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0"/>
  </p:notesMasterIdLst>
  <p:sldIdLst>
    <p:sldId id="584" r:id="rId2"/>
    <p:sldId id="522" r:id="rId3"/>
    <p:sldId id="523" r:id="rId4"/>
    <p:sldId id="532" r:id="rId5"/>
    <p:sldId id="534" r:id="rId6"/>
    <p:sldId id="497" r:id="rId7"/>
    <p:sldId id="524" r:id="rId8"/>
    <p:sldId id="530" r:id="rId9"/>
    <p:sldId id="529" r:id="rId10"/>
    <p:sldId id="528" r:id="rId11"/>
    <p:sldId id="531" r:id="rId12"/>
    <p:sldId id="559" r:id="rId13"/>
    <p:sldId id="560" r:id="rId14"/>
    <p:sldId id="561" r:id="rId15"/>
    <p:sldId id="562" r:id="rId16"/>
    <p:sldId id="565" r:id="rId17"/>
    <p:sldId id="541" r:id="rId18"/>
    <p:sldId id="537" r:id="rId19"/>
    <p:sldId id="571" r:id="rId20"/>
    <p:sldId id="580" r:id="rId21"/>
    <p:sldId id="579" r:id="rId22"/>
    <p:sldId id="581" r:id="rId23"/>
    <p:sldId id="556" r:id="rId24"/>
    <p:sldId id="566" r:id="rId25"/>
    <p:sldId id="539" r:id="rId26"/>
    <p:sldId id="567" r:id="rId27"/>
    <p:sldId id="520" r:id="rId28"/>
    <p:sldId id="5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3E6ACF-6499-4749-8244-87AD09831547}">
          <p14:sldIdLst>
            <p14:sldId id="584"/>
            <p14:sldId id="522"/>
            <p14:sldId id="523"/>
            <p14:sldId id="532"/>
            <p14:sldId id="534"/>
            <p14:sldId id="497"/>
            <p14:sldId id="524"/>
            <p14:sldId id="530"/>
            <p14:sldId id="529"/>
            <p14:sldId id="528"/>
            <p14:sldId id="531"/>
            <p14:sldId id="559"/>
            <p14:sldId id="560"/>
            <p14:sldId id="561"/>
            <p14:sldId id="562"/>
            <p14:sldId id="565"/>
            <p14:sldId id="541"/>
            <p14:sldId id="537"/>
            <p14:sldId id="571"/>
            <p14:sldId id="580"/>
            <p14:sldId id="579"/>
            <p14:sldId id="581"/>
            <p14:sldId id="556"/>
            <p14:sldId id="566"/>
            <p14:sldId id="539"/>
            <p14:sldId id="567"/>
            <p14:sldId id="520"/>
            <p14:sldId id="569"/>
          </p14:sldIdLst>
        </p14:section>
        <p14:section name="extra" id="{B9B377EB-A8CB-6A44-B3F8-DF85FA687F1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E0BB6B"/>
    <a:srgbClr val="FFD8FF"/>
    <a:srgbClr val="A8D4A9"/>
    <a:srgbClr val="FF80A9"/>
    <a:srgbClr val="FFAFFF"/>
    <a:srgbClr val="FF8AD8"/>
    <a:srgbClr val="FFACA9"/>
    <a:srgbClr val="F6585B"/>
    <a:srgbClr val="BD7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41"/>
    <p:restoredTop sz="85042"/>
  </p:normalViewPr>
  <p:slideViewPr>
    <p:cSldViewPr snapToGrid="0" snapToObjects="1" showGuides="1">
      <p:cViewPr>
        <p:scale>
          <a:sx n="66" d="100"/>
          <a:sy n="66" d="100"/>
        </p:scale>
        <p:origin x="984" y="912"/>
      </p:cViewPr>
      <p:guideLst>
        <p:guide orient="horz" pos="3960"/>
        <p:guide pos="2880"/>
      </p:guideLst>
    </p:cSldViewPr>
  </p:slideViewPr>
  <p:outlineViewPr>
    <p:cViewPr>
      <p:scale>
        <a:sx n="33" d="100"/>
        <a:sy n="33" d="100"/>
      </p:scale>
      <p:origin x="0" y="-36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47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44.8</c:v>
                </c:pt>
                <c:pt idx="1">
                  <c:v>16.8</c:v>
                </c:pt>
                <c:pt idx="2">
                  <c:v>12.5</c:v>
                </c:pt>
                <c:pt idx="3">
                  <c:v>32.6</c:v>
                </c:pt>
                <c:pt idx="4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8-ED48-8861-D5E4C18FAC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1-best</c:v>
                </c:pt>
              </c:strCache>
            </c:strRef>
          </c:tx>
          <c:spPr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accent4">
                  <a:lumMod val="20000"/>
                  <a:lumOff val="80000"/>
                </a:schemeClr>
              </a:bgClr>
            </a:patt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43.4</c:v>
                </c:pt>
                <c:pt idx="1">
                  <c:v>18.399999999999999</c:v>
                </c:pt>
                <c:pt idx="2">
                  <c:v>18.7</c:v>
                </c:pt>
                <c:pt idx="3">
                  <c:v>41.6</c:v>
                </c:pt>
                <c:pt idx="4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8-ED48-8861-D5E4C18FAC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</c:v>
                </c:pt>
              </c:strCache>
            </c:strRef>
          </c:tx>
          <c:spPr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accent4">
                  <a:lumMod val="40000"/>
                  <a:lumOff val="60000"/>
                </a:schemeClr>
              </a:bgClr>
            </a:patt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52.1</c:v>
                </c:pt>
                <c:pt idx="1">
                  <c:v>31.5</c:v>
                </c:pt>
                <c:pt idx="2">
                  <c:v>38</c:v>
                </c:pt>
                <c:pt idx="3">
                  <c:v>49.3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8-ED48-8861-D5E4C18FACA5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upweighted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chemeClr val="accent4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56.6</c:v>
                </c:pt>
                <c:pt idx="1">
                  <c:v>32.1</c:v>
                </c:pt>
                <c:pt idx="2">
                  <c:v>38.799999999999997</c:v>
                </c:pt>
                <c:pt idx="3">
                  <c:v>52.8</c:v>
                </c:pt>
                <c:pt idx="4">
                  <c:v>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8-ED48-8861-D5E4C18FA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18"/>
        <c:axId val="1048714864"/>
        <c:axId val="955859136"/>
      </c:barChart>
      <c:catAx>
        <c:axId val="10487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55859136"/>
        <c:crosses val="autoZero"/>
        <c:auto val="1"/>
        <c:lblAlgn val="ctr"/>
        <c:lblOffset val="100"/>
        <c:noMultiLvlLbl val="0"/>
      </c:catAx>
      <c:valAx>
        <c:axId val="9558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Macro weighted F1</a:t>
                </a:r>
              </a:p>
            </c:rich>
          </c:tx>
          <c:layout>
            <c:manualLayout>
              <c:xMode val="edge"/>
              <c:yMode val="edge"/>
              <c:x val="1.7713365539452495E-2"/>
              <c:y val="0.100138624027827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4871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54007379512344"/>
          <c:y val="0.85916446849222017"/>
          <c:w val="0.84072970951094883"/>
          <c:h val="0.12332367653351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5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top-k selection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54.6</c:v>
                </c:pt>
                <c:pt idx="1">
                  <c:v>29.5</c:v>
                </c:pt>
                <c:pt idx="2">
                  <c:v>35.6</c:v>
                </c:pt>
                <c:pt idx="3">
                  <c:v>50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7-DD40-A7C0-91B57F2497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model score thresholding</c:v>
                </c:pt>
              </c:strCache>
            </c:strRef>
          </c:tx>
          <c:spPr>
            <a:pattFill prst="wdUpDiag">
              <a:fgClr>
                <a:schemeClr val="accent3">
                  <a:lumMod val="75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 w="25400"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56.6</c:v>
                </c:pt>
                <c:pt idx="1">
                  <c:v>32.1</c:v>
                </c:pt>
                <c:pt idx="2">
                  <c:v>38.799999999999997</c:v>
                </c:pt>
                <c:pt idx="3">
                  <c:v>52.8</c:v>
                </c:pt>
                <c:pt idx="4">
                  <c:v>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27-DD40-A7C0-91B57F249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153744"/>
        <c:axId val="1049572960"/>
      </c:barChart>
      <c:catAx>
        <c:axId val="105315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49572960"/>
        <c:crosses val="autoZero"/>
        <c:auto val="1"/>
        <c:lblAlgn val="ctr"/>
        <c:lblOffset val="100"/>
        <c:noMultiLvlLbl val="0"/>
      </c:catAx>
      <c:valAx>
        <c:axId val="104957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Macro weighted 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5315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59898309812724"/>
          <c:y val="0.87679008157950489"/>
          <c:w val="0.88830271216097989"/>
          <c:h val="0.105698063446231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5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12.4</c:v>
                </c:pt>
                <c:pt idx="1">
                  <c:v>3.3000000000000003</c:v>
                </c:pt>
                <c:pt idx="2">
                  <c:v>4.1000000000000005</c:v>
                </c:pt>
                <c:pt idx="3">
                  <c:v>13.600000000000001</c:v>
                </c:pt>
                <c:pt idx="4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1-0E44-9361-290A91BF99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28.1</c:v>
                </c:pt>
                <c:pt idx="1">
                  <c:v>4.3</c:v>
                </c:pt>
                <c:pt idx="2">
                  <c:v>4.9000000000000004</c:v>
                </c:pt>
                <c:pt idx="3">
                  <c:v>21.3</c:v>
                </c:pt>
                <c:pt idx="4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1-0E44-9361-290A91BF996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submissions</c:v>
                </c:pt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43.5</c:v>
                </c:pt>
                <c:pt idx="1">
                  <c:v>19.400000000000002</c:v>
                </c:pt>
                <c:pt idx="2">
                  <c:v>20.599999999999998</c:v>
                </c:pt>
                <c:pt idx="3">
                  <c:v>37.6</c:v>
                </c:pt>
                <c:pt idx="4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1-0E44-9361-290A91BF996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46.9</c:v>
                </c:pt>
                <c:pt idx="1">
                  <c:v>21.3</c:v>
                </c:pt>
                <c:pt idx="2">
                  <c:v>25.5</c:v>
                </c:pt>
                <c:pt idx="3">
                  <c:v>41.199999999999996</c:v>
                </c:pt>
                <c:pt idx="4">
                  <c:v>53.900000000000006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51-0E44-9361-290A91BF996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55.2</c:v>
                </c:pt>
                <c:pt idx="1">
                  <c:v>26</c:v>
                </c:pt>
                <c:pt idx="2">
                  <c:v>31.2</c:v>
                </c:pt>
                <c:pt idx="3">
                  <c:v>46</c:v>
                </c:pt>
                <c:pt idx="4">
                  <c:v>55.800000000000004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51-0E44-9361-290A91BF996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55.500000000000007</c:v>
                </c:pt>
                <c:pt idx="1">
                  <c:v>28.299999999999997</c:v>
                </c:pt>
                <c:pt idx="2">
                  <c:v>40.400000000000006</c:v>
                </c:pt>
                <c:pt idx="3">
                  <c:v>52.5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51-0E44-9361-290A91BF996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0</c:v>
                </c:pt>
                <c:pt idx="1">
                  <c:v>29.4</c:v>
                </c:pt>
                <c:pt idx="2">
                  <c:v>0</c:v>
                </c:pt>
                <c:pt idx="3">
                  <c:v>54.400000000000006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51-0E44-9361-290A91BF9961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93-E248-9DE4-2CF7E71FFE52}"/>
              </c:ext>
            </c:extLst>
          </c:dPt>
          <c:dPt>
            <c:idx val="3"/>
            <c:invertIfNegative val="0"/>
            <c:bubble3D val="0"/>
            <c:spPr>
              <a:noFill/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19-8342-BDA5-1EAEFCB914D0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0</c:v>
                </c:pt>
                <c:pt idx="1">
                  <c:v>31.8</c:v>
                </c:pt>
                <c:pt idx="2">
                  <c:v>0</c:v>
                </c:pt>
                <c:pt idx="3">
                  <c:v>55.1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51-0E44-9361-290A91BF9961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51-0E44-9361-290A91BF9961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6051-0E44-9361-290A91BF9961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6051-0E44-9361-290A91BF9961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6051-0E44-9361-290A91BF9961}"/>
            </c:ext>
          </c:extLst>
        </c:ser>
        <c:ser>
          <c:idx val="12"/>
          <c:order val="12"/>
          <c:tx>
            <c:strRef>
              <c:f>Sheet1!$A$10</c:f>
              <c:strCache>
                <c:ptCount val="1"/>
                <c:pt idx="0">
                  <c:v>this work</c:v>
                </c:pt>
              </c:strCache>
            </c:strRef>
          </c:tx>
          <c:spPr>
            <a:solidFill>
              <a:srgbClr val="FFD579"/>
            </a:solidFill>
            <a:ln w="12700">
              <a:solidFill>
                <a:srgbClr val="FFD579"/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6051-0E44-9361-290A91BF9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2945567"/>
        <c:axId val="1723117215"/>
      </c:barChart>
      <c:catAx>
        <c:axId val="172294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3117215"/>
        <c:crosses val="autoZero"/>
        <c:auto val="1"/>
        <c:lblAlgn val="ctr"/>
        <c:lblOffset val="100"/>
        <c:noMultiLvlLbl val="0"/>
      </c:catAx>
      <c:valAx>
        <c:axId val="172311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Macro weighted F1</a:t>
                </a:r>
              </a:p>
            </c:rich>
          </c:tx>
          <c:layout>
            <c:manualLayout>
              <c:xMode val="edge"/>
              <c:yMode val="edge"/>
              <c:x val="8.0515297906602248E-3"/>
              <c:y val="8.08100864607621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22945567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2905517682772869E-2"/>
          <c:y val="0.9118137915280311"/>
          <c:w val="0.88010524046812977"/>
          <c:h val="4.4406571036311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 sz="25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12.4</c:v>
                </c:pt>
                <c:pt idx="1">
                  <c:v>3.3000000000000003</c:v>
                </c:pt>
                <c:pt idx="2">
                  <c:v>4.1000000000000005</c:v>
                </c:pt>
                <c:pt idx="3">
                  <c:v>13.600000000000001</c:v>
                </c:pt>
                <c:pt idx="4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1-0E44-9361-290A91BF99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28.1</c:v>
                </c:pt>
                <c:pt idx="1">
                  <c:v>4.3</c:v>
                </c:pt>
                <c:pt idx="2">
                  <c:v>4.9000000000000004</c:v>
                </c:pt>
                <c:pt idx="3">
                  <c:v>21.3</c:v>
                </c:pt>
                <c:pt idx="4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1-0E44-9361-290A91BF996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submissions</c:v>
                </c:pt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43.5</c:v>
                </c:pt>
                <c:pt idx="1">
                  <c:v>19.400000000000002</c:v>
                </c:pt>
                <c:pt idx="2">
                  <c:v>20.599999999999998</c:v>
                </c:pt>
                <c:pt idx="3">
                  <c:v>37.6</c:v>
                </c:pt>
                <c:pt idx="4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1-0E44-9361-290A91BF996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46.9</c:v>
                </c:pt>
                <c:pt idx="1">
                  <c:v>21.3</c:v>
                </c:pt>
                <c:pt idx="2">
                  <c:v>25.5</c:v>
                </c:pt>
                <c:pt idx="3">
                  <c:v>41.199999999999996</c:v>
                </c:pt>
                <c:pt idx="4">
                  <c:v>53.900000000000006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51-0E44-9361-290A91BF996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55.2</c:v>
                </c:pt>
                <c:pt idx="1">
                  <c:v>26</c:v>
                </c:pt>
                <c:pt idx="2">
                  <c:v>31.2</c:v>
                </c:pt>
                <c:pt idx="3">
                  <c:v>46</c:v>
                </c:pt>
                <c:pt idx="4">
                  <c:v>55.800000000000004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51-0E44-9361-290A91BF996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B93-E248-9DE4-2CF7E71FFE52}"/>
              </c:ext>
            </c:extLst>
          </c:dPt>
          <c:dPt>
            <c:idx val="2"/>
            <c:invertIfNegative val="0"/>
            <c:bubble3D val="0"/>
            <c:spPr>
              <a:noFill/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55.500000000000007</c:v>
                </c:pt>
                <c:pt idx="1">
                  <c:v>28.299999999999997</c:v>
                </c:pt>
                <c:pt idx="2">
                  <c:v>40.400000000000006</c:v>
                </c:pt>
                <c:pt idx="3">
                  <c:v>52.5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51-0E44-9361-290A91BF996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0</c:v>
                </c:pt>
                <c:pt idx="1">
                  <c:v>29.4</c:v>
                </c:pt>
                <c:pt idx="2">
                  <c:v>0</c:v>
                </c:pt>
                <c:pt idx="3">
                  <c:v>54.400000000000006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51-0E44-9361-290A91BF9961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0</c:v>
                </c:pt>
                <c:pt idx="1">
                  <c:v>31.8</c:v>
                </c:pt>
                <c:pt idx="2">
                  <c:v>0</c:v>
                </c:pt>
                <c:pt idx="3">
                  <c:v>55.1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51-0E44-9361-290A91BF9961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51-0E44-9361-290A91BF9961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6051-0E44-9361-290A91BF9961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6051-0E44-9361-290A91BF9961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6051-0E44-9361-290A91BF9961}"/>
            </c:ext>
          </c:extLst>
        </c:ser>
        <c:ser>
          <c:idx val="12"/>
          <c:order val="12"/>
          <c:tx>
            <c:strRef>
              <c:f>Sheet1!$A$10</c:f>
              <c:strCache>
                <c:ptCount val="1"/>
                <c:pt idx="0">
                  <c:v>this work</c:v>
                </c:pt>
              </c:strCache>
            </c:strRef>
          </c:tx>
          <c:spPr>
            <a:solidFill>
              <a:srgbClr val="FFD579"/>
            </a:solidFill>
            <a:ln w="12700">
              <a:solidFill>
                <a:srgbClr val="FFD579"/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6051-0E44-9361-290A91BF9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2945567"/>
        <c:axId val="1723117215"/>
      </c:barChart>
      <c:catAx>
        <c:axId val="172294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3117215"/>
        <c:crosses val="autoZero"/>
        <c:auto val="1"/>
        <c:lblAlgn val="ctr"/>
        <c:lblOffset val="100"/>
        <c:noMultiLvlLbl val="0"/>
      </c:catAx>
      <c:valAx>
        <c:axId val="172311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Macro weighted F1</a:t>
                </a:r>
              </a:p>
            </c:rich>
          </c:tx>
          <c:layout>
            <c:manualLayout>
              <c:xMode val="edge"/>
              <c:yMode val="edge"/>
              <c:x val="8.0515297906602248E-3"/>
              <c:y val="8.08100864607621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22945567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2905517682772869E-2"/>
          <c:y val="0.9118137915280311"/>
          <c:w val="0.88010524046812977"/>
          <c:h val="4.4406571036311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 sz="25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12.4</c:v>
                </c:pt>
                <c:pt idx="1">
                  <c:v>3.3000000000000003</c:v>
                </c:pt>
                <c:pt idx="2">
                  <c:v>4.1000000000000005</c:v>
                </c:pt>
                <c:pt idx="3">
                  <c:v>13.600000000000001</c:v>
                </c:pt>
                <c:pt idx="4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1-0E44-9361-290A91BF99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28.1</c:v>
                </c:pt>
                <c:pt idx="1">
                  <c:v>4.3</c:v>
                </c:pt>
                <c:pt idx="2">
                  <c:v>4.9000000000000004</c:v>
                </c:pt>
                <c:pt idx="3">
                  <c:v>21.3</c:v>
                </c:pt>
                <c:pt idx="4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1-0E44-9361-290A91BF996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submissions</c:v>
                </c:pt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43.5</c:v>
                </c:pt>
                <c:pt idx="1">
                  <c:v>19.400000000000002</c:v>
                </c:pt>
                <c:pt idx="2">
                  <c:v>20.599999999999998</c:v>
                </c:pt>
                <c:pt idx="3">
                  <c:v>37.6</c:v>
                </c:pt>
                <c:pt idx="4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1-0E44-9361-290A91BF996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46.9</c:v>
                </c:pt>
                <c:pt idx="1">
                  <c:v>21.3</c:v>
                </c:pt>
                <c:pt idx="2">
                  <c:v>25.5</c:v>
                </c:pt>
                <c:pt idx="3">
                  <c:v>41.199999999999996</c:v>
                </c:pt>
                <c:pt idx="4">
                  <c:v>53.900000000000006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51-0E44-9361-290A91BF996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55.2</c:v>
                </c:pt>
                <c:pt idx="1">
                  <c:v>26</c:v>
                </c:pt>
                <c:pt idx="2">
                  <c:v>31.2</c:v>
                </c:pt>
                <c:pt idx="3">
                  <c:v>46</c:v>
                </c:pt>
                <c:pt idx="4">
                  <c:v>55.800000000000004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51-0E44-9361-290A91BF996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B93-E248-9DE4-2CF7E71FFE52}"/>
              </c:ext>
            </c:extLst>
          </c:dPt>
          <c:dPt>
            <c:idx val="2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55.500000000000007</c:v>
                </c:pt>
                <c:pt idx="1">
                  <c:v>28.299999999999997</c:v>
                </c:pt>
                <c:pt idx="2">
                  <c:v>40.400000000000006</c:v>
                </c:pt>
                <c:pt idx="3">
                  <c:v>52.5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51-0E44-9361-290A91BF996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0</c:v>
                </c:pt>
                <c:pt idx="1">
                  <c:v>29.4</c:v>
                </c:pt>
                <c:pt idx="2">
                  <c:v>0</c:v>
                </c:pt>
                <c:pt idx="3">
                  <c:v>54.400000000000006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51-0E44-9361-290A91BF9961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0</c:v>
                </c:pt>
                <c:pt idx="1">
                  <c:v>31.8</c:v>
                </c:pt>
                <c:pt idx="2">
                  <c:v>0</c:v>
                </c:pt>
                <c:pt idx="3">
                  <c:v>55.1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51-0E44-9361-290A91BF9961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D579"/>
            </a:solidFill>
            <a:ln w="12700">
              <a:solidFill>
                <a:srgbClr val="FFD579"/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51-0E44-9361-290A91BF9961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6051-0E44-9361-290A91BF9961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6051-0E44-9361-290A91BF9961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6051-0E44-9361-290A91BF9961}"/>
            </c:ext>
          </c:extLst>
        </c:ser>
        <c:ser>
          <c:idx val="12"/>
          <c:order val="12"/>
          <c:tx>
            <c:strRef>
              <c:f>Sheet1!$A$10</c:f>
              <c:strCache>
                <c:ptCount val="1"/>
                <c:pt idx="0">
                  <c:v>this work</c:v>
                </c:pt>
              </c:strCache>
            </c:strRef>
          </c:tx>
          <c:spPr>
            <a:solidFill>
              <a:srgbClr val="FFD579"/>
            </a:solidFill>
            <a:ln w="12700">
              <a:solidFill>
                <a:srgbClr val="FFD579"/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6051-0E44-9361-290A91BF9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2945567"/>
        <c:axId val="1723117215"/>
      </c:barChart>
      <c:catAx>
        <c:axId val="172294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3117215"/>
        <c:crosses val="autoZero"/>
        <c:auto val="1"/>
        <c:lblAlgn val="ctr"/>
        <c:lblOffset val="100"/>
        <c:noMultiLvlLbl val="0"/>
      </c:catAx>
      <c:valAx>
        <c:axId val="172311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Macro weighted F1</a:t>
                </a:r>
              </a:p>
            </c:rich>
          </c:tx>
          <c:layout>
            <c:manualLayout>
              <c:xMode val="edge"/>
              <c:yMode val="edge"/>
              <c:x val="8.0515297906602248E-3"/>
              <c:y val="8.08100864607621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22945567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2905517682772869E-2"/>
          <c:y val="0.9118137915280311"/>
          <c:w val="0.88010524046812977"/>
          <c:h val="4.4406571036311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 sz="25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12.4</c:v>
                </c:pt>
                <c:pt idx="1">
                  <c:v>3.3000000000000003</c:v>
                </c:pt>
                <c:pt idx="2">
                  <c:v>4.1000000000000005</c:v>
                </c:pt>
                <c:pt idx="3">
                  <c:v>13.600000000000001</c:v>
                </c:pt>
                <c:pt idx="4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1-0E44-9361-290A91BF99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28.1</c:v>
                </c:pt>
                <c:pt idx="1">
                  <c:v>4.3</c:v>
                </c:pt>
                <c:pt idx="2">
                  <c:v>4.9000000000000004</c:v>
                </c:pt>
                <c:pt idx="3">
                  <c:v>21.3</c:v>
                </c:pt>
                <c:pt idx="4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1-0E44-9361-290A91BF996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submissions</c:v>
                </c:pt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43.5</c:v>
                </c:pt>
                <c:pt idx="1">
                  <c:v>19.400000000000002</c:v>
                </c:pt>
                <c:pt idx="2">
                  <c:v>20.599999999999998</c:v>
                </c:pt>
                <c:pt idx="3">
                  <c:v>37.6</c:v>
                </c:pt>
                <c:pt idx="4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1-0E44-9361-290A91BF996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46.9</c:v>
                </c:pt>
                <c:pt idx="1">
                  <c:v>21.3</c:v>
                </c:pt>
                <c:pt idx="2">
                  <c:v>25.5</c:v>
                </c:pt>
                <c:pt idx="3">
                  <c:v>41.199999999999996</c:v>
                </c:pt>
                <c:pt idx="4">
                  <c:v>53.900000000000006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51-0E44-9361-290A91BF996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55.2</c:v>
                </c:pt>
                <c:pt idx="1">
                  <c:v>26</c:v>
                </c:pt>
                <c:pt idx="2">
                  <c:v>31.2</c:v>
                </c:pt>
                <c:pt idx="3">
                  <c:v>46</c:v>
                </c:pt>
                <c:pt idx="4">
                  <c:v>55.800000000000004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51-0E44-9361-290A91BF996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B93-E248-9DE4-2CF7E71FFE52}"/>
              </c:ext>
            </c:extLst>
          </c:dPt>
          <c:dPt>
            <c:idx val="2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55.500000000000007</c:v>
                </c:pt>
                <c:pt idx="1">
                  <c:v>28.299999999999997</c:v>
                </c:pt>
                <c:pt idx="2">
                  <c:v>40.400000000000006</c:v>
                </c:pt>
                <c:pt idx="3">
                  <c:v>52.5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51-0E44-9361-290A91BF996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0</c:v>
                </c:pt>
                <c:pt idx="1">
                  <c:v>29.4</c:v>
                </c:pt>
                <c:pt idx="2">
                  <c:v>0</c:v>
                </c:pt>
                <c:pt idx="3">
                  <c:v>54.400000000000006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51-0E44-9361-290A91BF9961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93-E248-9DE4-2CF7E71FFE52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0</c:v>
                </c:pt>
                <c:pt idx="1">
                  <c:v>31.8</c:v>
                </c:pt>
                <c:pt idx="2">
                  <c:v>0</c:v>
                </c:pt>
                <c:pt idx="3">
                  <c:v>55.1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51-0E44-9361-290A91BF9961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D579"/>
            </a:solidFill>
            <a:ln w="12700">
              <a:solidFill>
                <a:srgbClr val="FFD579"/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51-0E44-9361-290A91BF9961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6051-0E44-9361-290A91BF9961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6051-0E44-9361-290A91BF9961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6051-0E44-9361-290A91BF9961}"/>
            </c:ext>
          </c:extLst>
        </c:ser>
        <c:ser>
          <c:idx val="12"/>
          <c:order val="12"/>
          <c:tx>
            <c:strRef>
              <c:f>Sheet1!$A$10</c:f>
              <c:strCache>
                <c:ptCount val="1"/>
                <c:pt idx="0">
                  <c:v>this work</c:v>
                </c:pt>
              </c:strCache>
            </c:strRef>
          </c:tx>
          <c:spPr>
            <a:solidFill>
              <a:srgbClr val="FFD579"/>
            </a:solidFill>
            <a:ln w="12700">
              <a:solidFill>
                <a:srgbClr val="FFD579"/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6051-0E44-9361-290A91BF9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2945567"/>
        <c:axId val="1723117215"/>
      </c:barChart>
      <c:catAx>
        <c:axId val="172294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3117215"/>
        <c:crosses val="autoZero"/>
        <c:auto val="1"/>
        <c:lblAlgn val="ctr"/>
        <c:lblOffset val="100"/>
        <c:noMultiLvlLbl val="0"/>
      </c:catAx>
      <c:valAx>
        <c:axId val="172311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Macro weighted F1</a:t>
                </a:r>
              </a:p>
            </c:rich>
          </c:tx>
          <c:layout>
            <c:manualLayout>
              <c:xMode val="edge"/>
              <c:yMode val="edge"/>
              <c:x val="8.0515297906602248E-3"/>
              <c:y val="8.08100864607621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22945567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2905517682772869E-2"/>
          <c:y val="0.9118137915280311"/>
          <c:w val="0.88010524046812977"/>
          <c:h val="4.4406571036311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 sz="25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12.4</c:v>
                </c:pt>
                <c:pt idx="1">
                  <c:v>3.3000000000000003</c:v>
                </c:pt>
                <c:pt idx="2">
                  <c:v>4.1000000000000005</c:v>
                </c:pt>
                <c:pt idx="3">
                  <c:v>13.600000000000001</c:v>
                </c:pt>
                <c:pt idx="4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7-C44B-B6E9-0769926B993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28.1</c:v>
                </c:pt>
                <c:pt idx="1">
                  <c:v>4.3</c:v>
                </c:pt>
                <c:pt idx="2">
                  <c:v>4.9000000000000004</c:v>
                </c:pt>
                <c:pt idx="3">
                  <c:v>21.3</c:v>
                </c:pt>
                <c:pt idx="4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7-C44B-B6E9-0769926B993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submissions</c:v>
                </c:pt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43.5</c:v>
                </c:pt>
                <c:pt idx="1">
                  <c:v>19.400000000000002</c:v>
                </c:pt>
                <c:pt idx="2">
                  <c:v>20.599999999999998</c:v>
                </c:pt>
                <c:pt idx="3">
                  <c:v>37.6</c:v>
                </c:pt>
                <c:pt idx="4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7-C44B-B6E9-0769926B993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46.9</c:v>
                </c:pt>
                <c:pt idx="1">
                  <c:v>21.3</c:v>
                </c:pt>
                <c:pt idx="2">
                  <c:v>25.5</c:v>
                </c:pt>
                <c:pt idx="3">
                  <c:v>41.199999999999996</c:v>
                </c:pt>
                <c:pt idx="4">
                  <c:v>53.900000000000006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87-C44B-B6E9-0769926B993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87-C44B-B6E9-0769926B9933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55.2</c:v>
                </c:pt>
                <c:pt idx="1">
                  <c:v>26</c:v>
                </c:pt>
                <c:pt idx="2">
                  <c:v>31.2</c:v>
                </c:pt>
                <c:pt idx="3">
                  <c:v>46</c:v>
                </c:pt>
                <c:pt idx="4">
                  <c:v>55.800000000000004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87-C44B-B6E9-0769926B993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D87-C44B-B6E9-0769926B9933}"/>
              </c:ext>
            </c:extLst>
          </c:dPt>
          <c:dPt>
            <c:idx val="2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D87-C44B-B6E9-0769926B9933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55.500000000000007</c:v>
                </c:pt>
                <c:pt idx="1">
                  <c:v>28.299999999999997</c:v>
                </c:pt>
                <c:pt idx="2">
                  <c:v>40.400000000000006</c:v>
                </c:pt>
                <c:pt idx="3">
                  <c:v>52.5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87-C44B-B6E9-0769926B993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0</c:v>
                </c:pt>
                <c:pt idx="1">
                  <c:v>29.4</c:v>
                </c:pt>
                <c:pt idx="2">
                  <c:v>0</c:v>
                </c:pt>
                <c:pt idx="3">
                  <c:v>54.400000000000006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87-C44B-B6E9-0769926B993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D87-C44B-B6E9-0769926B9933}"/>
              </c:ext>
            </c:extLst>
          </c:dPt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0</c:v>
                </c:pt>
                <c:pt idx="1">
                  <c:v>31.8</c:v>
                </c:pt>
                <c:pt idx="2">
                  <c:v>0</c:v>
                </c:pt>
                <c:pt idx="3">
                  <c:v>55.1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D87-C44B-B6E9-0769926B9933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D579"/>
            </a:solidFill>
            <a:ln w="12700">
              <a:solidFill>
                <a:srgbClr val="FFD579"/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87-C44B-B6E9-0769926B9933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1-2D87-C44B-B6E9-0769926B9933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2-2D87-C44B-B6E9-0769926B9933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3-2D87-C44B-B6E9-0769926B9933}"/>
            </c:ext>
          </c:extLst>
        </c:ser>
        <c:ser>
          <c:idx val="12"/>
          <c:order val="12"/>
          <c:tx>
            <c:strRef>
              <c:f>Sheet1!$A$10</c:f>
              <c:strCache>
                <c:ptCount val="1"/>
                <c:pt idx="0">
                  <c:v>this work</c:v>
                </c:pt>
              </c:strCache>
            </c:strRef>
          </c:tx>
          <c:spPr>
            <a:solidFill>
              <a:srgbClr val="FFD579"/>
            </a:solidFill>
            <a:ln w="12700">
              <a:solidFill>
                <a:srgbClr val="FFD579"/>
              </a:solidFill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hu</c:v>
                </c:pt>
                <c:pt idx="1">
                  <c:v>ja</c:v>
                </c:pt>
                <c:pt idx="2">
                  <c:v>ko</c:v>
                </c:pt>
                <c:pt idx="3">
                  <c:v>pt</c:v>
                </c:pt>
                <c:pt idx="4">
                  <c:v>vi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4-2D87-C44B-B6E9-0769926B9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2945567"/>
        <c:axId val="1723117215"/>
      </c:barChart>
      <c:catAx>
        <c:axId val="172294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3117215"/>
        <c:crosses val="autoZero"/>
        <c:auto val="1"/>
        <c:lblAlgn val="ctr"/>
        <c:lblOffset val="100"/>
        <c:noMultiLvlLbl val="0"/>
      </c:catAx>
      <c:valAx>
        <c:axId val="1723117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000" dirty="0"/>
                  <a:t>Macro weighted F1</a:t>
                </a:r>
              </a:p>
            </c:rich>
          </c:tx>
          <c:layout>
            <c:manualLayout>
              <c:xMode val="edge"/>
              <c:yMode val="edge"/>
              <c:x val="0"/>
              <c:y val="0.158874831602474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722945567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 sz="25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0.80862</cdr:x>
      <cdr:y>0.82057</cdr:y>
    </cdr:from>
    <cdr:to>
      <cdr:x>0.88591</cdr:x>
      <cdr:y>0.9302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786D3598-D90A-4E49-A0DE-D3DF188BD159}"/>
            </a:ext>
          </a:extLst>
        </cdr:cNvPr>
        <cdr:cNvSpPr txBox="1"/>
      </cdr:nvSpPr>
      <cdr:spPr>
        <a:xfrm xmlns:a="http://schemas.openxmlformats.org/drawingml/2006/main">
          <a:off x="6885664" y="3570557"/>
          <a:ext cx="658191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500" dirty="0">
              <a:latin typeface="+mj-lt"/>
            </a:rPr>
            <a:t>vi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0.80862</cdr:x>
      <cdr:y>0.82057</cdr:y>
    </cdr:from>
    <cdr:to>
      <cdr:x>0.88591</cdr:x>
      <cdr:y>0.9302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786D3598-D90A-4E49-A0DE-D3DF188BD159}"/>
            </a:ext>
          </a:extLst>
        </cdr:cNvPr>
        <cdr:cNvSpPr txBox="1"/>
      </cdr:nvSpPr>
      <cdr:spPr>
        <a:xfrm xmlns:a="http://schemas.openxmlformats.org/drawingml/2006/main">
          <a:off x="6885664" y="3570557"/>
          <a:ext cx="658191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500" dirty="0">
              <a:latin typeface="+mj-lt"/>
            </a:rPr>
            <a:t>vi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0.80862</cdr:x>
      <cdr:y>0.82057</cdr:y>
    </cdr:from>
    <cdr:to>
      <cdr:x>0.88591</cdr:x>
      <cdr:y>0.9302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786D3598-D90A-4E49-A0DE-D3DF188BD159}"/>
            </a:ext>
          </a:extLst>
        </cdr:cNvPr>
        <cdr:cNvSpPr txBox="1"/>
      </cdr:nvSpPr>
      <cdr:spPr>
        <a:xfrm xmlns:a="http://schemas.openxmlformats.org/drawingml/2006/main">
          <a:off x="6885664" y="3570557"/>
          <a:ext cx="658191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500" dirty="0">
              <a:latin typeface="+mj-lt"/>
            </a:rPr>
            <a:t>vi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0.80862</cdr:x>
      <cdr:y>0.82057</cdr:y>
    </cdr:from>
    <cdr:to>
      <cdr:x>0.88591</cdr:x>
      <cdr:y>0.9302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786D3598-D90A-4E49-A0DE-D3DF188BD159}"/>
            </a:ext>
          </a:extLst>
        </cdr:cNvPr>
        <cdr:cNvSpPr txBox="1"/>
      </cdr:nvSpPr>
      <cdr:spPr>
        <a:xfrm xmlns:a="http://schemas.openxmlformats.org/drawingml/2006/main">
          <a:off x="6885664" y="3570557"/>
          <a:ext cx="658191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500" dirty="0">
              <a:latin typeface="+mj-lt"/>
            </a:rPr>
            <a:t>vi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5850-0C01-8A4F-BA58-EF8411C242E4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49FB-25AF-5943-8FEB-8E41B0F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9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0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1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47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9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53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5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94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6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67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07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65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0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4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8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F49FB-25AF-5943-8FEB-8E41B0FE60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C471-4EE7-2241-9E45-940F5422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581AF-8F98-CA4E-AD7B-235723F959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Khayrallah et al.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5F1BC-E653-594E-B371-305D4AD62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</a:t>
            </a:r>
            <a:endParaRPr lang="en-US" dirty="0"/>
          </a:p>
        </p:txBody>
      </p:sp>
      <p:pic>
        <p:nvPicPr>
          <p:cNvPr id="8" name="Picture 7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fld id="{C12314A2-7C65-4740-9CD2-1DF380822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Khayrallah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14A2-7C65-4740-9CD2-1DF3808222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large.horizontal.blue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" y="6126163"/>
            <a:ext cx="2319527" cy="8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0002" y="6077666"/>
            <a:ext cx="3203838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799464"/>
            <a:ext cx="9176657" cy="2085975"/>
          </a:xfrm>
        </p:spPr>
        <p:txBody>
          <a:bodyPr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sz="4500" dirty="0"/>
              <a:t>                                    Submission </a:t>
            </a:r>
            <a:br>
              <a:rPr lang="en-US" sz="4500" dirty="0"/>
            </a:br>
            <a:r>
              <a:rPr lang="en-US" sz="4500" dirty="0"/>
              <a:t>to the 2020 Duolingo STAPLE Task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2486025"/>
            <a:ext cx="9144000" cy="2085975"/>
          </a:xfrm>
        </p:spPr>
        <p:txBody>
          <a:bodyPr>
            <a:noAutofit/>
          </a:bodyPr>
          <a:lstStyle/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3500" dirty="0">
                <a:solidFill>
                  <a:srgbClr val="000000"/>
                </a:solidFill>
                <a:latin typeface="+mj-lt"/>
              </a:rPr>
              <a:t>Huda Khayrallah, Jacob </a:t>
            </a:r>
            <a:r>
              <a:rPr lang="en-US" sz="3500" dirty="0" err="1">
                <a:solidFill>
                  <a:srgbClr val="000000"/>
                </a:solidFill>
                <a:latin typeface="+mj-lt"/>
              </a:rPr>
              <a:t>Bremerman</a:t>
            </a:r>
            <a:r>
              <a:rPr lang="en-US" sz="3500" dirty="0">
                <a:solidFill>
                  <a:srgbClr val="000000"/>
                </a:solidFill>
                <a:latin typeface="+mj-lt"/>
              </a:rPr>
              <a:t>, </a:t>
            </a:r>
          </a:p>
          <a:p>
            <a:r>
              <a:rPr lang="en-US" sz="3500" dirty="0">
                <a:solidFill>
                  <a:srgbClr val="000000"/>
                </a:solidFill>
                <a:latin typeface="+mj-lt"/>
              </a:rPr>
              <a:t>Arya D. McCarthy, Kenton Murray, Winston Wu </a:t>
            </a:r>
          </a:p>
          <a:p>
            <a:r>
              <a:rPr lang="en-US" sz="3500" dirty="0">
                <a:solidFill>
                  <a:srgbClr val="000000"/>
                </a:solidFill>
                <a:latin typeface="+mj-lt"/>
              </a:rPr>
              <a:t>&amp; Matt Post</a:t>
            </a:r>
          </a:p>
          <a:p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4731" y="414835"/>
            <a:ext cx="4948792" cy="1944010"/>
            <a:chOff x="-152400" y="3078204"/>
            <a:chExt cx="8458200" cy="3322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30" cy="3322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CA92064-7D63-F94D-8D8F-D2A174D02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791" y="5418017"/>
            <a:ext cx="1463040" cy="1463040"/>
          </a:xfrm>
          <a:prstGeom prst="rect">
            <a:avLst/>
          </a:prstGeom>
        </p:spPr>
      </p:pic>
      <p:pic>
        <p:nvPicPr>
          <p:cNvPr id="16" name="Picture 15" descr="A person posing for a picture&#10;&#10;Description automatically generated">
            <a:extLst>
              <a:ext uri="{FF2B5EF4-FFF2-40B4-BE49-F238E27FC236}">
                <a16:creationId xmlns:a16="http://schemas.microsoft.com/office/drawing/2014/main" id="{FAF9CE56-3E8A-814C-AFAF-2226C17F5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51" y="5418017"/>
            <a:ext cx="1588862" cy="1463040"/>
          </a:xfrm>
          <a:prstGeom prst="rect">
            <a:avLst/>
          </a:prstGeom>
        </p:spPr>
      </p:pic>
      <p:pic>
        <p:nvPicPr>
          <p:cNvPr id="17" name="Picture 1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3FE5C1A-CE18-104D-ADE6-2054B05070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32" r="11628"/>
          <a:stretch/>
        </p:blipFill>
        <p:spPr>
          <a:xfrm>
            <a:off x="1580911" y="5416171"/>
            <a:ext cx="1718880" cy="1463040"/>
          </a:xfrm>
          <a:prstGeom prst="rect">
            <a:avLst/>
          </a:prstGeom>
        </p:spPr>
      </p:pic>
      <p:pic>
        <p:nvPicPr>
          <p:cNvPr id="18" name="Picture 1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EBBCF4B-A42C-EB4A-B4E2-9AA9F7225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8911" y="5418017"/>
            <a:ext cx="1463040" cy="1463040"/>
          </a:xfrm>
          <a:prstGeom prst="rect">
            <a:avLst/>
          </a:prstGeom>
        </p:spPr>
      </p:pic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2BE29DF-40C5-DD4A-B56D-75AE2863F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5871" y="5418017"/>
            <a:ext cx="1463040" cy="1463040"/>
          </a:xfrm>
          <a:prstGeom prst="rect">
            <a:avLst/>
          </a:prstGeom>
        </p:spPr>
      </p:pic>
      <p:pic>
        <p:nvPicPr>
          <p:cNvPr id="20" name="Picture 1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2DDD627-920B-FD47-AA17-419A56F34F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9711" y="5417709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5E9368-FED6-984A-B3A4-36D733FC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upweighted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848E-E5DB-6F4A-A1B7-29E93D3D49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 i walk there?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walk there?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walk there?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walk there?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can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walk there?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E32494-CEBF-374F-AAB9-8795A952DC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posso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lá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posso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lá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poso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lá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dá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para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eu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ali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eu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posso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pra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lá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F07B4-91A6-F34F-B8E6-31965D08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786F0-3DB3-9748-A920-9CB5504F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1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n 36"/>
          <p:cNvSpPr/>
          <p:nvPr/>
        </p:nvSpPr>
        <p:spPr>
          <a:xfrm>
            <a:off x="879014" y="2280221"/>
            <a:ext cx="1280160" cy="210312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Fine-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tuned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772EE25-B370-924E-878A-41186A6F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Candidate Generate &amp; Selection</a:t>
            </a:r>
          </a:p>
        </p:txBody>
      </p:sp>
      <p:sp>
        <p:nvSpPr>
          <p:cNvPr id="6" name="Document 5">
            <a:extLst>
              <a:ext uri="{FF2B5EF4-FFF2-40B4-BE49-F238E27FC236}">
                <a16:creationId xmlns:a16="http://schemas.microsoft.com/office/drawing/2014/main" id="{6538DE01-368C-9542-889B-971360BE7BB4}"/>
              </a:ext>
            </a:extLst>
          </p:cNvPr>
          <p:cNvSpPr/>
          <p:nvPr/>
        </p:nvSpPr>
        <p:spPr>
          <a:xfrm>
            <a:off x="3321334" y="256032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cument 41">
            <a:extLst>
              <a:ext uri="{FF2B5EF4-FFF2-40B4-BE49-F238E27FC236}">
                <a16:creationId xmlns:a16="http://schemas.microsoft.com/office/drawing/2014/main" id="{319AC0AC-25A7-BD4F-94BB-657F430A46E5}"/>
              </a:ext>
            </a:extLst>
          </p:cNvPr>
          <p:cNvSpPr/>
          <p:nvPr/>
        </p:nvSpPr>
        <p:spPr>
          <a:xfrm>
            <a:off x="3362629" y="265176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cument 42">
            <a:extLst>
              <a:ext uri="{FF2B5EF4-FFF2-40B4-BE49-F238E27FC236}">
                <a16:creationId xmlns:a16="http://schemas.microsoft.com/office/drawing/2014/main" id="{051A868E-35FC-0A40-BEB7-0D008FFE53E4}"/>
              </a:ext>
            </a:extLst>
          </p:cNvPr>
          <p:cNvSpPr/>
          <p:nvPr/>
        </p:nvSpPr>
        <p:spPr>
          <a:xfrm>
            <a:off x="3408349" y="274320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cument 54">
            <a:extLst>
              <a:ext uri="{FF2B5EF4-FFF2-40B4-BE49-F238E27FC236}">
                <a16:creationId xmlns:a16="http://schemas.microsoft.com/office/drawing/2014/main" id="{4E597F80-2C5E-D949-9855-7F240E08FDCF}"/>
              </a:ext>
            </a:extLst>
          </p:cNvPr>
          <p:cNvSpPr/>
          <p:nvPr/>
        </p:nvSpPr>
        <p:spPr>
          <a:xfrm>
            <a:off x="3454069" y="283464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cument 55">
            <a:extLst>
              <a:ext uri="{FF2B5EF4-FFF2-40B4-BE49-F238E27FC236}">
                <a16:creationId xmlns:a16="http://schemas.microsoft.com/office/drawing/2014/main" id="{4F50A686-88FE-6C41-8B9D-C2A2AA0AD610}"/>
              </a:ext>
            </a:extLst>
          </p:cNvPr>
          <p:cNvSpPr/>
          <p:nvPr/>
        </p:nvSpPr>
        <p:spPr>
          <a:xfrm>
            <a:off x="3499789" y="292608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cument 56">
            <a:extLst>
              <a:ext uri="{FF2B5EF4-FFF2-40B4-BE49-F238E27FC236}">
                <a16:creationId xmlns:a16="http://schemas.microsoft.com/office/drawing/2014/main" id="{C0924EF1-2A34-4E49-91F7-1EBDFF4A21C1}"/>
              </a:ext>
            </a:extLst>
          </p:cNvPr>
          <p:cNvSpPr/>
          <p:nvPr/>
        </p:nvSpPr>
        <p:spPr>
          <a:xfrm>
            <a:off x="3545509" y="301752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cument 57">
            <a:extLst>
              <a:ext uri="{FF2B5EF4-FFF2-40B4-BE49-F238E27FC236}">
                <a16:creationId xmlns:a16="http://schemas.microsoft.com/office/drawing/2014/main" id="{3730B571-03AC-0844-983D-36E76C42CE3E}"/>
              </a:ext>
            </a:extLst>
          </p:cNvPr>
          <p:cNvSpPr/>
          <p:nvPr/>
        </p:nvSpPr>
        <p:spPr>
          <a:xfrm>
            <a:off x="3586804" y="310896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cument 58">
            <a:extLst>
              <a:ext uri="{FF2B5EF4-FFF2-40B4-BE49-F238E27FC236}">
                <a16:creationId xmlns:a16="http://schemas.microsoft.com/office/drawing/2014/main" id="{6D82255F-ACEB-ED42-8670-98A5CE5D2635}"/>
              </a:ext>
            </a:extLst>
          </p:cNvPr>
          <p:cNvSpPr/>
          <p:nvPr/>
        </p:nvSpPr>
        <p:spPr>
          <a:xfrm>
            <a:off x="3632524" y="320040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cument 59">
            <a:extLst>
              <a:ext uri="{FF2B5EF4-FFF2-40B4-BE49-F238E27FC236}">
                <a16:creationId xmlns:a16="http://schemas.microsoft.com/office/drawing/2014/main" id="{DC2E26C3-8B8D-1844-97D7-B61078D81CDF}"/>
              </a:ext>
            </a:extLst>
          </p:cNvPr>
          <p:cNvSpPr/>
          <p:nvPr/>
        </p:nvSpPr>
        <p:spPr>
          <a:xfrm>
            <a:off x="3678244" y="329184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cument 60">
            <a:extLst>
              <a:ext uri="{FF2B5EF4-FFF2-40B4-BE49-F238E27FC236}">
                <a16:creationId xmlns:a16="http://schemas.microsoft.com/office/drawing/2014/main" id="{1D23B1F4-2F86-974B-8295-B7F198C66274}"/>
              </a:ext>
            </a:extLst>
          </p:cNvPr>
          <p:cNvSpPr/>
          <p:nvPr/>
        </p:nvSpPr>
        <p:spPr>
          <a:xfrm>
            <a:off x="3723964" y="338328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08813F11-0559-B944-8BA2-3AF6170AE1F0}"/>
              </a:ext>
            </a:extLst>
          </p:cNvPr>
          <p:cNvSpPr/>
          <p:nvPr/>
        </p:nvSpPr>
        <p:spPr>
          <a:xfrm>
            <a:off x="2363635" y="2834640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cument 62">
            <a:extLst>
              <a:ext uri="{FF2B5EF4-FFF2-40B4-BE49-F238E27FC236}">
                <a16:creationId xmlns:a16="http://schemas.microsoft.com/office/drawing/2014/main" id="{A4A51596-9DE4-0646-9ED0-BE893D068CB8}"/>
              </a:ext>
            </a:extLst>
          </p:cNvPr>
          <p:cNvSpPr/>
          <p:nvPr/>
        </p:nvSpPr>
        <p:spPr>
          <a:xfrm>
            <a:off x="3776472" y="347472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AE92D0-BA0C-EC44-8F25-F9ACCA429B0E}"/>
              </a:ext>
            </a:extLst>
          </p:cNvPr>
          <p:cNvGrpSpPr/>
          <p:nvPr/>
        </p:nvGrpSpPr>
        <p:grpSpPr>
          <a:xfrm>
            <a:off x="3822192" y="3566160"/>
            <a:ext cx="509708" cy="731520"/>
            <a:chOff x="3784924" y="3352800"/>
            <a:chExt cx="509708" cy="7315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4" name="Document 63">
              <a:extLst>
                <a:ext uri="{FF2B5EF4-FFF2-40B4-BE49-F238E27FC236}">
                  <a16:creationId xmlns:a16="http://schemas.microsoft.com/office/drawing/2014/main" id="{E17AEDDE-2F1A-D34D-858A-DE502D9A3E0D}"/>
                </a:ext>
              </a:extLst>
            </p:cNvPr>
            <p:cNvSpPr/>
            <p:nvPr/>
          </p:nvSpPr>
          <p:spPr>
            <a:xfrm>
              <a:off x="3784924" y="3352800"/>
              <a:ext cx="365760" cy="457200"/>
            </a:xfrm>
            <a:prstGeom prst="flowChartDocument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cument 64">
              <a:extLst>
                <a:ext uri="{FF2B5EF4-FFF2-40B4-BE49-F238E27FC236}">
                  <a16:creationId xmlns:a16="http://schemas.microsoft.com/office/drawing/2014/main" id="{AC0849A4-FBEC-4D47-BF70-8C1CBF418EAB}"/>
                </a:ext>
              </a:extLst>
            </p:cNvPr>
            <p:cNvSpPr/>
            <p:nvPr/>
          </p:nvSpPr>
          <p:spPr>
            <a:xfrm>
              <a:off x="3830644" y="3444240"/>
              <a:ext cx="365760" cy="457200"/>
            </a:xfrm>
            <a:prstGeom prst="flowChartDocument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cument 65">
              <a:extLst>
                <a:ext uri="{FF2B5EF4-FFF2-40B4-BE49-F238E27FC236}">
                  <a16:creationId xmlns:a16="http://schemas.microsoft.com/office/drawing/2014/main" id="{8C7EAD99-77D5-DC47-9E16-DE3D5EE17EDE}"/>
                </a:ext>
              </a:extLst>
            </p:cNvPr>
            <p:cNvSpPr/>
            <p:nvPr/>
          </p:nvSpPr>
          <p:spPr>
            <a:xfrm>
              <a:off x="3876364" y="3535680"/>
              <a:ext cx="365760" cy="457200"/>
            </a:xfrm>
            <a:prstGeom prst="flowChartDocument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ocument 66">
              <a:extLst>
                <a:ext uri="{FF2B5EF4-FFF2-40B4-BE49-F238E27FC236}">
                  <a16:creationId xmlns:a16="http://schemas.microsoft.com/office/drawing/2014/main" id="{D638F1C2-5886-B841-9277-0DB90480CA22}"/>
                </a:ext>
              </a:extLst>
            </p:cNvPr>
            <p:cNvSpPr/>
            <p:nvPr/>
          </p:nvSpPr>
          <p:spPr>
            <a:xfrm>
              <a:off x="3928872" y="3627120"/>
              <a:ext cx="365760" cy="457200"/>
            </a:xfrm>
            <a:prstGeom prst="flowChartDocument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F8851A6-4D84-F043-A097-4D261AF7674A}"/>
              </a:ext>
            </a:extLst>
          </p:cNvPr>
          <p:cNvSpPr txBox="1"/>
          <p:nvPr/>
        </p:nvSpPr>
        <p:spPr>
          <a:xfrm>
            <a:off x="3320409" y="4371587"/>
            <a:ext cx="1538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n-best list</a:t>
            </a:r>
          </a:p>
        </p:txBody>
      </p:sp>
      <p:sp>
        <p:nvSpPr>
          <p:cNvPr id="69" name="Document 68">
            <a:extLst>
              <a:ext uri="{FF2B5EF4-FFF2-40B4-BE49-F238E27FC236}">
                <a16:creationId xmlns:a16="http://schemas.microsoft.com/office/drawing/2014/main" id="{4B5DB09F-98D5-E24F-90D9-529EA12B92F8}"/>
              </a:ext>
            </a:extLst>
          </p:cNvPr>
          <p:cNvSpPr/>
          <p:nvPr/>
        </p:nvSpPr>
        <p:spPr>
          <a:xfrm>
            <a:off x="7366864" y="256725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cument 69">
            <a:extLst>
              <a:ext uri="{FF2B5EF4-FFF2-40B4-BE49-F238E27FC236}">
                <a16:creationId xmlns:a16="http://schemas.microsoft.com/office/drawing/2014/main" id="{26055912-EDDF-3E48-B1D0-136A07FEE1FE}"/>
              </a:ext>
            </a:extLst>
          </p:cNvPr>
          <p:cNvSpPr/>
          <p:nvPr/>
        </p:nvSpPr>
        <p:spPr>
          <a:xfrm>
            <a:off x="7408159" y="265869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cument 71">
            <a:extLst>
              <a:ext uri="{FF2B5EF4-FFF2-40B4-BE49-F238E27FC236}">
                <a16:creationId xmlns:a16="http://schemas.microsoft.com/office/drawing/2014/main" id="{4FCD0A1D-2D75-3749-93C7-0F1A53A6EF92}"/>
              </a:ext>
            </a:extLst>
          </p:cNvPr>
          <p:cNvSpPr/>
          <p:nvPr/>
        </p:nvSpPr>
        <p:spPr>
          <a:xfrm>
            <a:off x="7499599" y="284157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cument 72">
            <a:extLst>
              <a:ext uri="{FF2B5EF4-FFF2-40B4-BE49-F238E27FC236}">
                <a16:creationId xmlns:a16="http://schemas.microsoft.com/office/drawing/2014/main" id="{5E47BECB-7F31-9E41-A988-D1899DCD3F57}"/>
              </a:ext>
            </a:extLst>
          </p:cNvPr>
          <p:cNvSpPr/>
          <p:nvPr/>
        </p:nvSpPr>
        <p:spPr>
          <a:xfrm>
            <a:off x="7545319" y="293301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cument 73">
            <a:extLst>
              <a:ext uri="{FF2B5EF4-FFF2-40B4-BE49-F238E27FC236}">
                <a16:creationId xmlns:a16="http://schemas.microsoft.com/office/drawing/2014/main" id="{2FD153F1-F1F4-3F4F-927B-C7AAD38AFA8F}"/>
              </a:ext>
            </a:extLst>
          </p:cNvPr>
          <p:cNvSpPr/>
          <p:nvPr/>
        </p:nvSpPr>
        <p:spPr>
          <a:xfrm>
            <a:off x="7591039" y="302445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cument 74">
            <a:extLst>
              <a:ext uri="{FF2B5EF4-FFF2-40B4-BE49-F238E27FC236}">
                <a16:creationId xmlns:a16="http://schemas.microsoft.com/office/drawing/2014/main" id="{C25980A9-CB00-3149-9419-2E79BB494204}"/>
              </a:ext>
            </a:extLst>
          </p:cNvPr>
          <p:cNvSpPr/>
          <p:nvPr/>
        </p:nvSpPr>
        <p:spPr>
          <a:xfrm>
            <a:off x="7632334" y="311589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cument 76">
            <a:extLst>
              <a:ext uri="{FF2B5EF4-FFF2-40B4-BE49-F238E27FC236}">
                <a16:creationId xmlns:a16="http://schemas.microsoft.com/office/drawing/2014/main" id="{9D32203D-E7B8-A846-9B92-DB4B09B46C14}"/>
              </a:ext>
            </a:extLst>
          </p:cNvPr>
          <p:cNvSpPr/>
          <p:nvPr/>
        </p:nvSpPr>
        <p:spPr>
          <a:xfrm>
            <a:off x="7723774" y="329877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cument 77">
            <a:extLst>
              <a:ext uri="{FF2B5EF4-FFF2-40B4-BE49-F238E27FC236}">
                <a16:creationId xmlns:a16="http://schemas.microsoft.com/office/drawing/2014/main" id="{216653BE-0D69-F749-9831-BDD44FC452C8}"/>
              </a:ext>
            </a:extLst>
          </p:cNvPr>
          <p:cNvSpPr/>
          <p:nvPr/>
        </p:nvSpPr>
        <p:spPr>
          <a:xfrm>
            <a:off x="7769494" y="339021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cument 78">
            <a:extLst>
              <a:ext uri="{FF2B5EF4-FFF2-40B4-BE49-F238E27FC236}">
                <a16:creationId xmlns:a16="http://schemas.microsoft.com/office/drawing/2014/main" id="{23259F37-D286-664F-81B6-6C5DCC00CE2B}"/>
              </a:ext>
            </a:extLst>
          </p:cNvPr>
          <p:cNvSpPr/>
          <p:nvPr/>
        </p:nvSpPr>
        <p:spPr>
          <a:xfrm>
            <a:off x="7822002" y="3481650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B3007F5-468E-5448-A7FE-5B610A64E333}"/>
              </a:ext>
            </a:extLst>
          </p:cNvPr>
          <p:cNvSpPr txBox="1"/>
          <p:nvPr/>
        </p:nvSpPr>
        <p:spPr>
          <a:xfrm>
            <a:off x="6676571" y="4378517"/>
            <a:ext cx="25908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final candidates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F349F044-F737-844B-89B9-EEC87239BE83}"/>
              </a:ext>
            </a:extLst>
          </p:cNvPr>
          <p:cNvSpPr/>
          <p:nvPr/>
        </p:nvSpPr>
        <p:spPr>
          <a:xfrm rot="5400000">
            <a:off x="4932282" y="2587118"/>
            <a:ext cx="2017457" cy="1469693"/>
          </a:xfrm>
          <a:prstGeom prst="trapezoid">
            <a:avLst>
              <a:gd name="adj" fmla="val 3490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2743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Candidate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5254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852CFB-CD1E-334F-AB37-0F3D47FF9AFC}"/>
              </a:ext>
            </a:extLst>
          </p:cNvPr>
          <p:cNvSpPr/>
          <p:nvPr/>
        </p:nvSpPr>
        <p:spPr>
          <a:xfrm>
            <a:off x="-169333" y="5571067"/>
            <a:ext cx="8314266" cy="1732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CCD852-08F7-1641-9988-3936D016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831D-B82A-AE44-8E22-9B5F929FC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2585"/>
            <a:ext cx="4425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meeting was so boring!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0790A1-624B-374E-A243-4ADC480F0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0333" y="362585"/>
            <a:ext cx="6703907" cy="527790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1000" dirty="0"/>
          </a:p>
          <a:p>
            <a:pPr marL="0" indent="0">
              <a:lnSpc>
                <a:spcPct val="70000"/>
              </a:lnSpc>
              <a:buNone/>
            </a:pPr>
            <a:endParaRPr lang="en-US" sz="1000" dirty="0"/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tedioso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aborrecida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bastante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chata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bastante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chato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aborrecida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tedioso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tedioso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458E8-4C51-1441-8915-BB93775D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A9C5F-B18F-064D-A81C-AE4BB8782A56}"/>
              </a:ext>
            </a:extLst>
          </p:cNvPr>
          <p:cNvSpPr/>
          <p:nvPr/>
        </p:nvSpPr>
        <p:spPr>
          <a:xfrm>
            <a:off x="-169333" y="5571067"/>
            <a:ext cx="8314266" cy="1732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CCD852-08F7-1641-9988-3936D016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831D-B82A-AE44-8E22-9B5F929FC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2585"/>
            <a:ext cx="4425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meeting was so boring!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0790A1-624B-374E-A243-4ADC480F0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0333" y="362585"/>
            <a:ext cx="6703907" cy="527790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1000" dirty="0"/>
          </a:p>
          <a:p>
            <a:pPr marL="0" indent="0">
              <a:lnSpc>
                <a:spcPct val="70000"/>
              </a:lnSpc>
              <a:buNone/>
            </a:pPr>
            <a:endParaRPr lang="en-US" sz="1000" dirty="0"/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tedioso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aborrecida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   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bastante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aborrecido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reunião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muito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chata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o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tão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aborrecido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o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bastante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aborrecido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o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bem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aborrecido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o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foi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muito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chato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reunião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muito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aborrecida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o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tão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tedioso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o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foi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muito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tedioso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458E8-4C51-1441-8915-BB93775D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E3C86C5-08DF-5C4D-97CD-24E45A2D2546}"/>
              </a:ext>
            </a:extLst>
          </p:cNvPr>
          <p:cNvSpPr/>
          <p:nvPr/>
        </p:nvSpPr>
        <p:spPr>
          <a:xfrm rot="5400000">
            <a:off x="76758" y="3057025"/>
            <a:ext cx="2017457" cy="1469693"/>
          </a:xfrm>
          <a:prstGeom prst="trapezoid">
            <a:avLst>
              <a:gd name="adj" fmla="val 3490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2743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Top 5</a:t>
            </a:r>
          </a:p>
        </p:txBody>
      </p:sp>
    </p:spTree>
    <p:extLst>
      <p:ext uri="{BB962C8B-B14F-4D97-AF65-F5344CB8AC3E}">
        <p14:creationId xmlns:p14="http://schemas.microsoft.com/office/powerpoint/2010/main" val="223148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CEFE11-C52F-A84C-98DA-C2E5E523BEB7}"/>
              </a:ext>
            </a:extLst>
          </p:cNvPr>
          <p:cNvSpPr/>
          <p:nvPr/>
        </p:nvSpPr>
        <p:spPr>
          <a:xfrm>
            <a:off x="-169333" y="5571067"/>
            <a:ext cx="8314266" cy="1732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CCD852-08F7-1641-9988-3936D016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831D-B82A-AE44-8E22-9B5F929FC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2585"/>
            <a:ext cx="4425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meeting was so boring!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0790A1-624B-374E-A243-4ADC480F0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0333" y="362585"/>
            <a:ext cx="6703907" cy="527790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1000" dirty="0"/>
          </a:p>
          <a:p>
            <a:pPr marL="0" indent="0">
              <a:lnSpc>
                <a:spcPct val="70000"/>
              </a:lnSpc>
              <a:buNone/>
            </a:pPr>
            <a:endParaRPr lang="en-US" sz="1000" dirty="0"/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-0.56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-0.58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tedioso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-0.60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-0.60 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aborrecida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-0.60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-0.60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bastante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-0.61 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chata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-0.61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-0.61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bastante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-0.61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-0.61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chato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-0.62 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aborrecida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-0.62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tedioso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-0.62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tedioso</a:t>
            </a:r>
            <a:r>
              <a:rPr lang="en-US" dirty="0"/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458E8-4C51-1441-8915-BB93775D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2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54AFEE-F712-3843-9353-D4F14105A75B}"/>
              </a:ext>
            </a:extLst>
          </p:cNvPr>
          <p:cNvSpPr/>
          <p:nvPr/>
        </p:nvSpPr>
        <p:spPr>
          <a:xfrm>
            <a:off x="-169333" y="5571067"/>
            <a:ext cx="8314266" cy="1732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CCD852-08F7-1641-9988-3936D016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831D-B82A-AE44-8E22-9B5F929FC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2585"/>
            <a:ext cx="4425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meeting was so boring!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0790A1-624B-374E-A243-4ADC480F0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0333" y="362585"/>
            <a:ext cx="6703907" cy="527790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1000" dirty="0"/>
          </a:p>
          <a:p>
            <a:pPr marL="0" indent="0">
              <a:lnSpc>
                <a:spcPct val="70000"/>
              </a:lnSpc>
              <a:buNone/>
            </a:pPr>
            <a:endParaRPr lang="en-US" sz="1000" dirty="0"/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-0.56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-0.58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tedioso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-0.60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-0.60 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aborrecida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-0.60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-0.60 o </a:t>
            </a:r>
            <a:r>
              <a:rPr lang="en-US" dirty="0" err="1"/>
              <a:t>encontro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bastante</a:t>
            </a:r>
            <a:r>
              <a:rPr lang="en-US" dirty="0"/>
              <a:t> </a:t>
            </a:r>
            <a:r>
              <a:rPr lang="en-US" dirty="0" err="1"/>
              <a:t>aborrecido</a:t>
            </a:r>
            <a:r>
              <a:rPr lang="en-US" dirty="0"/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-0.61 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reunião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muito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chata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-0.61 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tão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aborrecido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-0.61 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bastante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aborrecido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-0.61 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aborrecido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-0.61 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muito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chato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-0.62 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reunião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muito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aborrecida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-0.62 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tão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tedioso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-0.62 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encontro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muito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tedioso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458E8-4C51-1441-8915-BB93775D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BD266D86-8B2C-E84C-9E69-B31EC5308866}"/>
              </a:ext>
            </a:extLst>
          </p:cNvPr>
          <p:cNvSpPr/>
          <p:nvPr/>
        </p:nvSpPr>
        <p:spPr>
          <a:xfrm rot="5400000">
            <a:off x="76758" y="3057025"/>
            <a:ext cx="2017457" cy="1469693"/>
          </a:xfrm>
          <a:prstGeom prst="trapezoid">
            <a:avLst>
              <a:gd name="adj" fmla="val 3490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2743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.04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Threshold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57483-D326-F545-8E7B-82CD330C4FC0}"/>
              </a:ext>
            </a:extLst>
          </p:cNvPr>
          <p:cNvSpPr txBox="1"/>
          <p:nvPr/>
        </p:nvSpPr>
        <p:spPr>
          <a:xfrm>
            <a:off x="6239933" y="693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46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6236-342F-3745-85E0-1597222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CB4A-ABA5-FF43-9AC4-74E9ADA4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D6710-B7A3-454E-ABB9-28C16188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0DF71-01FC-F742-8E7A-EA6A9249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94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89ED19-2F7D-0449-A8E0-691495EF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fine-tuning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CBFA6BD-AEF4-6C4A-A41B-368E19525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87723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E0B0C-D1A2-ED4E-96F5-250989AC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35853-629D-F44D-BD0F-97FD9514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826D6D40-58EC-F943-BC73-823994531B76}"/>
              </a:ext>
            </a:extLst>
          </p:cNvPr>
          <p:cNvSpPr/>
          <p:nvPr/>
        </p:nvSpPr>
        <p:spPr>
          <a:xfrm>
            <a:off x="7569336" y="499304"/>
            <a:ext cx="712650" cy="1170782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Fine-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tuned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5AF04838-417C-8E49-BEC4-98987767B81F}"/>
              </a:ext>
            </a:extLst>
          </p:cNvPr>
          <p:cNvSpPr/>
          <p:nvPr/>
        </p:nvSpPr>
        <p:spPr>
          <a:xfrm>
            <a:off x="6369165" y="464957"/>
            <a:ext cx="692805" cy="1225732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Base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9264EBC-F5F1-2E47-A9F2-A4B9DED37B14}"/>
              </a:ext>
            </a:extLst>
          </p:cNvPr>
          <p:cNvSpPr/>
          <p:nvPr/>
        </p:nvSpPr>
        <p:spPr>
          <a:xfrm>
            <a:off x="7160689" y="1017431"/>
            <a:ext cx="309928" cy="250987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A54-1117-8F49-A266-EE513375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selection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4B6332-D65F-6C43-B024-D67B7DDBB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29397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A8187-856B-804F-81F1-0A04B3FE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735DB-C480-DB48-8453-E8D12B38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22142C-6415-4B4F-9DC4-54F79D4B17B7}"/>
              </a:ext>
            </a:extLst>
          </p:cNvPr>
          <p:cNvGrpSpPr/>
          <p:nvPr/>
        </p:nvGrpSpPr>
        <p:grpSpPr>
          <a:xfrm>
            <a:off x="5750988" y="332801"/>
            <a:ext cx="589095" cy="1012770"/>
            <a:chOff x="4091800" y="383608"/>
            <a:chExt cx="1010566" cy="1737360"/>
          </a:xfrm>
        </p:grpSpPr>
        <p:sp>
          <p:nvSpPr>
            <p:cNvPr id="34" name="Document 33">
              <a:extLst>
                <a:ext uri="{FF2B5EF4-FFF2-40B4-BE49-F238E27FC236}">
                  <a16:creationId xmlns:a16="http://schemas.microsoft.com/office/drawing/2014/main" id="{C64AEE49-A908-4F48-89A8-71CAC61E3014}"/>
                </a:ext>
              </a:extLst>
            </p:cNvPr>
            <p:cNvSpPr/>
            <p:nvPr/>
          </p:nvSpPr>
          <p:spPr>
            <a:xfrm>
              <a:off x="4091800" y="38360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cument 34">
              <a:extLst>
                <a:ext uri="{FF2B5EF4-FFF2-40B4-BE49-F238E27FC236}">
                  <a16:creationId xmlns:a16="http://schemas.microsoft.com/office/drawing/2014/main" id="{0A1E7D69-FAC3-514C-B098-2691520073AC}"/>
                </a:ext>
              </a:extLst>
            </p:cNvPr>
            <p:cNvSpPr/>
            <p:nvPr/>
          </p:nvSpPr>
          <p:spPr>
            <a:xfrm>
              <a:off x="4133095" y="47504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cument 35">
              <a:extLst>
                <a:ext uri="{FF2B5EF4-FFF2-40B4-BE49-F238E27FC236}">
                  <a16:creationId xmlns:a16="http://schemas.microsoft.com/office/drawing/2014/main" id="{6065A778-68BD-894B-B53D-3F69EB49CAD2}"/>
                </a:ext>
              </a:extLst>
            </p:cNvPr>
            <p:cNvSpPr/>
            <p:nvPr/>
          </p:nvSpPr>
          <p:spPr>
            <a:xfrm>
              <a:off x="4178815" y="56648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cument 36">
              <a:extLst>
                <a:ext uri="{FF2B5EF4-FFF2-40B4-BE49-F238E27FC236}">
                  <a16:creationId xmlns:a16="http://schemas.microsoft.com/office/drawing/2014/main" id="{F68C5539-321A-C547-853B-E5AB50174653}"/>
                </a:ext>
              </a:extLst>
            </p:cNvPr>
            <p:cNvSpPr/>
            <p:nvPr/>
          </p:nvSpPr>
          <p:spPr>
            <a:xfrm>
              <a:off x="4224535" y="65792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cument 37">
              <a:extLst>
                <a:ext uri="{FF2B5EF4-FFF2-40B4-BE49-F238E27FC236}">
                  <a16:creationId xmlns:a16="http://schemas.microsoft.com/office/drawing/2014/main" id="{896C71EE-3F2F-BD4B-91B2-211117A15958}"/>
                </a:ext>
              </a:extLst>
            </p:cNvPr>
            <p:cNvSpPr/>
            <p:nvPr/>
          </p:nvSpPr>
          <p:spPr>
            <a:xfrm>
              <a:off x="4270255" y="74936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cument 38">
              <a:extLst>
                <a:ext uri="{FF2B5EF4-FFF2-40B4-BE49-F238E27FC236}">
                  <a16:creationId xmlns:a16="http://schemas.microsoft.com/office/drawing/2014/main" id="{FCDE5952-955C-AE45-8AD5-71210831EC34}"/>
                </a:ext>
              </a:extLst>
            </p:cNvPr>
            <p:cNvSpPr/>
            <p:nvPr/>
          </p:nvSpPr>
          <p:spPr>
            <a:xfrm>
              <a:off x="4315975" y="84080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cument 39">
              <a:extLst>
                <a:ext uri="{FF2B5EF4-FFF2-40B4-BE49-F238E27FC236}">
                  <a16:creationId xmlns:a16="http://schemas.microsoft.com/office/drawing/2014/main" id="{EC19BEF3-0B38-3C49-B2EF-18D6D4405CBE}"/>
                </a:ext>
              </a:extLst>
            </p:cNvPr>
            <p:cNvSpPr/>
            <p:nvPr/>
          </p:nvSpPr>
          <p:spPr>
            <a:xfrm>
              <a:off x="4357270" y="93224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cument 40">
              <a:extLst>
                <a:ext uri="{FF2B5EF4-FFF2-40B4-BE49-F238E27FC236}">
                  <a16:creationId xmlns:a16="http://schemas.microsoft.com/office/drawing/2014/main" id="{29B34A20-9427-7D44-AF00-CEFCC29CE3CC}"/>
                </a:ext>
              </a:extLst>
            </p:cNvPr>
            <p:cNvSpPr/>
            <p:nvPr/>
          </p:nvSpPr>
          <p:spPr>
            <a:xfrm>
              <a:off x="4402990" y="102368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cument 41">
              <a:extLst>
                <a:ext uri="{FF2B5EF4-FFF2-40B4-BE49-F238E27FC236}">
                  <a16:creationId xmlns:a16="http://schemas.microsoft.com/office/drawing/2014/main" id="{0B90B6F0-B534-E94A-9C6D-8C41F885D597}"/>
                </a:ext>
              </a:extLst>
            </p:cNvPr>
            <p:cNvSpPr/>
            <p:nvPr/>
          </p:nvSpPr>
          <p:spPr>
            <a:xfrm>
              <a:off x="4448710" y="111512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cument 42">
              <a:extLst>
                <a:ext uri="{FF2B5EF4-FFF2-40B4-BE49-F238E27FC236}">
                  <a16:creationId xmlns:a16="http://schemas.microsoft.com/office/drawing/2014/main" id="{86357629-5912-4B45-9B08-580DB581711C}"/>
                </a:ext>
              </a:extLst>
            </p:cNvPr>
            <p:cNvSpPr/>
            <p:nvPr/>
          </p:nvSpPr>
          <p:spPr>
            <a:xfrm>
              <a:off x="4494430" y="120656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cument 43">
              <a:extLst>
                <a:ext uri="{FF2B5EF4-FFF2-40B4-BE49-F238E27FC236}">
                  <a16:creationId xmlns:a16="http://schemas.microsoft.com/office/drawing/2014/main" id="{3504F604-985C-724C-94E0-E90799DA6568}"/>
                </a:ext>
              </a:extLst>
            </p:cNvPr>
            <p:cNvSpPr/>
            <p:nvPr/>
          </p:nvSpPr>
          <p:spPr>
            <a:xfrm>
              <a:off x="4546938" y="129800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D6B1FA9-0BEC-F94E-99E9-78550B6512B9}"/>
                </a:ext>
              </a:extLst>
            </p:cNvPr>
            <p:cNvGrpSpPr/>
            <p:nvPr/>
          </p:nvGrpSpPr>
          <p:grpSpPr>
            <a:xfrm>
              <a:off x="4592658" y="1389448"/>
              <a:ext cx="509708" cy="731520"/>
              <a:chOff x="3784924" y="3352800"/>
              <a:chExt cx="509708" cy="73152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6" name="Document 45">
                <a:extLst>
                  <a:ext uri="{FF2B5EF4-FFF2-40B4-BE49-F238E27FC236}">
                    <a16:creationId xmlns:a16="http://schemas.microsoft.com/office/drawing/2014/main" id="{4289322B-9038-B547-9017-E34525488C5D}"/>
                  </a:ext>
                </a:extLst>
              </p:cNvPr>
              <p:cNvSpPr/>
              <p:nvPr/>
            </p:nvSpPr>
            <p:spPr>
              <a:xfrm>
                <a:off x="3784924" y="3352800"/>
                <a:ext cx="365760" cy="457200"/>
              </a:xfrm>
              <a:prstGeom prst="flowChartDocument">
                <a:avLst/>
              </a:prstGeom>
              <a:grpFill/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Document 46">
                <a:extLst>
                  <a:ext uri="{FF2B5EF4-FFF2-40B4-BE49-F238E27FC236}">
                    <a16:creationId xmlns:a16="http://schemas.microsoft.com/office/drawing/2014/main" id="{A059AB39-181E-1E42-BD59-FDBF70D88C6A}"/>
                  </a:ext>
                </a:extLst>
              </p:cNvPr>
              <p:cNvSpPr/>
              <p:nvPr/>
            </p:nvSpPr>
            <p:spPr>
              <a:xfrm>
                <a:off x="3830644" y="3444240"/>
                <a:ext cx="365760" cy="457200"/>
              </a:xfrm>
              <a:prstGeom prst="flowChartDocument">
                <a:avLst/>
              </a:prstGeom>
              <a:grpFill/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Document 47">
                <a:extLst>
                  <a:ext uri="{FF2B5EF4-FFF2-40B4-BE49-F238E27FC236}">
                    <a16:creationId xmlns:a16="http://schemas.microsoft.com/office/drawing/2014/main" id="{68967FD3-410F-774B-AF27-018889143E32}"/>
                  </a:ext>
                </a:extLst>
              </p:cNvPr>
              <p:cNvSpPr/>
              <p:nvPr/>
            </p:nvSpPr>
            <p:spPr>
              <a:xfrm>
                <a:off x="3876364" y="3535680"/>
                <a:ext cx="365760" cy="457200"/>
              </a:xfrm>
              <a:prstGeom prst="flowChartDocument">
                <a:avLst/>
              </a:prstGeom>
              <a:grpFill/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cument 48">
                <a:extLst>
                  <a:ext uri="{FF2B5EF4-FFF2-40B4-BE49-F238E27FC236}">
                    <a16:creationId xmlns:a16="http://schemas.microsoft.com/office/drawing/2014/main" id="{66F7D088-D58A-C240-84A8-E8C941B12639}"/>
                  </a:ext>
                </a:extLst>
              </p:cNvPr>
              <p:cNvSpPr/>
              <p:nvPr/>
            </p:nvSpPr>
            <p:spPr>
              <a:xfrm>
                <a:off x="3928872" y="3627120"/>
                <a:ext cx="365760" cy="457200"/>
              </a:xfrm>
              <a:prstGeom prst="flowChartDocument">
                <a:avLst/>
              </a:prstGeom>
              <a:grpFill/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ACC6B78-F9B6-1544-BCD2-ABA45864F480}"/>
              </a:ext>
            </a:extLst>
          </p:cNvPr>
          <p:cNvSpPr txBox="1"/>
          <p:nvPr/>
        </p:nvSpPr>
        <p:spPr>
          <a:xfrm>
            <a:off x="5376292" y="1373206"/>
            <a:ext cx="15386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n-best list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80CA15C-3381-CF4B-A5A5-1301D7513933}"/>
              </a:ext>
            </a:extLst>
          </p:cNvPr>
          <p:cNvGrpSpPr/>
          <p:nvPr/>
        </p:nvGrpSpPr>
        <p:grpSpPr>
          <a:xfrm>
            <a:off x="7983604" y="330868"/>
            <a:ext cx="459220" cy="767289"/>
            <a:chOff x="8137330" y="390538"/>
            <a:chExt cx="820898" cy="1371600"/>
          </a:xfrm>
        </p:grpSpPr>
        <p:sp>
          <p:nvSpPr>
            <p:cNvPr id="51" name="Document 50">
              <a:extLst>
                <a:ext uri="{FF2B5EF4-FFF2-40B4-BE49-F238E27FC236}">
                  <a16:creationId xmlns:a16="http://schemas.microsoft.com/office/drawing/2014/main" id="{B659C41C-B883-ED48-8D49-9D794591EE89}"/>
                </a:ext>
              </a:extLst>
            </p:cNvPr>
            <p:cNvSpPr/>
            <p:nvPr/>
          </p:nvSpPr>
          <p:spPr>
            <a:xfrm>
              <a:off x="8137330" y="39053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cument 51">
              <a:extLst>
                <a:ext uri="{FF2B5EF4-FFF2-40B4-BE49-F238E27FC236}">
                  <a16:creationId xmlns:a16="http://schemas.microsoft.com/office/drawing/2014/main" id="{42C768A3-E542-A942-80A2-EF5698DFA42A}"/>
                </a:ext>
              </a:extLst>
            </p:cNvPr>
            <p:cNvSpPr/>
            <p:nvPr/>
          </p:nvSpPr>
          <p:spPr>
            <a:xfrm>
              <a:off x="8178625" y="48197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cument 52">
              <a:extLst>
                <a:ext uri="{FF2B5EF4-FFF2-40B4-BE49-F238E27FC236}">
                  <a16:creationId xmlns:a16="http://schemas.microsoft.com/office/drawing/2014/main" id="{C3D2B1A2-9E42-D94A-8DD4-AEFC5729C6FF}"/>
                </a:ext>
              </a:extLst>
            </p:cNvPr>
            <p:cNvSpPr/>
            <p:nvPr/>
          </p:nvSpPr>
          <p:spPr>
            <a:xfrm>
              <a:off x="8270065" y="66485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cument 53">
              <a:extLst>
                <a:ext uri="{FF2B5EF4-FFF2-40B4-BE49-F238E27FC236}">
                  <a16:creationId xmlns:a16="http://schemas.microsoft.com/office/drawing/2014/main" id="{65B370A8-BB30-434A-9154-0B039290FC28}"/>
                </a:ext>
              </a:extLst>
            </p:cNvPr>
            <p:cNvSpPr/>
            <p:nvPr/>
          </p:nvSpPr>
          <p:spPr>
            <a:xfrm>
              <a:off x="8315785" y="75629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ocument 54">
              <a:extLst>
                <a:ext uri="{FF2B5EF4-FFF2-40B4-BE49-F238E27FC236}">
                  <a16:creationId xmlns:a16="http://schemas.microsoft.com/office/drawing/2014/main" id="{30D55A05-60B2-0545-A4D0-4407575DCC8B}"/>
                </a:ext>
              </a:extLst>
            </p:cNvPr>
            <p:cNvSpPr/>
            <p:nvPr/>
          </p:nvSpPr>
          <p:spPr>
            <a:xfrm>
              <a:off x="8361505" y="84773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cument 55">
              <a:extLst>
                <a:ext uri="{FF2B5EF4-FFF2-40B4-BE49-F238E27FC236}">
                  <a16:creationId xmlns:a16="http://schemas.microsoft.com/office/drawing/2014/main" id="{6B88974E-DF6F-6D46-B1CD-A461D349A204}"/>
                </a:ext>
              </a:extLst>
            </p:cNvPr>
            <p:cNvSpPr/>
            <p:nvPr/>
          </p:nvSpPr>
          <p:spPr>
            <a:xfrm>
              <a:off x="8402800" y="93917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cument 56">
              <a:extLst>
                <a:ext uri="{FF2B5EF4-FFF2-40B4-BE49-F238E27FC236}">
                  <a16:creationId xmlns:a16="http://schemas.microsoft.com/office/drawing/2014/main" id="{33D08E90-FAF9-2949-94B6-79D809553F96}"/>
                </a:ext>
              </a:extLst>
            </p:cNvPr>
            <p:cNvSpPr/>
            <p:nvPr/>
          </p:nvSpPr>
          <p:spPr>
            <a:xfrm>
              <a:off x="8494240" y="112205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cument 57">
              <a:extLst>
                <a:ext uri="{FF2B5EF4-FFF2-40B4-BE49-F238E27FC236}">
                  <a16:creationId xmlns:a16="http://schemas.microsoft.com/office/drawing/2014/main" id="{4B50AF58-5F47-914E-9F7B-2E6DED2A333B}"/>
                </a:ext>
              </a:extLst>
            </p:cNvPr>
            <p:cNvSpPr/>
            <p:nvPr/>
          </p:nvSpPr>
          <p:spPr>
            <a:xfrm>
              <a:off x="8539960" y="121349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cument 58">
              <a:extLst>
                <a:ext uri="{FF2B5EF4-FFF2-40B4-BE49-F238E27FC236}">
                  <a16:creationId xmlns:a16="http://schemas.microsoft.com/office/drawing/2014/main" id="{DCD44A3D-BB3C-FA48-974C-7F893EADDE07}"/>
                </a:ext>
              </a:extLst>
            </p:cNvPr>
            <p:cNvSpPr/>
            <p:nvPr/>
          </p:nvSpPr>
          <p:spPr>
            <a:xfrm>
              <a:off x="8592468" y="130493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CC0560E-D524-5C41-969A-CBF3DE3E4EBD}"/>
              </a:ext>
            </a:extLst>
          </p:cNvPr>
          <p:cNvSpPr txBox="1"/>
          <p:nvPr/>
        </p:nvSpPr>
        <p:spPr>
          <a:xfrm>
            <a:off x="6983190" y="1143134"/>
            <a:ext cx="2590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final </a:t>
            </a:r>
          </a:p>
          <a:p>
            <a:pPr algn="ctr"/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candidates</a:t>
            </a:r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17AAA844-FC79-D547-B788-1EAE292669A7}"/>
              </a:ext>
            </a:extLst>
          </p:cNvPr>
          <p:cNvSpPr/>
          <p:nvPr/>
        </p:nvSpPr>
        <p:spPr>
          <a:xfrm rot="5400000">
            <a:off x="6620161" y="309034"/>
            <a:ext cx="1270733" cy="925714"/>
          </a:xfrm>
          <a:prstGeom prst="trapezoid">
            <a:avLst>
              <a:gd name="adj" fmla="val 3490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91440" rIns="0" bIns="274320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Candidate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27297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9C55AB-6AA1-1640-A7FA-2497EEB55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101172"/>
              </p:ext>
            </p:extLst>
          </p:nvPr>
        </p:nvGraphicFramePr>
        <p:xfrm>
          <a:off x="628650" y="1825625"/>
          <a:ext cx="8515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66F174-62DB-9B43-BCCB-99E0A938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BDC9E-EA87-C64B-A7DC-C4C677EC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91910-DC74-9741-A1A9-988D535B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9C65-296D-644B-960F-D316324F7ED8}"/>
              </a:ext>
            </a:extLst>
          </p:cNvPr>
          <p:cNvSpPr txBox="1"/>
          <p:nvPr/>
        </p:nvSpPr>
        <p:spPr>
          <a:xfrm>
            <a:off x="6672549" y="1976921"/>
            <a:ext cx="20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68353-5F74-A84D-BD54-128DA7F9206D}"/>
              </a:ext>
            </a:extLst>
          </p:cNvPr>
          <p:cNvSpPr txBox="1"/>
          <p:nvPr/>
        </p:nvSpPr>
        <p:spPr>
          <a:xfrm>
            <a:off x="1862569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hu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29C3E-9CD5-B246-9A89-B482374B7A06}"/>
              </a:ext>
            </a:extLst>
          </p:cNvPr>
          <p:cNvSpPr txBox="1"/>
          <p:nvPr/>
        </p:nvSpPr>
        <p:spPr>
          <a:xfrm>
            <a:off x="3461078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D3598-D90A-4E49-A0DE-D3DF188BD159}"/>
              </a:ext>
            </a:extLst>
          </p:cNvPr>
          <p:cNvSpPr txBox="1"/>
          <p:nvPr/>
        </p:nvSpPr>
        <p:spPr>
          <a:xfrm>
            <a:off x="4772303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ko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013624-4D25-ED4C-9B70-7BE2D9F5858B}"/>
              </a:ext>
            </a:extLst>
          </p:cNvPr>
          <p:cNvSpPr txBox="1"/>
          <p:nvPr/>
        </p:nvSpPr>
        <p:spPr>
          <a:xfrm>
            <a:off x="6319097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+mj-lt"/>
              </a:rPr>
              <a:t>pt</a:t>
            </a:r>
            <a:endParaRPr lang="en-US" sz="25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348568-226F-D049-BCDA-37AE0BA1D2DC}"/>
              </a:ext>
            </a:extLst>
          </p:cNvPr>
          <p:cNvSpPr/>
          <p:nvPr/>
        </p:nvSpPr>
        <p:spPr>
          <a:xfrm>
            <a:off x="8221689" y="1690689"/>
            <a:ext cx="1162050" cy="414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2A81D-EFC3-D44D-9C0D-8770AF2E5105}"/>
              </a:ext>
            </a:extLst>
          </p:cNvPr>
          <p:cNvSpPr/>
          <p:nvPr/>
        </p:nvSpPr>
        <p:spPr>
          <a:xfrm>
            <a:off x="3765162" y="5790275"/>
            <a:ext cx="5498708" cy="629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DA2D-BDB1-AC4C-949B-94E1E40E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787F-8CAA-0D46-90B5-26706B59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DAD02-5662-E949-8826-39D81059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E5483-15BE-D34B-A0D2-02760180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12E9-CC91-6C47-BE04-8FB17F552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23" y="1027907"/>
            <a:ext cx="7582127" cy="51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41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9C55AB-6AA1-1640-A7FA-2497EEB55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687337"/>
              </p:ext>
            </p:extLst>
          </p:nvPr>
        </p:nvGraphicFramePr>
        <p:xfrm>
          <a:off x="628650" y="1825625"/>
          <a:ext cx="8515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66F174-62DB-9B43-BCCB-99E0A938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BDC9E-EA87-C64B-A7DC-C4C677EC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91910-DC74-9741-A1A9-988D535B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9C65-296D-644B-960F-D316324F7ED8}"/>
              </a:ext>
            </a:extLst>
          </p:cNvPr>
          <p:cNvSpPr txBox="1"/>
          <p:nvPr/>
        </p:nvSpPr>
        <p:spPr>
          <a:xfrm>
            <a:off x="6672549" y="1976921"/>
            <a:ext cx="20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68353-5F74-A84D-BD54-128DA7F9206D}"/>
              </a:ext>
            </a:extLst>
          </p:cNvPr>
          <p:cNvSpPr txBox="1"/>
          <p:nvPr/>
        </p:nvSpPr>
        <p:spPr>
          <a:xfrm>
            <a:off x="1862569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hu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29C3E-9CD5-B246-9A89-B482374B7A06}"/>
              </a:ext>
            </a:extLst>
          </p:cNvPr>
          <p:cNvSpPr txBox="1"/>
          <p:nvPr/>
        </p:nvSpPr>
        <p:spPr>
          <a:xfrm>
            <a:off x="3461078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D3598-D90A-4E49-A0DE-D3DF188BD159}"/>
              </a:ext>
            </a:extLst>
          </p:cNvPr>
          <p:cNvSpPr txBox="1"/>
          <p:nvPr/>
        </p:nvSpPr>
        <p:spPr>
          <a:xfrm>
            <a:off x="4772303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ko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013624-4D25-ED4C-9B70-7BE2D9F5858B}"/>
              </a:ext>
            </a:extLst>
          </p:cNvPr>
          <p:cNvSpPr txBox="1"/>
          <p:nvPr/>
        </p:nvSpPr>
        <p:spPr>
          <a:xfrm>
            <a:off x="6319097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+mj-lt"/>
              </a:rPr>
              <a:t>pt</a:t>
            </a:r>
            <a:endParaRPr lang="en-US" sz="25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348568-226F-D049-BCDA-37AE0BA1D2DC}"/>
              </a:ext>
            </a:extLst>
          </p:cNvPr>
          <p:cNvSpPr/>
          <p:nvPr/>
        </p:nvSpPr>
        <p:spPr>
          <a:xfrm>
            <a:off x="8221689" y="1690689"/>
            <a:ext cx="1162050" cy="414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2A81D-EFC3-D44D-9C0D-8770AF2E5105}"/>
              </a:ext>
            </a:extLst>
          </p:cNvPr>
          <p:cNvSpPr/>
          <p:nvPr/>
        </p:nvSpPr>
        <p:spPr>
          <a:xfrm>
            <a:off x="6506538" y="5790275"/>
            <a:ext cx="2757331" cy="629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9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9C55AB-6AA1-1640-A7FA-2497EEB55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65602"/>
              </p:ext>
            </p:extLst>
          </p:nvPr>
        </p:nvGraphicFramePr>
        <p:xfrm>
          <a:off x="628650" y="1825625"/>
          <a:ext cx="8515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66F174-62DB-9B43-BCCB-99E0A938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BDC9E-EA87-C64B-A7DC-C4C677EC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91910-DC74-9741-A1A9-988D535B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D8D8A-13DD-BE4E-9E93-7F5EC399CFB1}"/>
              </a:ext>
            </a:extLst>
          </p:cNvPr>
          <p:cNvSpPr txBox="1"/>
          <p:nvPr/>
        </p:nvSpPr>
        <p:spPr>
          <a:xfrm>
            <a:off x="1992630" y="1920240"/>
            <a:ext cx="975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+0.3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DBB24-9FA0-294E-ADE8-4F7C9ABC4E66}"/>
              </a:ext>
            </a:extLst>
          </p:cNvPr>
          <p:cNvSpPr txBox="1"/>
          <p:nvPr/>
        </p:nvSpPr>
        <p:spPr>
          <a:xfrm>
            <a:off x="3655908" y="3213944"/>
            <a:ext cx="8094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+2.4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07105-AD4F-FB46-A14C-9F73A019C55B}"/>
              </a:ext>
            </a:extLst>
          </p:cNvPr>
          <p:cNvSpPr txBox="1"/>
          <p:nvPr/>
        </p:nvSpPr>
        <p:spPr>
          <a:xfrm>
            <a:off x="4896696" y="2714413"/>
            <a:ext cx="8094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+9.2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A39E6-DBC2-3A4B-9108-0A1BE45ECBA9}"/>
              </a:ext>
            </a:extLst>
          </p:cNvPr>
          <p:cNvSpPr txBox="1"/>
          <p:nvPr/>
        </p:nvSpPr>
        <p:spPr>
          <a:xfrm>
            <a:off x="6623897" y="1898318"/>
            <a:ext cx="845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+0.1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9C65-296D-644B-960F-D316324F7ED8}"/>
              </a:ext>
            </a:extLst>
          </p:cNvPr>
          <p:cNvSpPr txBox="1"/>
          <p:nvPr/>
        </p:nvSpPr>
        <p:spPr>
          <a:xfrm>
            <a:off x="6672549" y="1976921"/>
            <a:ext cx="20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68353-5F74-A84D-BD54-128DA7F9206D}"/>
              </a:ext>
            </a:extLst>
          </p:cNvPr>
          <p:cNvSpPr txBox="1"/>
          <p:nvPr/>
        </p:nvSpPr>
        <p:spPr>
          <a:xfrm>
            <a:off x="1862569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hu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29C3E-9CD5-B246-9A89-B482374B7A06}"/>
              </a:ext>
            </a:extLst>
          </p:cNvPr>
          <p:cNvSpPr txBox="1"/>
          <p:nvPr/>
        </p:nvSpPr>
        <p:spPr>
          <a:xfrm>
            <a:off x="3461078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D3598-D90A-4E49-A0DE-D3DF188BD159}"/>
              </a:ext>
            </a:extLst>
          </p:cNvPr>
          <p:cNvSpPr txBox="1"/>
          <p:nvPr/>
        </p:nvSpPr>
        <p:spPr>
          <a:xfrm>
            <a:off x="4772303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ko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013624-4D25-ED4C-9B70-7BE2D9F5858B}"/>
              </a:ext>
            </a:extLst>
          </p:cNvPr>
          <p:cNvSpPr txBox="1"/>
          <p:nvPr/>
        </p:nvSpPr>
        <p:spPr>
          <a:xfrm>
            <a:off x="6319097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+mj-lt"/>
              </a:rPr>
              <a:t>pt</a:t>
            </a:r>
            <a:endParaRPr lang="en-US" sz="25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348568-226F-D049-BCDA-37AE0BA1D2DC}"/>
              </a:ext>
            </a:extLst>
          </p:cNvPr>
          <p:cNvSpPr/>
          <p:nvPr/>
        </p:nvSpPr>
        <p:spPr>
          <a:xfrm>
            <a:off x="8221689" y="1690689"/>
            <a:ext cx="1162050" cy="414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71F15D-412F-4944-BFD8-1A9E27525E96}"/>
              </a:ext>
            </a:extLst>
          </p:cNvPr>
          <p:cNvSpPr txBox="1"/>
          <p:nvPr/>
        </p:nvSpPr>
        <p:spPr>
          <a:xfrm>
            <a:off x="7600562" y="1879770"/>
            <a:ext cx="8094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+1.9</a:t>
            </a:r>
          </a:p>
        </p:txBody>
      </p:sp>
    </p:spTree>
    <p:extLst>
      <p:ext uri="{BB962C8B-B14F-4D97-AF65-F5344CB8AC3E}">
        <p14:creationId xmlns:p14="http://schemas.microsoft.com/office/powerpoint/2010/main" val="134388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9C55AB-6AA1-1640-A7FA-2497EEB55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641733"/>
              </p:ext>
            </p:extLst>
          </p:nvPr>
        </p:nvGraphicFramePr>
        <p:xfrm>
          <a:off x="628650" y="1825625"/>
          <a:ext cx="8515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66F174-62DB-9B43-BCCB-99E0A938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BDC9E-EA87-C64B-A7DC-C4C677EC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91910-DC74-9741-A1A9-988D535B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D8D8A-13DD-BE4E-9E93-7F5EC399CFB1}"/>
              </a:ext>
            </a:extLst>
          </p:cNvPr>
          <p:cNvSpPr txBox="1"/>
          <p:nvPr/>
        </p:nvSpPr>
        <p:spPr>
          <a:xfrm>
            <a:off x="1992630" y="1920240"/>
            <a:ext cx="975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+0.3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DBB24-9FA0-294E-ADE8-4F7C9ABC4E66}"/>
              </a:ext>
            </a:extLst>
          </p:cNvPr>
          <p:cNvSpPr txBox="1"/>
          <p:nvPr/>
        </p:nvSpPr>
        <p:spPr>
          <a:xfrm>
            <a:off x="3655908" y="3213944"/>
            <a:ext cx="8094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+2.4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07105-AD4F-FB46-A14C-9F73A019C55B}"/>
              </a:ext>
            </a:extLst>
          </p:cNvPr>
          <p:cNvSpPr txBox="1"/>
          <p:nvPr/>
        </p:nvSpPr>
        <p:spPr>
          <a:xfrm>
            <a:off x="4896696" y="2714413"/>
            <a:ext cx="8094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+9.2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A39E6-DBC2-3A4B-9108-0A1BE45ECBA9}"/>
              </a:ext>
            </a:extLst>
          </p:cNvPr>
          <p:cNvSpPr txBox="1"/>
          <p:nvPr/>
        </p:nvSpPr>
        <p:spPr>
          <a:xfrm>
            <a:off x="6623897" y="1898318"/>
            <a:ext cx="845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+0.1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09E93-6743-4B44-8F25-C90CEB6F999A}"/>
              </a:ext>
            </a:extLst>
          </p:cNvPr>
          <p:cNvSpPr txBox="1"/>
          <p:nvPr/>
        </p:nvSpPr>
        <p:spPr>
          <a:xfrm>
            <a:off x="2548369" y="1842346"/>
            <a:ext cx="20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68353-5F74-A84D-BD54-128DA7F9206D}"/>
              </a:ext>
            </a:extLst>
          </p:cNvPr>
          <p:cNvSpPr txBox="1"/>
          <p:nvPr/>
        </p:nvSpPr>
        <p:spPr>
          <a:xfrm>
            <a:off x="1862569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hu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29C3E-9CD5-B246-9A89-B482374B7A06}"/>
              </a:ext>
            </a:extLst>
          </p:cNvPr>
          <p:cNvSpPr txBox="1"/>
          <p:nvPr/>
        </p:nvSpPr>
        <p:spPr>
          <a:xfrm>
            <a:off x="3461078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D3598-D90A-4E49-A0DE-D3DF188BD159}"/>
              </a:ext>
            </a:extLst>
          </p:cNvPr>
          <p:cNvSpPr txBox="1"/>
          <p:nvPr/>
        </p:nvSpPr>
        <p:spPr>
          <a:xfrm>
            <a:off x="4772303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ko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013624-4D25-ED4C-9B70-7BE2D9F5858B}"/>
              </a:ext>
            </a:extLst>
          </p:cNvPr>
          <p:cNvSpPr txBox="1"/>
          <p:nvPr/>
        </p:nvSpPr>
        <p:spPr>
          <a:xfrm>
            <a:off x="6319097" y="5362784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+mj-lt"/>
              </a:rPr>
              <a:t>pt</a:t>
            </a:r>
            <a:endParaRPr lang="en-US" sz="25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348568-226F-D049-BCDA-37AE0BA1D2DC}"/>
              </a:ext>
            </a:extLst>
          </p:cNvPr>
          <p:cNvSpPr/>
          <p:nvPr/>
        </p:nvSpPr>
        <p:spPr>
          <a:xfrm>
            <a:off x="8221689" y="1690689"/>
            <a:ext cx="1162050" cy="414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71F15D-412F-4944-BFD8-1A9E27525E96}"/>
              </a:ext>
            </a:extLst>
          </p:cNvPr>
          <p:cNvSpPr txBox="1"/>
          <p:nvPr/>
        </p:nvSpPr>
        <p:spPr>
          <a:xfrm>
            <a:off x="7600562" y="1879770"/>
            <a:ext cx="8094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+1.9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67FE0-C375-2344-881C-5BEF0C06B6F1}"/>
              </a:ext>
            </a:extLst>
          </p:cNvPr>
          <p:cNvSpPr txBox="1"/>
          <p:nvPr/>
        </p:nvSpPr>
        <p:spPr>
          <a:xfrm>
            <a:off x="7141162" y="1825625"/>
            <a:ext cx="20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1F27CD-E9D5-3B42-8E3A-0D022407FB8C}"/>
              </a:ext>
            </a:extLst>
          </p:cNvPr>
          <p:cNvSpPr txBox="1"/>
          <p:nvPr/>
        </p:nvSpPr>
        <p:spPr>
          <a:xfrm>
            <a:off x="5699614" y="6073372"/>
            <a:ext cx="21072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* Statistical tie</a:t>
            </a:r>
          </a:p>
        </p:txBody>
      </p:sp>
    </p:spTree>
    <p:extLst>
      <p:ext uri="{BB962C8B-B14F-4D97-AF65-F5344CB8AC3E}">
        <p14:creationId xmlns:p14="http://schemas.microsoft.com/office/powerpoint/2010/main" val="2247593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6236-342F-3745-85E0-1597222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CB4A-ABA5-FF43-9AC4-74E9ADA4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D6710-B7A3-454E-ABB9-28C16188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0DF71-01FC-F742-8E7A-EA6A9249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29E3-EC7C-424A-BD7C-4E210382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1-best vs n-best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D58BF-ECAA-F44B-84BF-FF0BD76A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C032-DD75-FD48-8FC4-BA468A9C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5A2BA9-E793-6F45-9FD7-9F121A3D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6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29E3-EC7C-424A-BD7C-4E210382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1-best vs n-best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F1A818-9BF5-7740-A469-25CD35307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013" y="1690689"/>
            <a:ext cx="7855974" cy="431165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D58BF-ECAA-F44B-84BF-FF0BD76A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C032-DD75-FD48-8FC4-BA468A9C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80D78-0460-D849-AC57-3544A8C82469}"/>
              </a:ext>
            </a:extLst>
          </p:cNvPr>
          <p:cNvSpPr txBox="1"/>
          <p:nvPr/>
        </p:nvSpPr>
        <p:spPr>
          <a:xfrm>
            <a:off x="3262183" y="5869051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(1-best quality)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303B2-C4E4-B84E-8A6A-15DBDC4B9BC9}"/>
              </a:ext>
            </a:extLst>
          </p:cNvPr>
          <p:cNvSpPr txBox="1"/>
          <p:nvPr/>
        </p:nvSpPr>
        <p:spPr>
          <a:xfrm rot="16200000">
            <a:off x="-826556" y="3068536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(n-best quality)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1D33E-E6F2-B34A-89FB-6CDB9A5D02D3}"/>
              </a:ext>
            </a:extLst>
          </p:cNvPr>
          <p:cNvSpPr txBox="1"/>
          <p:nvPr/>
        </p:nvSpPr>
        <p:spPr>
          <a:xfrm>
            <a:off x="1024466" y="2830830"/>
            <a:ext cx="677333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algn="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0EB89-2D42-9B4F-B0B5-9C5E602A264B}"/>
              </a:ext>
            </a:extLst>
          </p:cNvPr>
          <p:cNvSpPr/>
          <p:nvPr/>
        </p:nvSpPr>
        <p:spPr>
          <a:xfrm>
            <a:off x="1854200" y="1614489"/>
            <a:ext cx="6790267" cy="330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29E3-EC7C-424A-BD7C-4E210382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1-best vs n-best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F1A818-9BF5-7740-A469-25CD35307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013" y="1690689"/>
            <a:ext cx="7855974" cy="431165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D58BF-ECAA-F44B-84BF-FF0BD76A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C032-DD75-FD48-8FC4-BA468A9C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80D78-0460-D849-AC57-3544A8C82469}"/>
              </a:ext>
            </a:extLst>
          </p:cNvPr>
          <p:cNvSpPr txBox="1"/>
          <p:nvPr/>
        </p:nvSpPr>
        <p:spPr>
          <a:xfrm>
            <a:off x="3262183" y="5869051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(1-best quality)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303B2-C4E4-B84E-8A6A-15DBDC4B9BC9}"/>
              </a:ext>
            </a:extLst>
          </p:cNvPr>
          <p:cNvSpPr txBox="1"/>
          <p:nvPr/>
        </p:nvSpPr>
        <p:spPr>
          <a:xfrm rot="16200000">
            <a:off x="-826556" y="3068536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(n-best quality)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1D33E-E6F2-B34A-89FB-6CDB9A5D02D3}"/>
              </a:ext>
            </a:extLst>
          </p:cNvPr>
          <p:cNvSpPr txBox="1"/>
          <p:nvPr/>
        </p:nvSpPr>
        <p:spPr>
          <a:xfrm>
            <a:off x="1024466" y="2830830"/>
            <a:ext cx="677333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algn="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576E38-43CF-A047-ADD0-361152E23DAE}"/>
              </a:ext>
            </a:extLst>
          </p:cNvPr>
          <p:cNvSpPr/>
          <p:nvPr/>
        </p:nvSpPr>
        <p:spPr>
          <a:xfrm rot="18976365">
            <a:off x="5299897" y="4276512"/>
            <a:ext cx="916368" cy="711757"/>
          </a:xfrm>
          <a:prstGeom prst="ellipse">
            <a:avLst/>
          </a:prstGeom>
          <a:solidFill>
            <a:schemeClr val="accent4">
              <a:lumMod val="40000"/>
              <a:lumOff val="60000"/>
              <a:alpha val="52000"/>
            </a:schemeClr>
          </a:solidFill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6368"/>
                      <a:gd name="connsiteY0" fmla="*/ 355879 h 711757"/>
                      <a:gd name="connsiteX1" fmla="*/ 458184 w 916368"/>
                      <a:gd name="connsiteY1" fmla="*/ 0 h 711757"/>
                      <a:gd name="connsiteX2" fmla="*/ 916368 w 916368"/>
                      <a:gd name="connsiteY2" fmla="*/ 355879 h 711757"/>
                      <a:gd name="connsiteX3" fmla="*/ 458184 w 916368"/>
                      <a:gd name="connsiteY3" fmla="*/ 711758 h 711757"/>
                      <a:gd name="connsiteX4" fmla="*/ 0 w 916368"/>
                      <a:gd name="connsiteY4" fmla="*/ 355879 h 711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368" h="711757" fill="none" extrusionOk="0">
                        <a:moveTo>
                          <a:pt x="0" y="355879"/>
                        </a:moveTo>
                        <a:cubicBezTo>
                          <a:pt x="18451" y="161521"/>
                          <a:pt x="219827" y="-30233"/>
                          <a:pt x="458184" y="0"/>
                        </a:cubicBezTo>
                        <a:cubicBezTo>
                          <a:pt x="666093" y="-6912"/>
                          <a:pt x="909493" y="165804"/>
                          <a:pt x="916368" y="355879"/>
                        </a:cubicBezTo>
                        <a:cubicBezTo>
                          <a:pt x="915026" y="539627"/>
                          <a:pt x="676655" y="759810"/>
                          <a:pt x="458184" y="711758"/>
                        </a:cubicBezTo>
                        <a:cubicBezTo>
                          <a:pt x="225698" y="723270"/>
                          <a:pt x="18952" y="556983"/>
                          <a:pt x="0" y="355879"/>
                        </a:cubicBezTo>
                        <a:close/>
                      </a:path>
                      <a:path w="916368" h="711757" stroke="0" extrusionOk="0">
                        <a:moveTo>
                          <a:pt x="0" y="355879"/>
                        </a:moveTo>
                        <a:cubicBezTo>
                          <a:pt x="-26927" y="142723"/>
                          <a:pt x="173368" y="11923"/>
                          <a:pt x="458184" y="0"/>
                        </a:cubicBezTo>
                        <a:cubicBezTo>
                          <a:pt x="720617" y="1976"/>
                          <a:pt x="907485" y="159614"/>
                          <a:pt x="916368" y="355879"/>
                        </a:cubicBezTo>
                        <a:cubicBezTo>
                          <a:pt x="884562" y="583486"/>
                          <a:pt x="703193" y="756192"/>
                          <a:pt x="458184" y="711758"/>
                        </a:cubicBezTo>
                        <a:cubicBezTo>
                          <a:pt x="194959" y="706190"/>
                          <a:pt x="11642" y="557989"/>
                          <a:pt x="0" y="35587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C27D2B-9620-D84A-8CCD-31F9585AD422}"/>
              </a:ext>
            </a:extLst>
          </p:cNvPr>
          <p:cNvSpPr/>
          <p:nvPr/>
        </p:nvSpPr>
        <p:spPr>
          <a:xfrm rot="18976365">
            <a:off x="2803999" y="2850112"/>
            <a:ext cx="916368" cy="711757"/>
          </a:xfrm>
          <a:prstGeom prst="ellipse">
            <a:avLst/>
          </a:prstGeom>
          <a:solidFill>
            <a:schemeClr val="accent4">
              <a:lumMod val="40000"/>
              <a:lumOff val="60000"/>
              <a:alpha val="52000"/>
            </a:schemeClr>
          </a:solidFill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6368"/>
                      <a:gd name="connsiteY0" fmla="*/ 355879 h 711757"/>
                      <a:gd name="connsiteX1" fmla="*/ 458184 w 916368"/>
                      <a:gd name="connsiteY1" fmla="*/ 0 h 711757"/>
                      <a:gd name="connsiteX2" fmla="*/ 916368 w 916368"/>
                      <a:gd name="connsiteY2" fmla="*/ 355879 h 711757"/>
                      <a:gd name="connsiteX3" fmla="*/ 458184 w 916368"/>
                      <a:gd name="connsiteY3" fmla="*/ 711758 h 711757"/>
                      <a:gd name="connsiteX4" fmla="*/ 0 w 916368"/>
                      <a:gd name="connsiteY4" fmla="*/ 355879 h 711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368" h="711757" fill="none" extrusionOk="0">
                        <a:moveTo>
                          <a:pt x="0" y="355879"/>
                        </a:moveTo>
                        <a:cubicBezTo>
                          <a:pt x="18451" y="161521"/>
                          <a:pt x="219827" y="-30233"/>
                          <a:pt x="458184" y="0"/>
                        </a:cubicBezTo>
                        <a:cubicBezTo>
                          <a:pt x="666093" y="-6912"/>
                          <a:pt x="909493" y="165804"/>
                          <a:pt x="916368" y="355879"/>
                        </a:cubicBezTo>
                        <a:cubicBezTo>
                          <a:pt x="915026" y="539627"/>
                          <a:pt x="676655" y="759810"/>
                          <a:pt x="458184" y="711758"/>
                        </a:cubicBezTo>
                        <a:cubicBezTo>
                          <a:pt x="225698" y="723270"/>
                          <a:pt x="18952" y="556983"/>
                          <a:pt x="0" y="355879"/>
                        </a:cubicBezTo>
                        <a:close/>
                      </a:path>
                      <a:path w="916368" h="711757" stroke="0" extrusionOk="0">
                        <a:moveTo>
                          <a:pt x="0" y="355879"/>
                        </a:moveTo>
                        <a:cubicBezTo>
                          <a:pt x="-26927" y="142723"/>
                          <a:pt x="173368" y="11923"/>
                          <a:pt x="458184" y="0"/>
                        </a:cubicBezTo>
                        <a:cubicBezTo>
                          <a:pt x="720617" y="1976"/>
                          <a:pt x="907485" y="159614"/>
                          <a:pt x="916368" y="355879"/>
                        </a:cubicBezTo>
                        <a:cubicBezTo>
                          <a:pt x="884562" y="583486"/>
                          <a:pt x="703193" y="756192"/>
                          <a:pt x="458184" y="711758"/>
                        </a:cubicBezTo>
                        <a:cubicBezTo>
                          <a:pt x="194959" y="706190"/>
                          <a:pt x="11642" y="557989"/>
                          <a:pt x="0" y="35587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0380-3071-E741-88CD-3C6EE916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wait, there’s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0EF3-7428-C84A-A14E-9876EFE9F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Ensembling</a:t>
            </a:r>
            <a:endParaRPr lang="en-US" dirty="0"/>
          </a:p>
          <a:p>
            <a:r>
              <a:rPr lang="en-US" dirty="0"/>
              <a:t>Moore-Lewis candidate filtering</a:t>
            </a:r>
          </a:p>
          <a:p>
            <a:r>
              <a:rPr lang="en-US" dirty="0"/>
              <a:t>Round-trip rescoring </a:t>
            </a:r>
          </a:p>
          <a:p>
            <a:r>
              <a:rPr lang="en-US" dirty="0"/>
              <a:t>Morphological analysis for generation &amp; filtering </a:t>
            </a:r>
          </a:p>
          <a:p>
            <a:r>
              <a:rPr lang="en-US" dirty="0"/>
              <a:t>Error analysis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D05CF-9B03-CD4A-A4B1-EEEF435B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94DA5-7551-6D49-B205-6C919BC7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4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F6E81-1E0E-6D4A-AB65-9AD16A52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Khayrallah et al.</a:t>
            </a:r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A1F942D4-EEE3-AF40-8E2B-C3FDC7765CC5}"/>
              </a:ext>
            </a:extLst>
          </p:cNvPr>
          <p:cNvSpPr/>
          <p:nvPr/>
        </p:nvSpPr>
        <p:spPr>
          <a:xfrm>
            <a:off x="3017340" y="1969180"/>
            <a:ext cx="712650" cy="1170782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Fine-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tuned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442E871F-CE24-C742-BC1E-CC1B675DEB65}"/>
              </a:ext>
            </a:extLst>
          </p:cNvPr>
          <p:cNvSpPr/>
          <p:nvPr/>
        </p:nvSpPr>
        <p:spPr>
          <a:xfrm>
            <a:off x="1817169" y="1934833"/>
            <a:ext cx="692805" cy="1225732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Base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3A158FB-E9DC-6643-94B5-37E0A292B624}"/>
              </a:ext>
            </a:extLst>
          </p:cNvPr>
          <p:cNvSpPr/>
          <p:nvPr/>
        </p:nvSpPr>
        <p:spPr>
          <a:xfrm>
            <a:off x="2608693" y="2487307"/>
            <a:ext cx="309928" cy="250987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380AF2-DD82-0749-BA45-B127BC9D80E0}"/>
              </a:ext>
            </a:extLst>
          </p:cNvPr>
          <p:cNvGrpSpPr/>
          <p:nvPr/>
        </p:nvGrpSpPr>
        <p:grpSpPr>
          <a:xfrm>
            <a:off x="4467154" y="2048217"/>
            <a:ext cx="589095" cy="1012770"/>
            <a:chOff x="4091800" y="383608"/>
            <a:chExt cx="1010566" cy="1737360"/>
          </a:xfrm>
        </p:grpSpPr>
        <p:sp>
          <p:nvSpPr>
            <p:cNvPr id="10" name="Document 9">
              <a:extLst>
                <a:ext uri="{FF2B5EF4-FFF2-40B4-BE49-F238E27FC236}">
                  <a16:creationId xmlns:a16="http://schemas.microsoft.com/office/drawing/2014/main" id="{B0B65A7E-3C03-694F-AC24-414E685BC422}"/>
                </a:ext>
              </a:extLst>
            </p:cNvPr>
            <p:cNvSpPr/>
            <p:nvPr/>
          </p:nvSpPr>
          <p:spPr>
            <a:xfrm>
              <a:off x="4091800" y="38360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cument 10">
              <a:extLst>
                <a:ext uri="{FF2B5EF4-FFF2-40B4-BE49-F238E27FC236}">
                  <a16:creationId xmlns:a16="http://schemas.microsoft.com/office/drawing/2014/main" id="{E5AEBBA7-1EDD-E54A-AC66-BF6315A48133}"/>
                </a:ext>
              </a:extLst>
            </p:cNvPr>
            <p:cNvSpPr/>
            <p:nvPr/>
          </p:nvSpPr>
          <p:spPr>
            <a:xfrm>
              <a:off x="4133095" y="47504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cument 11">
              <a:extLst>
                <a:ext uri="{FF2B5EF4-FFF2-40B4-BE49-F238E27FC236}">
                  <a16:creationId xmlns:a16="http://schemas.microsoft.com/office/drawing/2014/main" id="{C1738055-A812-E948-8FEA-8DC115E74A9B}"/>
                </a:ext>
              </a:extLst>
            </p:cNvPr>
            <p:cNvSpPr/>
            <p:nvPr/>
          </p:nvSpPr>
          <p:spPr>
            <a:xfrm>
              <a:off x="4178815" y="56648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cument 12">
              <a:extLst>
                <a:ext uri="{FF2B5EF4-FFF2-40B4-BE49-F238E27FC236}">
                  <a16:creationId xmlns:a16="http://schemas.microsoft.com/office/drawing/2014/main" id="{4E7C3CCE-0C36-8B44-9623-5769947660AE}"/>
                </a:ext>
              </a:extLst>
            </p:cNvPr>
            <p:cNvSpPr/>
            <p:nvPr/>
          </p:nvSpPr>
          <p:spPr>
            <a:xfrm>
              <a:off x="4224535" y="65792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cument 13">
              <a:extLst>
                <a:ext uri="{FF2B5EF4-FFF2-40B4-BE49-F238E27FC236}">
                  <a16:creationId xmlns:a16="http://schemas.microsoft.com/office/drawing/2014/main" id="{0770EDEC-5541-844B-A6E1-BF44E3EC8B11}"/>
                </a:ext>
              </a:extLst>
            </p:cNvPr>
            <p:cNvSpPr/>
            <p:nvPr/>
          </p:nvSpPr>
          <p:spPr>
            <a:xfrm>
              <a:off x="4270255" y="74936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cument 14">
              <a:extLst>
                <a:ext uri="{FF2B5EF4-FFF2-40B4-BE49-F238E27FC236}">
                  <a16:creationId xmlns:a16="http://schemas.microsoft.com/office/drawing/2014/main" id="{5C115A90-6307-3747-A396-BA211ED3DFFB}"/>
                </a:ext>
              </a:extLst>
            </p:cNvPr>
            <p:cNvSpPr/>
            <p:nvPr/>
          </p:nvSpPr>
          <p:spPr>
            <a:xfrm>
              <a:off x="4315975" y="84080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cument 15">
              <a:extLst>
                <a:ext uri="{FF2B5EF4-FFF2-40B4-BE49-F238E27FC236}">
                  <a16:creationId xmlns:a16="http://schemas.microsoft.com/office/drawing/2014/main" id="{BA115D3F-EA0C-CA48-8560-803D98066DD4}"/>
                </a:ext>
              </a:extLst>
            </p:cNvPr>
            <p:cNvSpPr/>
            <p:nvPr/>
          </p:nvSpPr>
          <p:spPr>
            <a:xfrm>
              <a:off x="4357270" y="93224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cument 16">
              <a:extLst>
                <a:ext uri="{FF2B5EF4-FFF2-40B4-BE49-F238E27FC236}">
                  <a16:creationId xmlns:a16="http://schemas.microsoft.com/office/drawing/2014/main" id="{B0C43D05-B54E-2045-9789-6FF458852503}"/>
                </a:ext>
              </a:extLst>
            </p:cNvPr>
            <p:cNvSpPr/>
            <p:nvPr/>
          </p:nvSpPr>
          <p:spPr>
            <a:xfrm>
              <a:off x="4402990" y="102368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cument 17">
              <a:extLst>
                <a:ext uri="{FF2B5EF4-FFF2-40B4-BE49-F238E27FC236}">
                  <a16:creationId xmlns:a16="http://schemas.microsoft.com/office/drawing/2014/main" id="{58BE60FD-50B9-D743-A1E3-DF04AF5172AC}"/>
                </a:ext>
              </a:extLst>
            </p:cNvPr>
            <p:cNvSpPr/>
            <p:nvPr/>
          </p:nvSpPr>
          <p:spPr>
            <a:xfrm>
              <a:off x="4448710" y="111512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cument 18">
              <a:extLst>
                <a:ext uri="{FF2B5EF4-FFF2-40B4-BE49-F238E27FC236}">
                  <a16:creationId xmlns:a16="http://schemas.microsoft.com/office/drawing/2014/main" id="{B29A6A6B-1C60-D149-A2C2-2C5790943D4C}"/>
                </a:ext>
              </a:extLst>
            </p:cNvPr>
            <p:cNvSpPr/>
            <p:nvPr/>
          </p:nvSpPr>
          <p:spPr>
            <a:xfrm>
              <a:off x="4494430" y="120656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cument 19">
              <a:extLst>
                <a:ext uri="{FF2B5EF4-FFF2-40B4-BE49-F238E27FC236}">
                  <a16:creationId xmlns:a16="http://schemas.microsoft.com/office/drawing/2014/main" id="{AA459116-FB78-9C42-A3B7-9BE4AEA9177D}"/>
                </a:ext>
              </a:extLst>
            </p:cNvPr>
            <p:cNvSpPr/>
            <p:nvPr/>
          </p:nvSpPr>
          <p:spPr>
            <a:xfrm>
              <a:off x="4546938" y="129800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428685-7562-3640-92F6-EE269825DE48}"/>
                </a:ext>
              </a:extLst>
            </p:cNvPr>
            <p:cNvGrpSpPr/>
            <p:nvPr/>
          </p:nvGrpSpPr>
          <p:grpSpPr>
            <a:xfrm>
              <a:off x="4592658" y="1389448"/>
              <a:ext cx="509708" cy="731520"/>
              <a:chOff x="3784924" y="3352800"/>
              <a:chExt cx="509708" cy="73152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2" name="Document 21">
                <a:extLst>
                  <a:ext uri="{FF2B5EF4-FFF2-40B4-BE49-F238E27FC236}">
                    <a16:creationId xmlns:a16="http://schemas.microsoft.com/office/drawing/2014/main" id="{BB598E27-B53B-E846-BCE1-8738F5333F5E}"/>
                  </a:ext>
                </a:extLst>
              </p:cNvPr>
              <p:cNvSpPr/>
              <p:nvPr/>
            </p:nvSpPr>
            <p:spPr>
              <a:xfrm>
                <a:off x="3784924" y="3352800"/>
                <a:ext cx="365760" cy="457200"/>
              </a:xfrm>
              <a:prstGeom prst="flowChartDocument">
                <a:avLst/>
              </a:prstGeom>
              <a:grpFill/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cument 22">
                <a:extLst>
                  <a:ext uri="{FF2B5EF4-FFF2-40B4-BE49-F238E27FC236}">
                    <a16:creationId xmlns:a16="http://schemas.microsoft.com/office/drawing/2014/main" id="{DC9FB44C-897E-C140-992B-09F6CFC189F5}"/>
                  </a:ext>
                </a:extLst>
              </p:cNvPr>
              <p:cNvSpPr/>
              <p:nvPr/>
            </p:nvSpPr>
            <p:spPr>
              <a:xfrm>
                <a:off x="3830644" y="3444240"/>
                <a:ext cx="365760" cy="457200"/>
              </a:xfrm>
              <a:prstGeom prst="flowChartDocument">
                <a:avLst/>
              </a:prstGeom>
              <a:grpFill/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cument 23">
                <a:extLst>
                  <a:ext uri="{FF2B5EF4-FFF2-40B4-BE49-F238E27FC236}">
                    <a16:creationId xmlns:a16="http://schemas.microsoft.com/office/drawing/2014/main" id="{732D92DA-96A7-104F-837D-ACC197E5F30F}"/>
                  </a:ext>
                </a:extLst>
              </p:cNvPr>
              <p:cNvSpPr/>
              <p:nvPr/>
            </p:nvSpPr>
            <p:spPr>
              <a:xfrm>
                <a:off x="3876364" y="3535680"/>
                <a:ext cx="365760" cy="457200"/>
              </a:xfrm>
              <a:prstGeom prst="flowChartDocument">
                <a:avLst/>
              </a:prstGeom>
              <a:grpFill/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cument 24">
                <a:extLst>
                  <a:ext uri="{FF2B5EF4-FFF2-40B4-BE49-F238E27FC236}">
                    <a16:creationId xmlns:a16="http://schemas.microsoft.com/office/drawing/2014/main" id="{DDDC00F4-B7BD-3F49-BD64-D8DB7E3486FF}"/>
                  </a:ext>
                </a:extLst>
              </p:cNvPr>
              <p:cNvSpPr/>
              <p:nvPr/>
            </p:nvSpPr>
            <p:spPr>
              <a:xfrm>
                <a:off x="3928872" y="3627120"/>
                <a:ext cx="365760" cy="457200"/>
              </a:xfrm>
              <a:prstGeom prst="flowChartDocument">
                <a:avLst/>
              </a:prstGeom>
              <a:grpFill/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BB6EB97-97C5-674B-A0B7-9A5B97FC20F3}"/>
              </a:ext>
            </a:extLst>
          </p:cNvPr>
          <p:cNvSpPr txBox="1"/>
          <p:nvPr/>
        </p:nvSpPr>
        <p:spPr>
          <a:xfrm>
            <a:off x="4092458" y="3088622"/>
            <a:ext cx="15386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n-best list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039A9D-B880-2D47-8465-FE609757A404}"/>
              </a:ext>
            </a:extLst>
          </p:cNvPr>
          <p:cNvGrpSpPr/>
          <p:nvPr/>
        </p:nvGrpSpPr>
        <p:grpSpPr>
          <a:xfrm>
            <a:off x="6699770" y="2046284"/>
            <a:ext cx="459220" cy="767289"/>
            <a:chOff x="8137330" y="390538"/>
            <a:chExt cx="820898" cy="1371600"/>
          </a:xfrm>
        </p:grpSpPr>
        <p:sp>
          <p:nvSpPr>
            <p:cNvPr id="28" name="Document 27">
              <a:extLst>
                <a:ext uri="{FF2B5EF4-FFF2-40B4-BE49-F238E27FC236}">
                  <a16:creationId xmlns:a16="http://schemas.microsoft.com/office/drawing/2014/main" id="{E0254745-63D3-1C4D-BC05-07AB1BEB14D8}"/>
                </a:ext>
              </a:extLst>
            </p:cNvPr>
            <p:cNvSpPr/>
            <p:nvPr/>
          </p:nvSpPr>
          <p:spPr>
            <a:xfrm>
              <a:off x="8137330" y="39053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cument 28">
              <a:extLst>
                <a:ext uri="{FF2B5EF4-FFF2-40B4-BE49-F238E27FC236}">
                  <a16:creationId xmlns:a16="http://schemas.microsoft.com/office/drawing/2014/main" id="{9E4A2732-1A33-1B4F-A36F-BF44743EF794}"/>
                </a:ext>
              </a:extLst>
            </p:cNvPr>
            <p:cNvSpPr/>
            <p:nvPr/>
          </p:nvSpPr>
          <p:spPr>
            <a:xfrm>
              <a:off x="8178625" y="48197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cument 29">
              <a:extLst>
                <a:ext uri="{FF2B5EF4-FFF2-40B4-BE49-F238E27FC236}">
                  <a16:creationId xmlns:a16="http://schemas.microsoft.com/office/drawing/2014/main" id="{5E7CADF1-A732-8448-BD6A-9E5C0C1CA0B7}"/>
                </a:ext>
              </a:extLst>
            </p:cNvPr>
            <p:cNvSpPr/>
            <p:nvPr/>
          </p:nvSpPr>
          <p:spPr>
            <a:xfrm>
              <a:off x="8270065" y="66485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cument 30">
              <a:extLst>
                <a:ext uri="{FF2B5EF4-FFF2-40B4-BE49-F238E27FC236}">
                  <a16:creationId xmlns:a16="http://schemas.microsoft.com/office/drawing/2014/main" id="{F8B80856-764A-9B46-A61F-034BCD0B05A3}"/>
                </a:ext>
              </a:extLst>
            </p:cNvPr>
            <p:cNvSpPr/>
            <p:nvPr/>
          </p:nvSpPr>
          <p:spPr>
            <a:xfrm>
              <a:off x="8315785" y="75629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cument 31">
              <a:extLst>
                <a:ext uri="{FF2B5EF4-FFF2-40B4-BE49-F238E27FC236}">
                  <a16:creationId xmlns:a16="http://schemas.microsoft.com/office/drawing/2014/main" id="{89C7B08C-EC17-BD48-A9E8-31CE36D11CD6}"/>
                </a:ext>
              </a:extLst>
            </p:cNvPr>
            <p:cNvSpPr/>
            <p:nvPr/>
          </p:nvSpPr>
          <p:spPr>
            <a:xfrm>
              <a:off x="8361505" y="84773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cument 32">
              <a:extLst>
                <a:ext uri="{FF2B5EF4-FFF2-40B4-BE49-F238E27FC236}">
                  <a16:creationId xmlns:a16="http://schemas.microsoft.com/office/drawing/2014/main" id="{C0FA3008-3079-D24D-BF41-5E49EA99F594}"/>
                </a:ext>
              </a:extLst>
            </p:cNvPr>
            <p:cNvSpPr/>
            <p:nvPr/>
          </p:nvSpPr>
          <p:spPr>
            <a:xfrm>
              <a:off x="8402800" y="93917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cument 33">
              <a:extLst>
                <a:ext uri="{FF2B5EF4-FFF2-40B4-BE49-F238E27FC236}">
                  <a16:creationId xmlns:a16="http://schemas.microsoft.com/office/drawing/2014/main" id="{5AE7D9F8-8F35-A445-B49C-76F34D856E9D}"/>
                </a:ext>
              </a:extLst>
            </p:cNvPr>
            <p:cNvSpPr/>
            <p:nvPr/>
          </p:nvSpPr>
          <p:spPr>
            <a:xfrm>
              <a:off x="8494240" y="112205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cument 34">
              <a:extLst>
                <a:ext uri="{FF2B5EF4-FFF2-40B4-BE49-F238E27FC236}">
                  <a16:creationId xmlns:a16="http://schemas.microsoft.com/office/drawing/2014/main" id="{40BE83E5-560C-2F46-A49F-F090E4B3F3F7}"/>
                </a:ext>
              </a:extLst>
            </p:cNvPr>
            <p:cNvSpPr/>
            <p:nvPr/>
          </p:nvSpPr>
          <p:spPr>
            <a:xfrm>
              <a:off x="8539960" y="121349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cument 35">
              <a:extLst>
                <a:ext uri="{FF2B5EF4-FFF2-40B4-BE49-F238E27FC236}">
                  <a16:creationId xmlns:a16="http://schemas.microsoft.com/office/drawing/2014/main" id="{90FF243D-A0C3-524A-9B1E-FCAEE2112513}"/>
                </a:ext>
              </a:extLst>
            </p:cNvPr>
            <p:cNvSpPr/>
            <p:nvPr/>
          </p:nvSpPr>
          <p:spPr>
            <a:xfrm>
              <a:off x="8592468" y="1304938"/>
              <a:ext cx="365760" cy="457200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rapezoid 36">
            <a:extLst>
              <a:ext uri="{FF2B5EF4-FFF2-40B4-BE49-F238E27FC236}">
                <a16:creationId xmlns:a16="http://schemas.microsoft.com/office/drawing/2014/main" id="{FE112802-3665-FB48-B7BB-0F2B1E9DE5FB}"/>
              </a:ext>
            </a:extLst>
          </p:cNvPr>
          <p:cNvSpPr/>
          <p:nvPr/>
        </p:nvSpPr>
        <p:spPr>
          <a:xfrm rot="5400000">
            <a:off x="5336327" y="2024450"/>
            <a:ext cx="1270733" cy="925714"/>
          </a:xfrm>
          <a:prstGeom prst="trapezoid">
            <a:avLst>
              <a:gd name="adj" fmla="val 3490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91440" rIns="0" bIns="274320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Candidate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selection</a:t>
            </a:r>
          </a:p>
        </p:txBody>
      </p:sp>
      <p:graphicFrame>
        <p:nvGraphicFramePr>
          <p:cNvPr id="52" name="Content Placeholder 5">
            <a:extLst>
              <a:ext uri="{FF2B5EF4-FFF2-40B4-BE49-F238E27FC236}">
                <a16:creationId xmlns:a16="http://schemas.microsoft.com/office/drawing/2014/main" id="{DAD02F16-6E9A-F741-9D9A-7B884D932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347492"/>
              </p:ext>
            </p:extLst>
          </p:nvPr>
        </p:nvGraphicFramePr>
        <p:xfrm>
          <a:off x="628650" y="3429000"/>
          <a:ext cx="4827270" cy="274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ACCD7083-396E-F44A-AE6E-5C9D7A9E65CB}"/>
              </a:ext>
            </a:extLst>
          </p:cNvPr>
          <p:cNvSpPr/>
          <p:nvPr/>
        </p:nvSpPr>
        <p:spPr>
          <a:xfrm>
            <a:off x="4953000" y="3386138"/>
            <a:ext cx="1045730" cy="2747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66644-D0AA-C84B-BF51-0B2865F9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7F13F1-C999-8545-ABEE-192EABE7199B}"/>
              </a:ext>
            </a:extLst>
          </p:cNvPr>
          <p:cNvSpPr txBox="1"/>
          <p:nvPr/>
        </p:nvSpPr>
        <p:spPr>
          <a:xfrm>
            <a:off x="6394970" y="5808174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1-best quality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06BFB8-6B38-DA41-ABC3-B1FE04CA2F3A}"/>
              </a:ext>
            </a:extLst>
          </p:cNvPr>
          <p:cNvSpPr txBox="1"/>
          <p:nvPr/>
        </p:nvSpPr>
        <p:spPr>
          <a:xfrm rot="16200000">
            <a:off x="4703018" y="4643686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n-best quality</a:t>
            </a:r>
          </a:p>
        </p:txBody>
      </p:sp>
      <p:pic>
        <p:nvPicPr>
          <p:cNvPr id="40" name="Content Placeholder 6">
            <a:extLst>
              <a:ext uri="{FF2B5EF4-FFF2-40B4-BE49-F238E27FC236}">
                <a16:creationId xmlns:a16="http://schemas.microsoft.com/office/drawing/2014/main" id="{35672FE4-F237-AA47-972F-32F39B113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28" r="16085" b="23615"/>
          <a:stretch/>
        </p:blipFill>
        <p:spPr>
          <a:xfrm>
            <a:off x="5661216" y="3894299"/>
            <a:ext cx="3153968" cy="191387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2588CC1-3CC4-5C41-99CC-4672E1C78C55}"/>
              </a:ext>
            </a:extLst>
          </p:cNvPr>
          <p:cNvSpPr txBox="1"/>
          <p:nvPr/>
        </p:nvSpPr>
        <p:spPr>
          <a:xfrm>
            <a:off x="5794736" y="2925133"/>
            <a:ext cx="2590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final </a:t>
            </a:r>
          </a:p>
          <a:p>
            <a:pPr algn="ctr"/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candidates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8756AD-FB26-9B43-87CC-723D30C7A6BB}"/>
              </a:ext>
            </a:extLst>
          </p:cNvPr>
          <p:cNvSpPr txBox="1"/>
          <p:nvPr/>
        </p:nvSpPr>
        <p:spPr>
          <a:xfrm>
            <a:off x="1019240" y="600807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hu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B7B836-4C36-1447-A26B-D7AB069F90B2}"/>
              </a:ext>
            </a:extLst>
          </p:cNvPr>
          <p:cNvSpPr txBox="1"/>
          <p:nvPr/>
        </p:nvSpPr>
        <p:spPr>
          <a:xfrm>
            <a:off x="1972957" y="600945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ja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C48917-7742-A94E-B0E8-DDE8AAADC85A}"/>
              </a:ext>
            </a:extLst>
          </p:cNvPr>
          <p:cNvSpPr txBox="1"/>
          <p:nvPr/>
        </p:nvSpPr>
        <p:spPr>
          <a:xfrm>
            <a:off x="2706581" y="60105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ko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4DB3F3-8AF2-444B-BB32-2B907F0C3FC3}"/>
              </a:ext>
            </a:extLst>
          </p:cNvPr>
          <p:cNvSpPr txBox="1"/>
          <p:nvPr/>
        </p:nvSpPr>
        <p:spPr>
          <a:xfrm>
            <a:off x="3644635" y="600807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</a:rPr>
              <a:t>pt</a:t>
            </a:r>
            <a:endParaRPr lang="en-US" sz="2000" dirty="0"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079D73-7217-4347-8371-02BAE19EED96}"/>
              </a:ext>
            </a:extLst>
          </p:cNvPr>
          <p:cNvSpPr txBox="1"/>
          <p:nvPr/>
        </p:nvSpPr>
        <p:spPr>
          <a:xfrm>
            <a:off x="4351093" y="6015472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vi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2C6675BA-8603-664F-97A5-DF316A02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3" name="Cloud 62">
            <a:extLst>
              <a:ext uri="{FF2B5EF4-FFF2-40B4-BE49-F238E27FC236}">
                <a16:creationId xmlns:a16="http://schemas.microsoft.com/office/drawing/2014/main" id="{B0176BBD-E72C-EC43-88A9-E58DBE15A296}"/>
              </a:ext>
            </a:extLst>
          </p:cNvPr>
          <p:cNvSpPr/>
          <p:nvPr/>
        </p:nvSpPr>
        <p:spPr>
          <a:xfrm>
            <a:off x="5062871" y="322072"/>
            <a:ext cx="3724416" cy="24769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Questions?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Huda Khayrallah </a:t>
            </a:r>
          </a:p>
          <a:p>
            <a:pPr algn="ctr"/>
            <a:r>
              <a:rPr lang="en-US" sz="3000" dirty="0" err="1">
                <a:solidFill>
                  <a:schemeClr val="tx1"/>
                </a:solidFill>
                <a:latin typeface="+mj-lt"/>
              </a:rPr>
              <a:t>huda@jhu.edu</a:t>
            </a:r>
            <a:endParaRPr lang="en-US" sz="3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3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  <p:bldP spid="44" grpId="0"/>
      <p:bldP spid="45" grpId="0"/>
      <p:bldP spid="55" grpId="0"/>
      <p:bldP spid="56" grpId="0"/>
      <p:bldP spid="57" grpId="0"/>
      <p:bldP spid="58" grpId="0"/>
      <p:bldP spid="59" grpId="0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3055-257A-0F46-98C7-599E80AC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05CE4-B592-4441-99F4-802935AE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A7DB0-1145-4D45-9686-04589116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325284E8-4EDF-9B49-9611-5CCB6AAE41F2}"/>
              </a:ext>
            </a:extLst>
          </p:cNvPr>
          <p:cNvSpPr/>
          <p:nvPr/>
        </p:nvSpPr>
        <p:spPr>
          <a:xfrm>
            <a:off x="172623" y="2280221"/>
            <a:ext cx="1188720" cy="210312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Base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40602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3055-257A-0F46-98C7-599E80AC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05CE4-B592-4441-99F4-802935AE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A7DB0-1145-4D45-9686-04589116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FBF7B8E8-F04B-D84F-AF7E-32302DA8F868}"/>
              </a:ext>
            </a:extLst>
          </p:cNvPr>
          <p:cNvSpPr/>
          <p:nvPr/>
        </p:nvSpPr>
        <p:spPr>
          <a:xfrm>
            <a:off x="2548164" y="2280221"/>
            <a:ext cx="1280160" cy="210312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Fine-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tuned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325284E8-4EDF-9B49-9611-5CCB6AAE41F2}"/>
              </a:ext>
            </a:extLst>
          </p:cNvPr>
          <p:cNvSpPr/>
          <p:nvPr/>
        </p:nvSpPr>
        <p:spPr>
          <a:xfrm>
            <a:off x="172623" y="2280221"/>
            <a:ext cx="1188720" cy="210312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Base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09EDA58E-4826-4F48-91DF-E77A69CD0642}"/>
              </a:ext>
            </a:extLst>
          </p:cNvPr>
          <p:cNvSpPr/>
          <p:nvPr/>
        </p:nvSpPr>
        <p:spPr>
          <a:xfrm>
            <a:off x="1544034" y="2721321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3055-257A-0F46-98C7-599E80AC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05CE4-B592-4441-99F4-802935AE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A7DB0-1145-4D45-9686-04589116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FBF7B8E8-F04B-D84F-AF7E-32302DA8F868}"/>
              </a:ext>
            </a:extLst>
          </p:cNvPr>
          <p:cNvSpPr/>
          <p:nvPr/>
        </p:nvSpPr>
        <p:spPr>
          <a:xfrm>
            <a:off x="2548164" y="2280221"/>
            <a:ext cx="1280160" cy="210312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Fine-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tuned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325284E8-4EDF-9B49-9611-5CCB6AAE41F2}"/>
              </a:ext>
            </a:extLst>
          </p:cNvPr>
          <p:cNvSpPr/>
          <p:nvPr/>
        </p:nvSpPr>
        <p:spPr>
          <a:xfrm>
            <a:off x="172623" y="2280221"/>
            <a:ext cx="1188720" cy="210312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Base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09EDA58E-4826-4F48-91DF-E77A69CD0642}"/>
              </a:ext>
            </a:extLst>
          </p:cNvPr>
          <p:cNvSpPr/>
          <p:nvPr/>
        </p:nvSpPr>
        <p:spPr>
          <a:xfrm>
            <a:off x="1544034" y="2721321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cument 32">
            <a:extLst>
              <a:ext uri="{FF2B5EF4-FFF2-40B4-BE49-F238E27FC236}">
                <a16:creationId xmlns:a16="http://schemas.microsoft.com/office/drawing/2014/main" id="{75405DF9-206A-2146-8936-EA2C3D2FF462}"/>
              </a:ext>
            </a:extLst>
          </p:cNvPr>
          <p:cNvSpPr/>
          <p:nvPr/>
        </p:nvSpPr>
        <p:spPr>
          <a:xfrm>
            <a:off x="4932431" y="245872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cument 33">
            <a:extLst>
              <a:ext uri="{FF2B5EF4-FFF2-40B4-BE49-F238E27FC236}">
                <a16:creationId xmlns:a16="http://schemas.microsoft.com/office/drawing/2014/main" id="{DF305919-02A3-8D4A-A2D3-C8AE350163D3}"/>
              </a:ext>
            </a:extLst>
          </p:cNvPr>
          <p:cNvSpPr/>
          <p:nvPr/>
        </p:nvSpPr>
        <p:spPr>
          <a:xfrm>
            <a:off x="4973726" y="255016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cument 34">
            <a:extLst>
              <a:ext uri="{FF2B5EF4-FFF2-40B4-BE49-F238E27FC236}">
                <a16:creationId xmlns:a16="http://schemas.microsoft.com/office/drawing/2014/main" id="{8CF5B312-79E0-6145-B34B-F1742B04DFAE}"/>
              </a:ext>
            </a:extLst>
          </p:cNvPr>
          <p:cNvSpPr/>
          <p:nvPr/>
        </p:nvSpPr>
        <p:spPr>
          <a:xfrm>
            <a:off x="5019446" y="264160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cument 35">
            <a:extLst>
              <a:ext uri="{FF2B5EF4-FFF2-40B4-BE49-F238E27FC236}">
                <a16:creationId xmlns:a16="http://schemas.microsoft.com/office/drawing/2014/main" id="{9D645137-64C9-0845-A72B-965C119524E8}"/>
              </a:ext>
            </a:extLst>
          </p:cNvPr>
          <p:cNvSpPr/>
          <p:nvPr/>
        </p:nvSpPr>
        <p:spPr>
          <a:xfrm>
            <a:off x="5065166" y="273304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cument 36">
            <a:extLst>
              <a:ext uri="{FF2B5EF4-FFF2-40B4-BE49-F238E27FC236}">
                <a16:creationId xmlns:a16="http://schemas.microsoft.com/office/drawing/2014/main" id="{DD756971-1E6E-9E40-A7E5-2A7A45D550E5}"/>
              </a:ext>
            </a:extLst>
          </p:cNvPr>
          <p:cNvSpPr/>
          <p:nvPr/>
        </p:nvSpPr>
        <p:spPr>
          <a:xfrm>
            <a:off x="5110886" y="282448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cument 37">
            <a:extLst>
              <a:ext uri="{FF2B5EF4-FFF2-40B4-BE49-F238E27FC236}">
                <a16:creationId xmlns:a16="http://schemas.microsoft.com/office/drawing/2014/main" id="{8D13E8AC-0840-4F4A-A787-CB329EA17265}"/>
              </a:ext>
            </a:extLst>
          </p:cNvPr>
          <p:cNvSpPr/>
          <p:nvPr/>
        </p:nvSpPr>
        <p:spPr>
          <a:xfrm>
            <a:off x="5156606" y="291592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cument 38">
            <a:extLst>
              <a:ext uri="{FF2B5EF4-FFF2-40B4-BE49-F238E27FC236}">
                <a16:creationId xmlns:a16="http://schemas.microsoft.com/office/drawing/2014/main" id="{87FD1C0E-8349-2046-ACCA-F5E43459DE5F}"/>
              </a:ext>
            </a:extLst>
          </p:cNvPr>
          <p:cNvSpPr/>
          <p:nvPr/>
        </p:nvSpPr>
        <p:spPr>
          <a:xfrm>
            <a:off x="5197901" y="300736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cument 39">
            <a:extLst>
              <a:ext uri="{FF2B5EF4-FFF2-40B4-BE49-F238E27FC236}">
                <a16:creationId xmlns:a16="http://schemas.microsoft.com/office/drawing/2014/main" id="{50921CEA-7A5A-EC4B-953C-F02ABE35A919}"/>
              </a:ext>
            </a:extLst>
          </p:cNvPr>
          <p:cNvSpPr/>
          <p:nvPr/>
        </p:nvSpPr>
        <p:spPr>
          <a:xfrm>
            <a:off x="5243621" y="309880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cument 40">
            <a:extLst>
              <a:ext uri="{FF2B5EF4-FFF2-40B4-BE49-F238E27FC236}">
                <a16:creationId xmlns:a16="http://schemas.microsoft.com/office/drawing/2014/main" id="{479FD7E2-C896-D445-A64E-E86344990DAA}"/>
              </a:ext>
            </a:extLst>
          </p:cNvPr>
          <p:cNvSpPr/>
          <p:nvPr/>
        </p:nvSpPr>
        <p:spPr>
          <a:xfrm>
            <a:off x="5289341" y="319024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cument 41">
            <a:extLst>
              <a:ext uri="{FF2B5EF4-FFF2-40B4-BE49-F238E27FC236}">
                <a16:creationId xmlns:a16="http://schemas.microsoft.com/office/drawing/2014/main" id="{F17A2926-63C3-2244-9C37-D7E02DCA3A32}"/>
              </a:ext>
            </a:extLst>
          </p:cNvPr>
          <p:cNvSpPr/>
          <p:nvPr/>
        </p:nvSpPr>
        <p:spPr>
          <a:xfrm>
            <a:off x="5335061" y="328168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4B4B9622-A70B-C94D-B409-06400744E199}"/>
              </a:ext>
            </a:extLst>
          </p:cNvPr>
          <p:cNvSpPr/>
          <p:nvPr/>
        </p:nvSpPr>
        <p:spPr>
          <a:xfrm>
            <a:off x="4003761" y="2733042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cument 43">
            <a:extLst>
              <a:ext uri="{FF2B5EF4-FFF2-40B4-BE49-F238E27FC236}">
                <a16:creationId xmlns:a16="http://schemas.microsoft.com/office/drawing/2014/main" id="{1B276C29-BBCD-3947-937F-6A7FB9FC6587}"/>
              </a:ext>
            </a:extLst>
          </p:cNvPr>
          <p:cNvSpPr/>
          <p:nvPr/>
        </p:nvSpPr>
        <p:spPr>
          <a:xfrm>
            <a:off x="5387569" y="337312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524D63-A806-1242-9630-E1CC264E3F9B}"/>
              </a:ext>
            </a:extLst>
          </p:cNvPr>
          <p:cNvGrpSpPr/>
          <p:nvPr/>
        </p:nvGrpSpPr>
        <p:grpSpPr>
          <a:xfrm>
            <a:off x="5433289" y="3464562"/>
            <a:ext cx="509708" cy="731520"/>
            <a:chOff x="3784924" y="3352800"/>
            <a:chExt cx="509708" cy="7315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Document 45">
              <a:extLst>
                <a:ext uri="{FF2B5EF4-FFF2-40B4-BE49-F238E27FC236}">
                  <a16:creationId xmlns:a16="http://schemas.microsoft.com/office/drawing/2014/main" id="{B6E5CC1B-D399-B94F-86D9-BEAC04104A5F}"/>
                </a:ext>
              </a:extLst>
            </p:cNvPr>
            <p:cNvSpPr/>
            <p:nvPr/>
          </p:nvSpPr>
          <p:spPr>
            <a:xfrm>
              <a:off x="3784924" y="3352800"/>
              <a:ext cx="365760" cy="457200"/>
            </a:xfrm>
            <a:prstGeom prst="flowChartDocument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cument 46">
              <a:extLst>
                <a:ext uri="{FF2B5EF4-FFF2-40B4-BE49-F238E27FC236}">
                  <a16:creationId xmlns:a16="http://schemas.microsoft.com/office/drawing/2014/main" id="{29FCD015-756F-AC49-82E9-8317577396B1}"/>
                </a:ext>
              </a:extLst>
            </p:cNvPr>
            <p:cNvSpPr/>
            <p:nvPr/>
          </p:nvSpPr>
          <p:spPr>
            <a:xfrm>
              <a:off x="3830644" y="3444240"/>
              <a:ext cx="365760" cy="457200"/>
            </a:xfrm>
            <a:prstGeom prst="flowChartDocument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cument 47">
              <a:extLst>
                <a:ext uri="{FF2B5EF4-FFF2-40B4-BE49-F238E27FC236}">
                  <a16:creationId xmlns:a16="http://schemas.microsoft.com/office/drawing/2014/main" id="{9C45D554-191B-284B-B467-9E6338690ACF}"/>
                </a:ext>
              </a:extLst>
            </p:cNvPr>
            <p:cNvSpPr/>
            <p:nvPr/>
          </p:nvSpPr>
          <p:spPr>
            <a:xfrm>
              <a:off x="3876364" y="3535680"/>
              <a:ext cx="365760" cy="457200"/>
            </a:xfrm>
            <a:prstGeom prst="flowChartDocument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cument 48">
              <a:extLst>
                <a:ext uri="{FF2B5EF4-FFF2-40B4-BE49-F238E27FC236}">
                  <a16:creationId xmlns:a16="http://schemas.microsoft.com/office/drawing/2014/main" id="{95C42004-64BD-4E4A-8E87-CD24182CBCE7}"/>
                </a:ext>
              </a:extLst>
            </p:cNvPr>
            <p:cNvSpPr/>
            <p:nvPr/>
          </p:nvSpPr>
          <p:spPr>
            <a:xfrm>
              <a:off x="3928872" y="3627120"/>
              <a:ext cx="365760" cy="457200"/>
            </a:xfrm>
            <a:prstGeom prst="flowChartDocument">
              <a:avLst/>
            </a:pr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2E83F7B-BFD9-C348-BD11-56DF7DAD7FAF}"/>
              </a:ext>
            </a:extLst>
          </p:cNvPr>
          <p:cNvSpPr txBox="1"/>
          <p:nvPr/>
        </p:nvSpPr>
        <p:spPr>
          <a:xfrm>
            <a:off x="4931506" y="4269989"/>
            <a:ext cx="1538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n-best list</a:t>
            </a:r>
          </a:p>
        </p:txBody>
      </p:sp>
      <p:sp>
        <p:nvSpPr>
          <p:cNvPr id="51" name="Document 50">
            <a:extLst>
              <a:ext uri="{FF2B5EF4-FFF2-40B4-BE49-F238E27FC236}">
                <a16:creationId xmlns:a16="http://schemas.microsoft.com/office/drawing/2014/main" id="{9353ED32-CC7E-4341-AA35-6C6CA331CF70}"/>
              </a:ext>
            </a:extLst>
          </p:cNvPr>
          <p:cNvSpPr/>
          <p:nvPr/>
        </p:nvSpPr>
        <p:spPr>
          <a:xfrm>
            <a:off x="7918423" y="246565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cument 51">
            <a:extLst>
              <a:ext uri="{FF2B5EF4-FFF2-40B4-BE49-F238E27FC236}">
                <a16:creationId xmlns:a16="http://schemas.microsoft.com/office/drawing/2014/main" id="{64DC3B8A-FD77-3048-9BC2-21EF6C8A702F}"/>
              </a:ext>
            </a:extLst>
          </p:cNvPr>
          <p:cNvSpPr/>
          <p:nvPr/>
        </p:nvSpPr>
        <p:spPr>
          <a:xfrm>
            <a:off x="7959718" y="255709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cument 52">
            <a:extLst>
              <a:ext uri="{FF2B5EF4-FFF2-40B4-BE49-F238E27FC236}">
                <a16:creationId xmlns:a16="http://schemas.microsoft.com/office/drawing/2014/main" id="{39DECC19-6084-054B-970D-F3AF6CF7788D}"/>
              </a:ext>
            </a:extLst>
          </p:cNvPr>
          <p:cNvSpPr/>
          <p:nvPr/>
        </p:nvSpPr>
        <p:spPr>
          <a:xfrm>
            <a:off x="8051158" y="273997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cument 53">
            <a:extLst>
              <a:ext uri="{FF2B5EF4-FFF2-40B4-BE49-F238E27FC236}">
                <a16:creationId xmlns:a16="http://schemas.microsoft.com/office/drawing/2014/main" id="{757F1DD7-AD37-1144-9B1A-DF2FE5AE19DE}"/>
              </a:ext>
            </a:extLst>
          </p:cNvPr>
          <p:cNvSpPr/>
          <p:nvPr/>
        </p:nvSpPr>
        <p:spPr>
          <a:xfrm>
            <a:off x="8096878" y="283141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cument 54">
            <a:extLst>
              <a:ext uri="{FF2B5EF4-FFF2-40B4-BE49-F238E27FC236}">
                <a16:creationId xmlns:a16="http://schemas.microsoft.com/office/drawing/2014/main" id="{28FC5E74-0493-4B47-8BD9-A82E00A1B572}"/>
              </a:ext>
            </a:extLst>
          </p:cNvPr>
          <p:cNvSpPr/>
          <p:nvPr/>
        </p:nvSpPr>
        <p:spPr>
          <a:xfrm>
            <a:off x="8142598" y="292285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cument 55">
            <a:extLst>
              <a:ext uri="{FF2B5EF4-FFF2-40B4-BE49-F238E27FC236}">
                <a16:creationId xmlns:a16="http://schemas.microsoft.com/office/drawing/2014/main" id="{798A5856-4D12-8146-B4B6-8E8A93E28B4A}"/>
              </a:ext>
            </a:extLst>
          </p:cNvPr>
          <p:cNvSpPr/>
          <p:nvPr/>
        </p:nvSpPr>
        <p:spPr>
          <a:xfrm>
            <a:off x="8183893" y="301429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cument 56">
            <a:extLst>
              <a:ext uri="{FF2B5EF4-FFF2-40B4-BE49-F238E27FC236}">
                <a16:creationId xmlns:a16="http://schemas.microsoft.com/office/drawing/2014/main" id="{D0F71983-CE46-1E46-B477-8F6761EE6E53}"/>
              </a:ext>
            </a:extLst>
          </p:cNvPr>
          <p:cNvSpPr/>
          <p:nvPr/>
        </p:nvSpPr>
        <p:spPr>
          <a:xfrm>
            <a:off x="8275333" y="319717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cument 57">
            <a:extLst>
              <a:ext uri="{FF2B5EF4-FFF2-40B4-BE49-F238E27FC236}">
                <a16:creationId xmlns:a16="http://schemas.microsoft.com/office/drawing/2014/main" id="{CC80AC0F-2870-D546-954B-71C7065DE5FC}"/>
              </a:ext>
            </a:extLst>
          </p:cNvPr>
          <p:cNvSpPr/>
          <p:nvPr/>
        </p:nvSpPr>
        <p:spPr>
          <a:xfrm>
            <a:off x="8321053" y="328861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cument 58">
            <a:extLst>
              <a:ext uri="{FF2B5EF4-FFF2-40B4-BE49-F238E27FC236}">
                <a16:creationId xmlns:a16="http://schemas.microsoft.com/office/drawing/2014/main" id="{85261C26-33F1-614C-A8CB-15F8C7F32BA5}"/>
              </a:ext>
            </a:extLst>
          </p:cNvPr>
          <p:cNvSpPr/>
          <p:nvPr/>
        </p:nvSpPr>
        <p:spPr>
          <a:xfrm>
            <a:off x="8373561" y="3380052"/>
            <a:ext cx="365760" cy="457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D906BC95-A4DC-9B4E-8238-A1FC7C8DE702}"/>
              </a:ext>
            </a:extLst>
          </p:cNvPr>
          <p:cNvSpPr/>
          <p:nvPr/>
        </p:nvSpPr>
        <p:spPr>
          <a:xfrm rot="5400000">
            <a:off x="5962813" y="2485520"/>
            <a:ext cx="2017457" cy="1469693"/>
          </a:xfrm>
          <a:prstGeom prst="trapezoid">
            <a:avLst>
              <a:gd name="adj" fmla="val 3490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2743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Candidate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selection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A2E40D-B8FA-A647-809D-483C5B025BD3}"/>
              </a:ext>
            </a:extLst>
          </p:cNvPr>
          <p:cNvSpPr txBox="1"/>
          <p:nvPr/>
        </p:nvSpPr>
        <p:spPr>
          <a:xfrm>
            <a:off x="7052018" y="3914204"/>
            <a:ext cx="2590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final </a:t>
            </a:r>
          </a:p>
          <a:p>
            <a:pPr algn="ctr"/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candidates</a:t>
            </a:r>
          </a:p>
        </p:txBody>
      </p:sp>
    </p:spTree>
    <p:extLst>
      <p:ext uri="{BB962C8B-B14F-4D97-AF65-F5344CB8AC3E}">
        <p14:creationId xmlns:p14="http://schemas.microsoft.com/office/powerpoint/2010/main" val="23056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n 36"/>
          <p:cNvSpPr/>
          <p:nvPr/>
        </p:nvSpPr>
        <p:spPr>
          <a:xfrm>
            <a:off x="6394443" y="2280221"/>
            <a:ext cx="1280160" cy="210312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Fine-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tuned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3627020" y="2280221"/>
            <a:ext cx="1188720" cy="210312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Base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5697" y="5316247"/>
            <a:ext cx="2597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Duolingo </a:t>
            </a:r>
          </a:p>
          <a:p>
            <a:pPr algn="ctr"/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sentence pairs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625367" y="2757200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olded Corner 45"/>
          <p:cNvSpPr/>
          <p:nvPr/>
        </p:nvSpPr>
        <p:spPr>
          <a:xfrm rot="10800000" flipH="1">
            <a:off x="2031114" y="1984118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olded Corner 46"/>
          <p:cNvSpPr/>
          <p:nvPr/>
        </p:nvSpPr>
        <p:spPr>
          <a:xfrm rot="10800000" flipH="1">
            <a:off x="1610277" y="1980259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lded Corner 23"/>
          <p:cNvSpPr/>
          <p:nvPr/>
        </p:nvSpPr>
        <p:spPr>
          <a:xfrm rot="10800000" flipH="1">
            <a:off x="2031114" y="2475125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/>
          <p:cNvSpPr/>
          <p:nvPr/>
        </p:nvSpPr>
        <p:spPr>
          <a:xfrm rot="10800000" flipH="1">
            <a:off x="1610277" y="2471266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ded Corner 26"/>
          <p:cNvSpPr/>
          <p:nvPr/>
        </p:nvSpPr>
        <p:spPr>
          <a:xfrm rot="10800000" flipH="1">
            <a:off x="2056694" y="2967382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lded Corner 27"/>
          <p:cNvSpPr/>
          <p:nvPr/>
        </p:nvSpPr>
        <p:spPr>
          <a:xfrm rot="10800000" flipH="1">
            <a:off x="1635857" y="2963523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lded Corner 28"/>
          <p:cNvSpPr/>
          <p:nvPr/>
        </p:nvSpPr>
        <p:spPr>
          <a:xfrm rot="10800000" flipH="1">
            <a:off x="2056694" y="3458389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lded Corner 29"/>
          <p:cNvSpPr/>
          <p:nvPr/>
        </p:nvSpPr>
        <p:spPr>
          <a:xfrm rot="10800000" flipH="1">
            <a:off x="1635857" y="3454530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lded Corner 30"/>
          <p:cNvSpPr/>
          <p:nvPr/>
        </p:nvSpPr>
        <p:spPr>
          <a:xfrm rot="10800000" flipH="1">
            <a:off x="2056694" y="3946566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ded Corner 31"/>
          <p:cNvSpPr/>
          <p:nvPr/>
        </p:nvSpPr>
        <p:spPr>
          <a:xfrm rot="10800000" flipH="1">
            <a:off x="1635857" y="3942707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lded Corner 34"/>
          <p:cNvSpPr/>
          <p:nvPr/>
        </p:nvSpPr>
        <p:spPr>
          <a:xfrm rot="10800000" flipH="1">
            <a:off x="2056694" y="4437573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lded Corner 37"/>
          <p:cNvSpPr/>
          <p:nvPr/>
        </p:nvSpPr>
        <p:spPr>
          <a:xfrm rot="10800000" flipH="1">
            <a:off x="1635857" y="4433714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olded Corner 49"/>
          <p:cNvSpPr/>
          <p:nvPr/>
        </p:nvSpPr>
        <p:spPr>
          <a:xfrm rot="10800000" flipH="1">
            <a:off x="5688185" y="3942963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olded Corner 50"/>
          <p:cNvSpPr/>
          <p:nvPr/>
        </p:nvSpPr>
        <p:spPr>
          <a:xfrm rot="10800000" flipH="1">
            <a:off x="5267348" y="3939104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lded Corner 51"/>
          <p:cNvSpPr/>
          <p:nvPr/>
        </p:nvSpPr>
        <p:spPr>
          <a:xfrm rot="10800000" flipH="1">
            <a:off x="5715978" y="4435130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/>
          <p:cNvSpPr/>
          <p:nvPr/>
        </p:nvSpPr>
        <p:spPr>
          <a:xfrm rot="10800000" flipH="1">
            <a:off x="5267348" y="4435130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34171" y="5316247"/>
            <a:ext cx="3115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</a:t>
            </a:r>
          </a:p>
          <a:p>
            <a:pPr lvl="0" algn="ctr"/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sentence pairs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772EE25-B370-924E-878A-41186A6F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Model training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4BEC50AE-34AF-F247-AE3C-3DB2591A387D}"/>
              </a:ext>
            </a:extLst>
          </p:cNvPr>
          <p:cNvSpPr/>
          <p:nvPr/>
        </p:nvSpPr>
        <p:spPr>
          <a:xfrm>
            <a:off x="5259686" y="2721321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lded Corner 43">
            <a:extLst>
              <a:ext uri="{FF2B5EF4-FFF2-40B4-BE49-F238E27FC236}">
                <a16:creationId xmlns:a16="http://schemas.microsoft.com/office/drawing/2014/main" id="{C140A8C7-5080-3D44-9E9E-56DF16F9D4CF}"/>
              </a:ext>
            </a:extLst>
          </p:cNvPr>
          <p:cNvSpPr/>
          <p:nvPr/>
        </p:nvSpPr>
        <p:spPr>
          <a:xfrm rot="10800000" flipH="1">
            <a:off x="2053836" y="4925749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lded Corner 44">
            <a:extLst>
              <a:ext uri="{FF2B5EF4-FFF2-40B4-BE49-F238E27FC236}">
                <a16:creationId xmlns:a16="http://schemas.microsoft.com/office/drawing/2014/main" id="{03F4F5E8-5BB8-184F-B966-D96F55FA6086}"/>
              </a:ext>
            </a:extLst>
          </p:cNvPr>
          <p:cNvSpPr/>
          <p:nvPr/>
        </p:nvSpPr>
        <p:spPr>
          <a:xfrm rot="10800000" flipH="1">
            <a:off x="1632999" y="4921890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lded Corner 47">
            <a:extLst>
              <a:ext uri="{FF2B5EF4-FFF2-40B4-BE49-F238E27FC236}">
                <a16:creationId xmlns:a16="http://schemas.microsoft.com/office/drawing/2014/main" id="{E688E817-415B-7341-B02D-9F8B7D3FCFC1}"/>
              </a:ext>
            </a:extLst>
          </p:cNvPr>
          <p:cNvSpPr/>
          <p:nvPr/>
        </p:nvSpPr>
        <p:spPr>
          <a:xfrm rot="10800000" flipH="1">
            <a:off x="5715978" y="4931157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olded Corner 48">
            <a:extLst>
              <a:ext uri="{FF2B5EF4-FFF2-40B4-BE49-F238E27FC236}">
                <a16:creationId xmlns:a16="http://schemas.microsoft.com/office/drawing/2014/main" id="{9E074BD7-09E2-014D-B97C-7FF68A06B357}"/>
              </a:ext>
            </a:extLst>
          </p:cNvPr>
          <p:cNvSpPr/>
          <p:nvPr/>
        </p:nvSpPr>
        <p:spPr>
          <a:xfrm rot="10800000" flipH="1">
            <a:off x="5267348" y="4931157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A468-5CF5-AA4C-AA49-2070DCF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1FFB7-5D3D-9245-82DE-04798E4B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956BC-1EDE-A04C-9A60-C4841391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CEB0F-C006-C048-AB30-6A538B4F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2B3D6-2D36-5748-8A92-3E24C411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75" y="1646237"/>
            <a:ext cx="4308267" cy="2925763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422F0373-774D-2B46-AEE9-6B5247B7E4E9}"/>
              </a:ext>
            </a:extLst>
          </p:cNvPr>
          <p:cNvSpPr/>
          <p:nvPr/>
        </p:nvSpPr>
        <p:spPr>
          <a:xfrm>
            <a:off x="5282709" y="2325011"/>
            <a:ext cx="817658" cy="85016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EC033-DE2A-DF49-AA9E-97BC8401FCCD}"/>
              </a:ext>
            </a:extLst>
          </p:cNvPr>
          <p:cNvSpPr txBox="1"/>
          <p:nvPr/>
        </p:nvSpPr>
        <p:spPr>
          <a:xfrm>
            <a:off x="6070644" y="3393662"/>
            <a:ext cx="2597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Duolingo </a:t>
            </a:r>
          </a:p>
          <a:p>
            <a:pPr algn="ctr"/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sentence pairs</a:t>
            </a:r>
          </a:p>
        </p:txBody>
      </p:sp>
      <p:sp>
        <p:nvSpPr>
          <p:cNvPr id="15" name="Folded Corner 14">
            <a:extLst>
              <a:ext uri="{FF2B5EF4-FFF2-40B4-BE49-F238E27FC236}">
                <a16:creationId xmlns:a16="http://schemas.microsoft.com/office/drawing/2014/main" id="{0581E6B1-CD8E-724D-90DD-69E953347842}"/>
              </a:ext>
            </a:extLst>
          </p:cNvPr>
          <p:cNvSpPr/>
          <p:nvPr/>
        </p:nvSpPr>
        <p:spPr>
          <a:xfrm rot="10800000" flipH="1">
            <a:off x="7423132" y="2020378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id="{E76B3199-A3B0-FB4E-8ADB-157BC378FBB2}"/>
              </a:ext>
            </a:extLst>
          </p:cNvPr>
          <p:cNvSpPr/>
          <p:nvPr/>
        </p:nvSpPr>
        <p:spPr>
          <a:xfrm rot="10800000" flipH="1">
            <a:off x="7002295" y="2016519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E4FFF706-9563-744A-814B-80A0AD37D935}"/>
              </a:ext>
            </a:extLst>
          </p:cNvPr>
          <p:cNvSpPr/>
          <p:nvPr/>
        </p:nvSpPr>
        <p:spPr>
          <a:xfrm rot="10800000" flipH="1">
            <a:off x="7450925" y="2512545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2E3C5F5E-3EC7-3348-AB4C-99FA26019200}"/>
              </a:ext>
            </a:extLst>
          </p:cNvPr>
          <p:cNvSpPr/>
          <p:nvPr/>
        </p:nvSpPr>
        <p:spPr>
          <a:xfrm rot="10800000" flipH="1">
            <a:off x="7002295" y="2512545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>
            <a:extLst>
              <a:ext uri="{FF2B5EF4-FFF2-40B4-BE49-F238E27FC236}">
                <a16:creationId xmlns:a16="http://schemas.microsoft.com/office/drawing/2014/main" id="{8535D15B-B8EE-174E-8F82-51FFF6C20B5F}"/>
              </a:ext>
            </a:extLst>
          </p:cNvPr>
          <p:cNvSpPr/>
          <p:nvPr/>
        </p:nvSpPr>
        <p:spPr>
          <a:xfrm rot="10800000" flipH="1">
            <a:off x="7450925" y="3008572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128E7989-B96D-0646-A169-1DF3771F88B0}"/>
              </a:ext>
            </a:extLst>
          </p:cNvPr>
          <p:cNvSpPr/>
          <p:nvPr/>
        </p:nvSpPr>
        <p:spPr>
          <a:xfrm rot="10800000" flipH="1">
            <a:off x="7002295" y="3008572"/>
            <a:ext cx="274320" cy="36576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2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5E9368-FED6-984A-B3A4-36D733FC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1-best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848E-E5DB-6F4A-A1B7-29E93D3D49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 i walk there?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E32494-CEBF-374F-AAB9-8795A952DC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posso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lá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F07B4-91A6-F34F-B8E6-31965D08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786F0-3DB3-9748-A920-9CB5504F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4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5E9368-FED6-984A-B3A4-36D733FC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848E-E5DB-6F4A-A1B7-29E93D3D49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 i walk there?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walk there?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walk there?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can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walk there?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E32494-CEBF-374F-AAB9-8795A952DC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posso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lá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poso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lá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dá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para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eu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ali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eu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posso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andar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pra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lá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F07B4-91A6-F34F-B8E6-31965D08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Khayrallah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786F0-3DB3-9748-A920-9CB5504F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14A2-7C65-4740-9CD2-1DF38082228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49355</TotalTime>
  <Words>966</Words>
  <Application>Microsoft Macintosh PowerPoint</Application>
  <PresentationFormat>On-screen Show (4:3)</PresentationFormat>
  <Paragraphs>343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                                    Submission  to the 2020 Duolingo STAPLE Task</vt:lpstr>
      <vt:lpstr>PowerPoint Presentation</vt:lpstr>
      <vt:lpstr>System Pipeline</vt:lpstr>
      <vt:lpstr>System Pipeline</vt:lpstr>
      <vt:lpstr>System Pipeline</vt:lpstr>
      <vt:lpstr>Model training</vt:lpstr>
      <vt:lpstr>PowerPoint Presentation</vt:lpstr>
      <vt:lpstr>1-best</vt:lpstr>
      <vt:lpstr>all</vt:lpstr>
      <vt:lpstr>upweighted</vt:lpstr>
      <vt:lpstr>Candidate Generate &amp; Selection</vt:lpstr>
      <vt:lpstr>PowerPoint Presentation</vt:lpstr>
      <vt:lpstr>PowerPoint Presentation</vt:lpstr>
      <vt:lpstr>PowerPoint Presentation</vt:lpstr>
      <vt:lpstr>PowerPoint Presentation</vt:lpstr>
      <vt:lpstr>Results</vt:lpstr>
      <vt:lpstr>Training &amp; fine-tuning</vt:lpstr>
      <vt:lpstr>Candidate selection</vt:lpstr>
      <vt:lpstr>Results</vt:lpstr>
      <vt:lpstr>Results</vt:lpstr>
      <vt:lpstr>Results</vt:lpstr>
      <vt:lpstr>Results</vt:lpstr>
      <vt:lpstr>Analysis</vt:lpstr>
      <vt:lpstr>Evaluating 1-best vs n-best</vt:lpstr>
      <vt:lpstr>Evaluating 1-best vs n-best</vt:lpstr>
      <vt:lpstr>Evaluating 1-best vs n-best</vt:lpstr>
      <vt:lpstr>But wait, there’s more!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Impact of  Various Types of Noise on  Neural Machine Translation</dc:title>
  <dc:creator>Microsoft Office User</dc:creator>
  <cp:lastModifiedBy>Microsoft Office User</cp:lastModifiedBy>
  <cp:revision>381</cp:revision>
  <cp:lastPrinted>2019-09-01T05:50:05Z</cp:lastPrinted>
  <dcterms:created xsi:type="dcterms:W3CDTF">2018-07-18T01:13:13Z</dcterms:created>
  <dcterms:modified xsi:type="dcterms:W3CDTF">2020-06-17T00:09:17Z</dcterms:modified>
</cp:coreProperties>
</file>