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04"/>
  </p:notesMasterIdLst>
  <p:sldIdLst>
    <p:sldId id="522" r:id="rId2"/>
    <p:sldId id="394" r:id="rId3"/>
    <p:sldId id="401" r:id="rId4"/>
    <p:sldId id="507" r:id="rId5"/>
    <p:sldId id="467" r:id="rId6"/>
    <p:sldId id="519" r:id="rId7"/>
    <p:sldId id="343" r:id="rId8"/>
    <p:sldId id="407" r:id="rId9"/>
    <p:sldId id="408" r:id="rId10"/>
    <p:sldId id="409" r:id="rId11"/>
    <p:sldId id="410" r:id="rId12"/>
    <p:sldId id="416" r:id="rId13"/>
    <p:sldId id="417" r:id="rId14"/>
    <p:sldId id="418" r:id="rId15"/>
    <p:sldId id="419" r:id="rId16"/>
    <p:sldId id="420" r:id="rId17"/>
    <p:sldId id="421" r:id="rId18"/>
    <p:sldId id="518" r:id="rId19"/>
    <p:sldId id="510" r:id="rId20"/>
    <p:sldId id="482" r:id="rId21"/>
    <p:sldId id="483" r:id="rId22"/>
    <p:sldId id="485" r:id="rId23"/>
    <p:sldId id="487" r:id="rId24"/>
    <p:sldId id="504" r:id="rId25"/>
    <p:sldId id="505" r:id="rId26"/>
    <p:sldId id="490" r:id="rId27"/>
    <p:sldId id="506" r:id="rId28"/>
    <p:sldId id="491" r:id="rId29"/>
    <p:sldId id="492" r:id="rId30"/>
    <p:sldId id="493" r:id="rId31"/>
    <p:sldId id="494" r:id="rId32"/>
    <p:sldId id="495" r:id="rId33"/>
    <p:sldId id="496" r:id="rId34"/>
    <p:sldId id="497" r:id="rId35"/>
    <p:sldId id="500" r:id="rId36"/>
    <p:sldId id="501" r:id="rId37"/>
    <p:sldId id="508" r:id="rId38"/>
    <p:sldId id="423" r:id="rId39"/>
    <p:sldId id="374" r:id="rId40"/>
    <p:sldId id="426" r:id="rId41"/>
    <p:sldId id="375" r:id="rId42"/>
    <p:sldId id="475" r:id="rId43"/>
    <p:sldId id="385" r:id="rId44"/>
    <p:sldId id="388" r:id="rId45"/>
    <p:sldId id="442" r:id="rId46"/>
    <p:sldId id="372" r:id="rId47"/>
    <p:sldId id="360" r:id="rId48"/>
    <p:sldId id="440" r:id="rId49"/>
    <p:sldId id="361" r:id="rId50"/>
    <p:sldId id="465" r:id="rId51"/>
    <p:sldId id="471" r:id="rId52"/>
    <p:sldId id="464" r:id="rId53"/>
    <p:sldId id="469" r:id="rId54"/>
    <p:sldId id="363" r:id="rId55"/>
    <p:sldId id="364" r:id="rId56"/>
    <p:sldId id="511" r:id="rId57"/>
    <p:sldId id="322" r:id="rId58"/>
    <p:sldId id="371" r:id="rId59"/>
    <p:sldId id="402" r:id="rId60"/>
    <p:sldId id="514" r:id="rId61"/>
    <p:sldId id="513" r:id="rId62"/>
    <p:sldId id="370" r:id="rId63"/>
    <p:sldId id="516" r:id="rId64"/>
    <p:sldId id="503" r:id="rId65"/>
    <p:sldId id="305" r:id="rId66"/>
    <p:sldId id="279" r:id="rId67"/>
    <p:sldId id="265" r:id="rId68"/>
    <p:sldId id="266" r:id="rId69"/>
    <p:sldId id="310" r:id="rId70"/>
    <p:sldId id="267" r:id="rId71"/>
    <p:sldId id="293" r:id="rId72"/>
    <p:sldId id="307" r:id="rId73"/>
    <p:sldId id="311" r:id="rId74"/>
    <p:sldId id="308" r:id="rId75"/>
    <p:sldId id="309" r:id="rId76"/>
    <p:sldId id="289" r:id="rId77"/>
    <p:sldId id="290" r:id="rId78"/>
    <p:sldId id="298" r:id="rId79"/>
    <p:sldId id="295" r:id="rId80"/>
    <p:sldId id="312" r:id="rId81"/>
    <p:sldId id="271" r:id="rId82"/>
    <p:sldId id="300" r:id="rId83"/>
    <p:sldId id="296" r:id="rId84"/>
    <p:sldId id="297" r:id="rId85"/>
    <p:sldId id="301" r:id="rId86"/>
    <p:sldId id="272" r:id="rId87"/>
    <p:sldId id="313" r:id="rId88"/>
    <p:sldId id="281" r:id="rId89"/>
    <p:sldId id="302" r:id="rId90"/>
    <p:sldId id="278" r:id="rId91"/>
    <p:sldId id="280" r:id="rId92"/>
    <p:sldId id="303" r:id="rId93"/>
    <p:sldId id="273" r:id="rId94"/>
    <p:sldId id="314" r:id="rId95"/>
    <p:sldId id="304" r:id="rId96"/>
    <p:sldId id="288" r:id="rId97"/>
    <p:sldId id="319" r:id="rId98"/>
    <p:sldId id="466" r:id="rId99"/>
    <p:sldId id="444" r:id="rId100"/>
    <p:sldId id="509" r:id="rId101"/>
    <p:sldId id="457" r:id="rId102"/>
    <p:sldId id="317"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B1683E8-20F6-B147-B048-010EC32D4BEA}">
          <p14:sldIdLst>
            <p14:sldId id="522"/>
            <p14:sldId id="394"/>
          </p14:sldIdLst>
        </p14:section>
        <p14:section name="Motivation" id="{7DB39321-8FC9-9C45-A4F4-02D92968A1DF}">
          <p14:sldIdLst>
            <p14:sldId id="401"/>
            <p14:sldId id="507"/>
          </p14:sldIdLst>
        </p14:section>
        <p14:section name="Intro to NMT" id="{B463B2FF-1644-064A-B640-0C5C85600431}">
          <p14:sldIdLst>
            <p14:sldId id="467"/>
            <p14:sldId id="519"/>
            <p14:sldId id="343"/>
            <p14:sldId id="407"/>
            <p14:sldId id="408"/>
            <p14:sldId id="409"/>
            <p14:sldId id="410"/>
            <p14:sldId id="416"/>
            <p14:sldId id="417"/>
            <p14:sldId id="418"/>
            <p14:sldId id="419"/>
            <p14:sldId id="420"/>
            <p14:sldId id="421"/>
            <p14:sldId id="518"/>
            <p14:sldId id="510"/>
          </p14:sldIdLst>
        </p14:section>
        <p14:section name="DA overview" id="{546725CE-61BA-1D48-979A-29CF1F03BC9C}">
          <p14:sldIdLst>
            <p14:sldId id="482"/>
            <p14:sldId id="483"/>
            <p14:sldId id="485"/>
            <p14:sldId id="487"/>
            <p14:sldId id="504"/>
            <p14:sldId id="505"/>
            <p14:sldId id="490"/>
            <p14:sldId id="506"/>
            <p14:sldId id="491"/>
            <p14:sldId id="492"/>
            <p14:sldId id="493"/>
            <p14:sldId id="494"/>
            <p14:sldId id="495"/>
            <p14:sldId id="496"/>
            <p14:sldId id="497"/>
            <p14:sldId id="500"/>
            <p14:sldId id="501"/>
            <p14:sldId id="508"/>
          </p14:sldIdLst>
        </p14:section>
        <p14:section name="Regularized DA" id="{DD0F0B0D-70AF-A44F-BCD4-E6CD8E92DF17}">
          <p14:sldIdLst>
            <p14:sldId id="423"/>
            <p14:sldId id="374"/>
            <p14:sldId id="426"/>
            <p14:sldId id="375"/>
            <p14:sldId id="475"/>
            <p14:sldId id="385"/>
            <p14:sldId id="388"/>
            <p14:sldId id="442"/>
            <p14:sldId id="372"/>
            <p14:sldId id="360"/>
            <p14:sldId id="440"/>
            <p14:sldId id="361"/>
            <p14:sldId id="465"/>
            <p14:sldId id="471"/>
            <p14:sldId id="464"/>
            <p14:sldId id="469"/>
            <p14:sldId id="363"/>
            <p14:sldId id="364"/>
            <p14:sldId id="511"/>
          </p14:sldIdLst>
        </p14:section>
        <p14:section name="Noise" id="{1EDF9BAB-D418-7A45-8885-E997F7DB95A8}">
          <p14:sldIdLst>
            <p14:sldId id="322"/>
            <p14:sldId id="371"/>
            <p14:sldId id="402"/>
            <p14:sldId id="514"/>
            <p14:sldId id="513"/>
            <p14:sldId id="370"/>
            <p14:sldId id="516"/>
            <p14:sldId id="503"/>
            <p14:sldId id="305"/>
            <p14:sldId id="279"/>
            <p14:sldId id="265"/>
            <p14:sldId id="266"/>
            <p14:sldId id="310"/>
            <p14:sldId id="267"/>
            <p14:sldId id="293"/>
            <p14:sldId id="307"/>
            <p14:sldId id="311"/>
            <p14:sldId id="308"/>
            <p14:sldId id="309"/>
            <p14:sldId id="289"/>
            <p14:sldId id="290"/>
            <p14:sldId id="298"/>
            <p14:sldId id="295"/>
            <p14:sldId id="312"/>
            <p14:sldId id="271"/>
            <p14:sldId id="300"/>
            <p14:sldId id="296"/>
            <p14:sldId id="297"/>
            <p14:sldId id="301"/>
            <p14:sldId id="272"/>
            <p14:sldId id="313"/>
            <p14:sldId id="281"/>
            <p14:sldId id="302"/>
            <p14:sldId id="278"/>
            <p14:sldId id="280"/>
            <p14:sldId id="303"/>
            <p14:sldId id="273"/>
            <p14:sldId id="314"/>
            <p14:sldId id="304"/>
            <p14:sldId id="288"/>
            <p14:sldId id="319"/>
            <p14:sldId id="466"/>
            <p14:sldId id="444"/>
            <p14:sldId id="509"/>
          </p14:sldIdLst>
        </p14:section>
        <p14:section name="takeaways" id="{5166C2FC-BA7F-4142-8977-00C065DB1A08}">
          <p14:sldIdLst>
            <p14:sldId id="457"/>
            <p14:sldId id="317"/>
          </p14:sldIdLst>
        </p14:section>
        <p14:section name="extra" id="{85C82C7B-AD96-9847-B9DB-DF4B488F4C33}">
          <p14:sldIdLst/>
        </p14:section>
      </p14:sectionLst>
    </p:ext>
    <p:ext uri="{EFAFB233-063F-42B5-8137-9DF3F51BA10A}">
      <p15:sldGuideLst xmlns:p15="http://schemas.microsoft.com/office/powerpoint/2012/main">
        <p15:guide id="3" orient="horz" pos="2880" userDrawn="1">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E0BB6B"/>
    <a:srgbClr val="BD72F6"/>
    <a:srgbClr val="22FF86"/>
    <a:srgbClr val="F6585B"/>
    <a:srgbClr val="728CFF"/>
    <a:srgbClr val="00FF00"/>
    <a:srgbClr val="66209C"/>
    <a:srgbClr val="9751CD"/>
    <a:srgbClr val="8039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689"/>
    <p:restoredTop sz="55310"/>
  </p:normalViewPr>
  <p:slideViewPr>
    <p:cSldViewPr snapToGrid="0" snapToObjects="1" showGuides="1">
      <p:cViewPr>
        <p:scale>
          <a:sx n="90" d="100"/>
          <a:sy n="90" d="100"/>
        </p:scale>
        <p:origin x="880" y="-760"/>
      </p:cViewPr>
      <p:guideLst>
        <p:guide orient="horz" pos="288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napToObjects="1" showGuides="1">
      <p:cViewPr varScale="1">
        <p:scale>
          <a:sx n="91" d="100"/>
          <a:sy n="91" d="100"/>
        </p:scale>
        <p:origin x="347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notesMaster" Target="notesMasters/notesMaster1.xml"/><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Ru-En</c:v>
                </c:pt>
              </c:strCache>
            </c:strRef>
          </c:cat>
          <c:val>
            <c:numRef>
              <c:f>Sheet1!$B$2</c:f>
              <c:numCache>
                <c:formatCode>General</c:formatCode>
                <c:ptCount val="1"/>
                <c:pt idx="0">
                  <c:v>23.4</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Ru-En</c:v>
                </c:pt>
              </c:strCache>
            </c:strRef>
          </c:cat>
          <c:val>
            <c:numRef>
              <c:f>Sheet1!$C$2</c:f>
              <c:numCache>
                <c:formatCode>General</c:formatCode>
                <c:ptCount val="1"/>
                <c:pt idx="0">
                  <c:v>26.9</c:v>
                </c:pt>
              </c:numCache>
            </c:numRef>
          </c:val>
        </c:ser>
        <c:ser>
          <c:idx val="2"/>
          <c:order val="2"/>
          <c:tx>
            <c:strRef>
              <c:f>Sheet1!$D$1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Ru-En</c:v>
                </c:pt>
              </c:strCache>
            </c:strRef>
          </c:cat>
          <c:val>
            <c:numRef>
              <c:f>Sheet1!$D$2</c:f>
              <c:numCache>
                <c:formatCode>General</c:formatCode>
                <c:ptCount val="1"/>
                <c:pt idx="0">
                  <c:v>37.0</c:v>
                </c:pt>
              </c:numCache>
            </c:numRef>
          </c:val>
        </c:ser>
        <c:dLbls>
          <c:showLegendKey val="0"/>
          <c:showVal val="0"/>
          <c:showCatName val="0"/>
          <c:showSerName val="0"/>
          <c:showPercent val="0"/>
          <c:showBubbleSize val="0"/>
        </c:dLbls>
        <c:gapWidth val="219"/>
        <c:overlap val="-27"/>
        <c:axId val="1443658304"/>
        <c:axId val="1443458576"/>
      </c:barChart>
      <c:catAx>
        <c:axId val="1443658304"/>
        <c:scaling>
          <c:orientation val="minMax"/>
        </c:scaling>
        <c:delete val="1"/>
        <c:axPos val="b"/>
        <c:numFmt formatCode="General" sourceLinked="1"/>
        <c:majorTickMark val="none"/>
        <c:minorTickMark val="none"/>
        <c:tickLblPos val="nextTo"/>
        <c:crossAx val="1443458576"/>
        <c:crosses val="autoZero"/>
        <c:auto val="1"/>
        <c:lblAlgn val="ctr"/>
        <c:lblOffset val="100"/>
        <c:noMultiLvlLbl val="0"/>
      </c:catAx>
      <c:valAx>
        <c:axId val="144345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43658304"/>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7B1979"/>
              </a:solidFill>
              <a:ln w="19050">
                <a:solidFill>
                  <a:schemeClr val="lt1"/>
                </a:solidFill>
              </a:ln>
              <a:effectLst/>
            </c:spPr>
          </c:dPt>
          <c:dPt>
            <c:idx val="1"/>
            <c:bubble3D val="0"/>
            <c:spPr>
              <a:solidFill>
                <a:srgbClr val="C00000"/>
              </a:solidFill>
              <a:ln w="19050">
                <a:solidFill>
                  <a:schemeClr val="lt1"/>
                </a:solidFill>
              </a:ln>
              <a:effectLst/>
            </c:spPr>
          </c:dPt>
          <c:dPt>
            <c:idx val="2"/>
            <c:bubble3D val="0"/>
            <c:spPr>
              <a:solidFill>
                <a:srgbClr val="005DB8"/>
              </a:solidFill>
              <a:ln w="19050">
                <a:solidFill>
                  <a:schemeClr val="lt1"/>
                </a:solidFill>
              </a:ln>
              <a:effectLst/>
            </c:spPr>
          </c:dPt>
          <c:dPt>
            <c:idx val="3"/>
            <c:bubble3D val="0"/>
            <c:spPr>
              <a:solidFill>
                <a:srgbClr val="D883FF"/>
              </a:solidFill>
              <a:ln w="19050">
                <a:solidFill>
                  <a:schemeClr val="lt1"/>
                </a:solidFill>
              </a:ln>
              <a:effectLst/>
            </c:spPr>
          </c:dPt>
          <c:dPt>
            <c:idx val="4"/>
            <c:bubble3D val="0"/>
            <c:spPr>
              <a:solidFill>
                <a:schemeClr val="accent2"/>
              </a:solidFill>
              <a:ln w="19050">
                <a:solidFill>
                  <a:schemeClr val="lt1"/>
                </a:solidFill>
              </a:ln>
              <a:effectLst/>
            </c:spPr>
          </c:dPt>
          <c:dPt>
            <c:idx val="5"/>
            <c:bubble3D val="0"/>
            <c:spPr>
              <a:solidFill>
                <a:srgbClr val="009193"/>
              </a:solidFill>
              <a:ln w="19050">
                <a:solidFill>
                  <a:schemeClr val="lt1"/>
                </a:solidFill>
              </a:ln>
              <a:effectLst/>
            </c:spPr>
          </c:dPt>
          <c:dPt>
            <c:idx val="6"/>
            <c:bubble3D val="0"/>
            <c:spPr>
              <a:solidFill>
                <a:srgbClr val="D82CAA"/>
              </a:solidFill>
              <a:ln w="19050">
                <a:solidFill>
                  <a:schemeClr val="lt1"/>
                </a:solidFill>
              </a:ln>
              <a:effectLst/>
            </c:spPr>
          </c:dPt>
          <c:dPt>
            <c:idx val="7"/>
            <c:bubble3D val="0"/>
            <c:explosion val="18"/>
            <c:spPr>
              <a:solidFill>
                <a:srgbClr val="00B050"/>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7B1979"/>
                      </a:solidFill>
                      <a:latin typeface="+mn-lt"/>
                      <a:ea typeface="+mn-ea"/>
                      <a:cs typeface="+mn-cs"/>
                    </a:defRPr>
                  </a:pPr>
                  <a:endParaRPr lang="en-US"/>
                </a:p>
              </c:txPr>
              <c:dLblPos val="outEnd"/>
              <c:showLegendKey val="0"/>
              <c:showVal val="0"/>
              <c:showCatName val="1"/>
              <c:showSerName val="0"/>
              <c:showPercent val="0"/>
              <c:showBubbleSize val="0"/>
            </c:dLbl>
            <c:dLbl>
              <c:idx val="1"/>
              <c:layout>
                <c:manualLayout>
                  <c:x val="0.0394557823129252"/>
                  <c:y val="0.0"/>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C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7619047619048"/>
                      <c:h val="0.186732186732187"/>
                    </c:manualLayout>
                  </c15:layout>
                </c:ext>
              </c:extLst>
            </c:dLbl>
            <c:dLbl>
              <c:idx val="2"/>
              <c:layout>
                <c:manualLayout>
                  <c:x val="0.12244903315657"/>
                  <c:y val="0.0"/>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005DB8"/>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402721088435374"/>
                      <c:h val="0.186732186732187"/>
                    </c:manualLayout>
                  </c15:layout>
                </c:ext>
              </c:extLst>
            </c:dLbl>
            <c:dLbl>
              <c:idx val="3"/>
              <c:layout>
                <c:manualLayout>
                  <c:x val="0.0435374685307194"/>
                  <c:y val="-0.0491399524076688"/>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D883FF"/>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66054421768707"/>
                      <c:h val="0.187321867321867"/>
                    </c:manualLayout>
                  </c15:layout>
                </c:ext>
              </c:extLst>
            </c:dLbl>
            <c:dLbl>
              <c:idx val="4"/>
              <c:layout>
                <c:manualLayout>
                  <c:x val="0.0340136054421769"/>
                  <c:y val="-0.0491399524076689"/>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62306176013713"/>
                      <c:h val="0.187321867321867"/>
                    </c:manualLayout>
                  </c15:layout>
                </c:ext>
              </c:extLst>
            </c:dLbl>
            <c:dLbl>
              <c:idx val="5"/>
              <c:layout>
                <c:manualLayout>
                  <c:x val="5.35647329798061E-8"/>
                  <c:y val="-0.0221129253806419"/>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009193"/>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97952434517114"/>
                      <c:h val="0.187321867321867"/>
                    </c:manualLayout>
                  </c15:layout>
                </c:ext>
              </c:extLst>
            </c:dLbl>
            <c:dLbl>
              <c:idx val="6"/>
              <c:layout>
                <c:manualLayout>
                  <c:x val="-0.00272108843537415"/>
                  <c:y val="-0.0294840294840296"/>
                </c:manualLayout>
              </c:layout>
              <c:tx>
                <c:rich>
                  <a:bodyPr rot="0" spcFirstLastPara="1" vertOverflow="ellipsis" vert="horz" wrap="square" lIns="38100" tIns="19050" rIns="38100" bIns="19050" anchor="ctr" anchorCtr="1">
                    <a:spAutoFit/>
                  </a:bodyPr>
                  <a:lstStyle/>
                  <a:p>
                    <a:pPr>
                      <a:defRPr sz="3000" b="0" i="0" u="none" strike="noStrike" kern="1200" baseline="0">
                        <a:solidFill>
                          <a:srgbClr val="D82CAA"/>
                        </a:solidFill>
                        <a:latin typeface="+mn-lt"/>
                        <a:ea typeface="+mn-ea"/>
                        <a:cs typeface="+mn-cs"/>
                      </a:defRPr>
                    </a:pPr>
                    <a:r>
                      <a:rPr lang="en-US" smtClean="0">
                        <a:solidFill>
                          <a:srgbClr val="D82CAA"/>
                        </a:solidFill>
                      </a:rPr>
                      <a:t>Other</a:t>
                    </a:r>
                    <a:r>
                      <a:rPr lang="en-US" baseline="0" smtClean="0">
                        <a:solidFill>
                          <a:srgbClr val="D82CAA"/>
                        </a:solidFill>
                      </a:rPr>
                      <a:t> Text</a:t>
                    </a:r>
                    <a:endParaRPr lang="en-US">
                      <a:solidFill>
                        <a:srgbClr val="D82CAA"/>
                      </a:solidFill>
                    </a:endParaRPr>
                  </a:p>
                </c:rich>
              </c:tx>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D82CAA"/>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7"/>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00B050"/>
                      </a:solidFill>
                      <a:latin typeface="+mn-lt"/>
                      <a:ea typeface="+mn-ea"/>
                      <a:cs typeface="+mn-cs"/>
                    </a:defRPr>
                  </a:pPr>
                  <a:endParaRPr lang="en-US"/>
                </a:p>
              </c:txPr>
              <c:dLblPos val="outEnd"/>
              <c:showLegendKey val="0"/>
              <c:showVal val="0"/>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Sheet1!$A$2:$A$9</c:f>
              <c:strCache>
                <c:ptCount val="8"/>
                <c:pt idx="0">
                  <c:v>Misaligned sentences </c:v>
                </c:pt>
                <c:pt idx="1">
                  <c:v>Both English</c:v>
                </c:pt>
                <c:pt idx="2">
                  <c:v>Both German </c:v>
                </c:pt>
                <c:pt idx="3">
                  <c:v>Untranslated</c:v>
                </c:pt>
                <c:pt idx="4">
                  <c:v>3rd Language</c:v>
                </c:pt>
                <c:pt idx="5">
                  <c:v>Short Segments</c:v>
                </c:pt>
                <c:pt idx="6">
                  <c:v>Non-language </c:v>
                </c:pt>
                <c:pt idx="7">
                  <c:v>Okay</c:v>
                </c:pt>
              </c:strCache>
            </c:strRef>
          </c:cat>
          <c:val>
            <c:numRef>
              <c:f>Sheet1!$B$2:$B$9</c:f>
              <c:numCache>
                <c:formatCode>0%</c:formatCode>
                <c:ptCount val="8"/>
                <c:pt idx="0">
                  <c:v>0.41</c:v>
                </c:pt>
                <c:pt idx="1">
                  <c:v>0.1</c:v>
                </c:pt>
                <c:pt idx="2">
                  <c:v>0.1</c:v>
                </c:pt>
                <c:pt idx="3">
                  <c:v>0.04</c:v>
                </c:pt>
                <c:pt idx="4">
                  <c:v>0.03</c:v>
                </c:pt>
                <c:pt idx="5">
                  <c:v>0.06</c:v>
                </c:pt>
                <c:pt idx="6">
                  <c:v>0.02</c:v>
                </c:pt>
                <c:pt idx="7">
                  <c:v>0.23</c:v>
                </c:pt>
              </c:numCache>
            </c:numRef>
          </c:val>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Ru-En</c:v>
                </c:pt>
              </c:strCache>
            </c:strRef>
          </c:cat>
          <c:val>
            <c:numRef>
              <c:f>Sheet1!$B$2</c:f>
              <c:numCache>
                <c:formatCode>General</c:formatCode>
                <c:ptCount val="1"/>
                <c:pt idx="0">
                  <c:v>28.63</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Ru-En</c:v>
                </c:pt>
              </c:strCache>
            </c:strRef>
          </c:cat>
          <c:val>
            <c:numRef>
              <c:f>Sheet1!$C$2</c:f>
              <c:numCache>
                <c:formatCode>General</c:formatCode>
                <c:ptCount val="1"/>
                <c:pt idx="0">
                  <c:v>0.0</c:v>
                </c:pt>
              </c:numCache>
            </c:numRef>
          </c:val>
        </c:ser>
        <c:ser>
          <c:idx val="2"/>
          <c:order val="2"/>
          <c:tx>
            <c:strRef>
              <c:f>Sheet1!$D$1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Ru-En</c:v>
                </c:pt>
              </c:strCache>
            </c:strRef>
          </c:cat>
          <c:val>
            <c:numRef>
              <c:f>Sheet1!$D$2</c:f>
              <c:numCache>
                <c:formatCode>General</c:formatCode>
                <c:ptCount val="1"/>
                <c:pt idx="0">
                  <c:v>10.44</c:v>
                </c:pt>
              </c:numCache>
            </c:numRef>
          </c:val>
        </c:ser>
        <c:dLbls>
          <c:showLegendKey val="0"/>
          <c:showVal val="0"/>
          <c:showCatName val="0"/>
          <c:showSerName val="0"/>
          <c:showPercent val="0"/>
          <c:showBubbleSize val="0"/>
        </c:dLbls>
        <c:gapWidth val="219"/>
        <c:overlap val="-27"/>
        <c:axId val="1404642496"/>
        <c:axId val="1406702848"/>
      </c:barChart>
      <c:catAx>
        <c:axId val="1404642496"/>
        <c:scaling>
          <c:orientation val="minMax"/>
        </c:scaling>
        <c:delete val="1"/>
        <c:axPos val="b"/>
        <c:numFmt formatCode="General" sourceLinked="1"/>
        <c:majorTickMark val="none"/>
        <c:minorTickMark val="none"/>
        <c:tickLblPos val="nextTo"/>
        <c:crossAx val="1406702848"/>
        <c:crosses val="autoZero"/>
        <c:auto val="1"/>
        <c:lblAlgn val="ctr"/>
        <c:lblOffset val="100"/>
        <c:noMultiLvlLbl val="0"/>
      </c:catAx>
      <c:valAx>
        <c:axId val="140670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4642496"/>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Ru-En</c:v>
                </c:pt>
              </c:strCache>
            </c:strRef>
          </c:cat>
          <c:val>
            <c:numRef>
              <c:f>Sheet1!$B$2</c:f>
              <c:numCache>
                <c:formatCode>General</c:formatCode>
                <c:ptCount val="1"/>
                <c:pt idx="0">
                  <c:v>23.4</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Ru-En</c:v>
                </c:pt>
              </c:strCache>
            </c:strRef>
          </c:cat>
          <c:val>
            <c:numRef>
              <c:f>Sheet1!$C$2</c:f>
              <c:numCache>
                <c:formatCode>General</c:formatCode>
                <c:ptCount val="1"/>
                <c:pt idx="0">
                  <c:v>26.9</c:v>
                </c:pt>
              </c:numCache>
            </c:numRef>
          </c:val>
        </c:ser>
        <c:ser>
          <c:idx val="3"/>
          <c:order val="2"/>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Ru-En</c:v>
                </c:pt>
              </c:strCache>
            </c:strRef>
          </c:cat>
          <c:val>
            <c:numRef>
              <c:f>Sheet1!$E$2</c:f>
              <c:numCache>
                <c:formatCode>General</c:formatCode>
                <c:ptCount val="1"/>
                <c:pt idx="0">
                  <c:v>37.6</c:v>
                </c:pt>
              </c:numCache>
            </c:numRef>
          </c:val>
        </c:ser>
        <c:ser>
          <c:idx val="2"/>
          <c:order val="3"/>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Ru-En</c:v>
                </c:pt>
              </c:strCache>
            </c:strRef>
          </c:cat>
          <c:val>
            <c:numRef>
              <c:f>Sheet1!$D$2</c:f>
              <c:numCache>
                <c:formatCode>General</c:formatCode>
                <c:ptCount val="1"/>
                <c:pt idx="0">
                  <c:v>38.81</c:v>
                </c:pt>
              </c:numCache>
            </c:numRef>
          </c:val>
        </c:ser>
        <c:dLbls>
          <c:showLegendKey val="0"/>
          <c:showVal val="0"/>
          <c:showCatName val="0"/>
          <c:showSerName val="0"/>
          <c:showPercent val="0"/>
          <c:showBubbleSize val="0"/>
        </c:dLbls>
        <c:gapWidth val="219"/>
        <c:overlap val="-27"/>
        <c:axId val="1406947184"/>
        <c:axId val="1406950016"/>
      </c:barChart>
      <c:catAx>
        <c:axId val="1406947184"/>
        <c:scaling>
          <c:orientation val="minMax"/>
        </c:scaling>
        <c:delete val="1"/>
        <c:axPos val="b"/>
        <c:numFmt formatCode="General" sourceLinked="1"/>
        <c:majorTickMark val="none"/>
        <c:minorTickMark val="none"/>
        <c:tickLblPos val="nextTo"/>
        <c:crossAx val="1406950016"/>
        <c:crosses val="autoZero"/>
        <c:auto val="1"/>
        <c:lblAlgn val="ctr"/>
        <c:lblOffset val="100"/>
        <c:noMultiLvlLbl val="0"/>
      </c:catAx>
      <c:valAx>
        <c:axId val="1406950016"/>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6947184"/>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en-de</c:v>
                </c:pt>
              </c:strCache>
            </c:strRef>
          </c:cat>
          <c:val>
            <c:numRef>
              <c:f>Sheet1!$B$2</c:f>
              <c:numCache>
                <c:formatCode>General</c:formatCode>
                <c:ptCount val="1"/>
                <c:pt idx="0">
                  <c:v>30.8</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en-de</c:v>
                </c:pt>
              </c:strCache>
            </c:strRef>
          </c:cat>
          <c:val>
            <c:numRef>
              <c:f>Sheet1!$C$2</c:f>
              <c:numCache>
                <c:formatCode>General</c:formatCode>
                <c:ptCount val="1"/>
                <c:pt idx="0">
                  <c:v>43.2</c:v>
                </c:pt>
              </c:numCache>
            </c:numRef>
          </c:val>
        </c:ser>
        <c:ser>
          <c:idx val="3"/>
          <c:order val="2"/>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en-de</c:v>
                </c:pt>
              </c:strCache>
            </c:strRef>
          </c:cat>
          <c:val>
            <c:numRef>
              <c:f>Sheet1!$E$2</c:f>
              <c:numCache>
                <c:formatCode>General</c:formatCode>
                <c:ptCount val="1"/>
                <c:pt idx="0">
                  <c:v>48.5</c:v>
                </c:pt>
              </c:numCache>
            </c:numRef>
          </c:val>
        </c:ser>
        <c:ser>
          <c:idx val="2"/>
          <c:order val="3"/>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en-de</c:v>
                </c:pt>
              </c:strCache>
            </c:strRef>
          </c:cat>
          <c:val>
            <c:numRef>
              <c:f>Sheet1!$D$2</c:f>
              <c:numCache>
                <c:formatCode>General</c:formatCode>
                <c:ptCount val="1"/>
                <c:pt idx="0">
                  <c:v>49.3</c:v>
                </c:pt>
              </c:numCache>
            </c:numRef>
          </c:val>
        </c:ser>
        <c:dLbls>
          <c:showLegendKey val="0"/>
          <c:showVal val="0"/>
          <c:showCatName val="0"/>
          <c:showSerName val="0"/>
          <c:showPercent val="0"/>
          <c:showBubbleSize val="0"/>
        </c:dLbls>
        <c:gapWidth val="219"/>
        <c:overlap val="-27"/>
        <c:axId val="1406994112"/>
        <c:axId val="1406996944"/>
      </c:barChart>
      <c:catAx>
        <c:axId val="1406994112"/>
        <c:scaling>
          <c:orientation val="minMax"/>
        </c:scaling>
        <c:delete val="1"/>
        <c:axPos val="b"/>
        <c:numFmt formatCode="General" sourceLinked="1"/>
        <c:majorTickMark val="none"/>
        <c:minorTickMark val="none"/>
        <c:tickLblPos val="nextTo"/>
        <c:crossAx val="1406996944"/>
        <c:crosses val="autoZero"/>
        <c:auto val="1"/>
        <c:lblAlgn val="ctr"/>
        <c:lblOffset val="100"/>
        <c:noMultiLvlLbl val="0"/>
      </c:catAx>
      <c:valAx>
        <c:axId val="1406996944"/>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6994112"/>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en-de</c:v>
                </c:pt>
              </c:strCache>
            </c:strRef>
          </c:cat>
          <c:val>
            <c:numRef>
              <c:f>Sheet1!$B$2</c:f>
              <c:numCache>
                <c:formatCode>General</c:formatCode>
                <c:ptCount val="1"/>
                <c:pt idx="0">
                  <c:v>25.1</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en-de</c:v>
                </c:pt>
              </c:strCache>
            </c:strRef>
          </c:cat>
          <c:val>
            <c:numRef>
              <c:f>Sheet1!$C$2</c:f>
              <c:numCache>
                <c:formatCode>General</c:formatCode>
                <c:ptCount val="1"/>
                <c:pt idx="0">
                  <c:v>37.0</c:v>
                </c:pt>
              </c:numCache>
            </c:numRef>
          </c:val>
        </c:ser>
        <c:ser>
          <c:idx val="3"/>
          <c:order val="2"/>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en-de</c:v>
                </c:pt>
              </c:strCache>
            </c:strRef>
          </c:cat>
          <c:val>
            <c:numRef>
              <c:f>Sheet1!$E$2</c:f>
              <c:numCache>
                <c:formatCode>General</c:formatCode>
                <c:ptCount val="1"/>
                <c:pt idx="0">
                  <c:v>41.0</c:v>
                </c:pt>
              </c:numCache>
            </c:numRef>
          </c:val>
        </c:ser>
        <c:ser>
          <c:idx val="2"/>
          <c:order val="3"/>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en-de</c:v>
                </c:pt>
              </c:strCache>
            </c:strRef>
          </c:cat>
          <c:val>
            <c:numRef>
              <c:f>Sheet1!$D$2</c:f>
              <c:numCache>
                <c:formatCode>General</c:formatCode>
                <c:ptCount val="1"/>
                <c:pt idx="0">
                  <c:v>42.5</c:v>
                </c:pt>
              </c:numCache>
            </c:numRef>
          </c:val>
        </c:ser>
        <c:dLbls>
          <c:showLegendKey val="0"/>
          <c:showVal val="0"/>
          <c:showCatName val="0"/>
          <c:showSerName val="0"/>
          <c:showPercent val="0"/>
          <c:showBubbleSize val="0"/>
        </c:dLbls>
        <c:gapWidth val="219"/>
        <c:overlap val="-27"/>
        <c:axId val="1407039888"/>
        <c:axId val="1408619952"/>
      </c:barChart>
      <c:catAx>
        <c:axId val="1407039888"/>
        <c:scaling>
          <c:orientation val="minMax"/>
        </c:scaling>
        <c:delete val="1"/>
        <c:axPos val="b"/>
        <c:numFmt formatCode="General" sourceLinked="1"/>
        <c:majorTickMark val="none"/>
        <c:minorTickMark val="none"/>
        <c:tickLblPos val="nextTo"/>
        <c:crossAx val="1408619952"/>
        <c:crosses val="autoZero"/>
        <c:auto val="1"/>
        <c:lblAlgn val="ctr"/>
        <c:lblOffset val="100"/>
        <c:noMultiLvlLbl val="0"/>
      </c:catAx>
      <c:valAx>
        <c:axId val="1408619952"/>
        <c:scaling>
          <c:orientation val="minMax"/>
          <c:max val="45.0"/>
          <c:min val="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7039888"/>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en-de</c:v>
                </c:pt>
              </c:strCache>
            </c:strRef>
          </c:cat>
          <c:val>
            <c:numRef>
              <c:f>Sheet1!$B$2</c:f>
              <c:numCache>
                <c:formatCode>General</c:formatCode>
                <c:ptCount val="1"/>
                <c:pt idx="0">
                  <c:v>25.1</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en-de</c:v>
                </c:pt>
              </c:strCache>
            </c:strRef>
          </c:cat>
          <c:val>
            <c:numRef>
              <c:f>Sheet1!$C$2</c:f>
              <c:numCache>
                <c:formatCode>General</c:formatCode>
                <c:ptCount val="1"/>
                <c:pt idx="0">
                  <c:v>37.0</c:v>
                </c:pt>
              </c:numCache>
            </c:numRef>
          </c:val>
        </c:ser>
        <c:ser>
          <c:idx val="3"/>
          <c:order val="2"/>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en-de</c:v>
                </c:pt>
              </c:strCache>
            </c:strRef>
          </c:cat>
          <c:val>
            <c:numRef>
              <c:f>Sheet1!$E$2</c:f>
              <c:numCache>
                <c:formatCode>General</c:formatCode>
                <c:ptCount val="1"/>
                <c:pt idx="0">
                  <c:v>41.0</c:v>
                </c:pt>
              </c:numCache>
            </c:numRef>
          </c:val>
        </c:ser>
        <c:ser>
          <c:idx val="2"/>
          <c:order val="3"/>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en-de</c:v>
                </c:pt>
              </c:strCache>
            </c:strRef>
          </c:cat>
          <c:val>
            <c:numRef>
              <c:f>Sheet1!$D$2</c:f>
              <c:numCache>
                <c:formatCode>General</c:formatCode>
                <c:ptCount val="1"/>
                <c:pt idx="0">
                  <c:v>42.5</c:v>
                </c:pt>
              </c:numCache>
            </c:numRef>
          </c:val>
        </c:ser>
        <c:dLbls>
          <c:showLegendKey val="0"/>
          <c:showVal val="0"/>
          <c:showCatName val="0"/>
          <c:showSerName val="0"/>
          <c:showPercent val="0"/>
          <c:showBubbleSize val="0"/>
        </c:dLbls>
        <c:gapWidth val="219"/>
        <c:overlap val="-27"/>
        <c:axId val="1408453936"/>
        <c:axId val="1408455808"/>
      </c:barChart>
      <c:catAx>
        <c:axId val="1408453936"/>
        <c:scaling>
          <c:orientation val="minMax"/>
        </c:scaling>
        <c:delete val="1"/>
        <c:axPos val="b"/>
        <c:numFmt formatCode="General" sourceLinked="1"/>
        <c:majorTickMark val="none"/>
        <c:minorTickMark val="none"/>
        <c:tickLblPos val="nextTo"/>
        <c:crossAx val="1408455808"/>
        <c:crosses val="autoZero"/>
        <c:auto val="1"/>
        <c:lblAlgn val="ctr"/>
        <c:lblOffset val="100"/>
        <c:noMultiLvlLbl val="0"/>
      </c:catAx>
      <c:valAx>
        <c:axId val="1408455808"/>
        <c:scaling>
          <c:orientation val="minMax"/>
          <c:max val="45.0"/>
          <c:min val="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8453936"/>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Ru-En</c:v>
                </c:pt>
              </c:strCache>
            </c:strRef>
          </c:cat>
          <c:val>
            <c:numRef>
              <c:f>Sheet1!$B$2</c:f>
              <c:numCache>
                <c:formatCode>General</c:formatCode>
                <c:ptCount val="1"/>
                <c:pt idx="0">
                  <c:v>28.63</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Ru-En</c:v>
                </c:pt>
              </c:strCache>
            </c:strRef>
          </c:cat>
          <c:val>
            <c:numRef>
              <c:f>Sheet1!$C$2</c:f>
              <c:numCache>
                <c:formatCode>General</c:formatCode>
                <c:ptCount val="1"/>
                <c:pt idx="0">
                  <c:v>0.0</c:v>
                </c:pt>
              </c:numCache>
            </c:numRef>
          </c:val>
        </c:ser>
        <c:ser>
          <c:idx val="3"/>
          <c:order val="2"/>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Ru-En</c:v>
                </c:pt>
              </c:strCache>
            </c:strRef>
          </c:cat>
          <c:val>
            <c:numRef>
              <c:f>Sheet1!$E$2</c:f>
              <c:numCache>
                <c:formatCode>General</c:formatCode>
                <c:ptCount val="1"/>
                <c:pt idx="0">
                  <c:v>10.44</c:v>
                </c:pt>
              </c:numCache>
            </c:numRef>
          </c:val>
        </c:ser>
        <c:ser>
          <c:idx val="2"/>
          <c:order val="3"/>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Ru-En</c:v>
                </c:pt>
              </c:strCache>
            </c:strRef>
          </c:cat>
          <c:val>
            <c:numRef>
              <c:f>Sheet1!$D$2</c:f>
              <c:numCache>
                <c:formatCode>General</c:formatCode>
                <c:ptCount val="1"/>
                <c:pt idx="0">
                  <c:v>19.41</c:v>
                </c:pt>
              </c:numCache>
            </c:numRef>
          </c:val>
        </c:ser>
        <c:dLbls>
          <c:showLegendKey val="0"/>
          <c:showVal val="0"/>
          <c:showCatName val="0"/>
          <c:showSerName val="0"/>
          <c:showPercent val="0"/>
          <c:showBubbleSize val="0"/>
        </c:dLbls>
        <c:gapWidth val="219"/>
        <c:overlap val="-27"/>
        <c:axId val="1408787728"/>
        <c:axId val="1408713904"/>
      </c:barChart>
      <c:catAx>
        <c:axId val="1408787728"/>
        <c:scaling>
          <c:orientation val="minMax"/>
        </c:scaling>
        <c:delete val="1"/>
        <c:axPos val="b"/>
        <c:numFmt formatCode="General" sourceLinked="1"/>
        <c:majorTickMark val="none"/>
        <c:minorTickMark val="none"/>
        <c:tickLblPos val="nextTo"/>
        <c:crossAx val="1408713904"/>
        <c:crosses val="autoZero"/>
        <c:auto val="1"/>
        <c:lblAlgn val="ctr"/>
        <c:lblOffset val="100"/>
        <c:noMultiLvlLbl val="0"/>
      </c:catAx>
      <c:valAx>
        <c:axId val="1408713904"/>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8787728"/>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delete val="1"/>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en-de</c:v>
                </c:pt>
              </c:strCache>
            </c:strRef>
          </c:cat>
          <c:val>
            <c:numRef>
              <c:f>Sheet1!$B$2</c:f>
              <c:numCache>
                <c:formatCode>General</c:formatCode>
                <c:ptCount val="1"/>
                <c:pt idx="0">
                  <c:v>25.1</c:v>
                </c:pt>
              </c:numCache>
            </c:numRef>
          </c:val>
        </c:ser>
        <c:ser>
          <c:idx val="3"/>
          <c:order val="1"/>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en-de</c:v>
                </c:pt>
              </c:strCache>
            </c:strRef>
          </c:cat>
          <c:val>
            <c:numRef>
              <c:f>Sheet1!$E$2</c:f>
              <c:numCache>
                <c:formatCode>General</c:formatCode>
                <c:ptCount val="1"/>
                <c:pt idx="0">
                  <c:v>30.0</c:v>
                </c:pt>
              </c:numCache>
            </c:numRef>
          </c:val>
        </c:ser>
        <c:ser>
          <c:idx val="2"/>
          <c:order val="2"/>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en-de</c:v>
                </c:pt>
              </c:strCache>
            </c:strRef>
          </c:cat>
          <c:val>
            <c:numRef>
              <c:f>Sheet1!$D$2</c:f>
              <c:numCache>
                <c:formatCode>General</c:formatCode>
                <c:ptCount val="1"/>
                <c:pt idx="0">
                  <c:v>30.2</c:v>
                </c:pt>
              </c:numCache>
            </c:numRef>
          </c:val>
        </c:ser>
        <c:dLbls>
          <c:showLegendKey val="0"/>
          <c:showVal val="0"/>
          <c:showCatName val="0"/>
          <c:showSerName val="0"/>
          <c:showPercent val="0"/>
          <c:showBubbleSize val="0"/>
        </c:dLbls>
        <c:gapWidth val="219"/>
        <c:overlap val="-27"/>
        <c:axId val="1408471328"/>
        <c:axId val="1408473648"/>
      </c:barChart>
      <c:catAx>
        <c:axId val="1408471328"/>
        <c:scaling>
          <c:orientation val="minMax"/>
        </c:scaling>
        <c:delete val="1"/>
        <c:axPos val="b"/>
        <c:numFmt formatCode="General" sourceLinked="1"/>
        <c:majorTickMark val="none"/>
        <c:minorTickMark val="none"/>
        <c:tickLblPos val="nextTo"/>
        <c:crossAx val="1408473648"/>
        <c:crosses val="autoZero"/>
        <c:auto val="1"/>
        <c:lblAlgn val="ctr"/>
        <c:lblOffset val="100"/>
        <c:noMultiLvlLbl val="0"/>
      </c:catAx>
      <c:valAx>
        <c:axId val="140847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8471328"/>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en-de</c:v>
                </c:pt>
              </c:strCache>
            </c:strRef>
          </c:cat>
          <c:val>
            <c:numRef>
              <c:f>Sheet1!$B$2</c:f>
              <c:numCache>
                <c:formatCode>General</c:formatCode>
                <c:ptCount val="1"/>
                <c:pt idx="0">
                  <c:v>25.1</c:v>
                </c:pt>
              </c:numCache>
            </c:numRef>
          </c:val>
        </c:ser>
        <c:ser>
          <c:idx val="3"/>
          <c:order val="1"/>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en-de</c:v>
                </c:pt>
              </c:strCache>
            </c:strRef>
          </c:cat>
          <c:val>
            <c:numRef>
              <c:f>Sheet1!$E$2</c:f>
              <c:numCache>
                <c:formatCode>General</c:formatCode>
                <c:ptCount val="1"/>
                <c:pt idx="0">
                  <c:v>30.0</c:v>
                </c:pt>
              </c:numCache>
            </c:numRef>
          </c:val>
        </c:ser>
        <c:ser>
          <c:idx val="2"/>
          <c:order val="2"/>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en-de</c:v>
                </c:pt>
              </c:strCache>
            </c:strRef>
          </c:cat>
          <c:val>
            <c:numRef>
              <c:f>Sheet1!$D$2</c:f>
              <c:numCache>
                <c:formatCode>General</c:formatCode>
                <c:ptCount val="1"/>
                <c:pt idx="0">
                  <c:v>30.2</c:v>
                </c:pt>
              </c:numCache>
            </c:numRef>
          </c:val>
        </c:ser>
        <c:dLbls>
          <c:showLegendKey val="0"/>
          <c:showVal val="0"/>
          <c:showCatName val="0"/>
          <c:showSerName val="0"/>
          <c:showPercent val="0"/>
          <c:showBubbleSize val="0"/>
        </c:dLbls>
        <c:gapWidth val="219"/>
        <c:overlap val="-27"/>
        <c:axId val="1408285200"/>
        <c:axId val="1408287520"/>
      </c:barChart>
      <c:catAx>
        <c:axId val="1408285200"/>
        <c:scaling>
          <c:orientation val="minMax"/>
        </c:scaling>
        <c:delete val="1"/>
        <c:axPos val="b"/>
        <c:numFmt formatCode="General" sourceLinked="1"/>
        <c:majorTickMark val="none"/>
        <c:minorTickMark val="none"/>
        <c:tickLblPos val="nextTo"/>
        <c:crossAx val="1408287520"/>
        <c:crosses val="autoZero"/>
        <c:auto val="1"/>
        <c:lblAlgn val="ctr"/>
        <c:lblOffset val="100"/>
        <c:noMultiLvlLbl val="0"/>
      </c:catAx>
      <c:valAx>
        <c:axId val="1408287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08285200"/>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05850-0C01-8A4F-BA58-EF8411C242E4}" type="datetimeFigureOut">
              <a:rPr lang="en-US" smtClean="0"/>
              <a:t>12/11/19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F49FB-25AF-5943-8FEB-8E41B0FE60E6}" type="slidenum">
              <a:rPr lang="en-US" smtClean="0"/>
              <a:t>‹#›</a:t>
            </a:fld>
            <a:endParaRPr lang="en-US"/>
          </a:p>
        </p:txBody>
      </p:sp>
    </p:spTree>
    <p:extLst>
      <p:ext uri="{BB962C8B-B14F-4D97-AF65-F5344CB8AC3E}">
        <p14:creationId xmlns:p14="http://schemas.microsoft.com/office/powerpoint/2010/main" val="112919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 Id="rId3" Type="http://schemas.openxmlformats.org/officeDocument/2006/relationships/hyperlink" Target="https://www.aclweb.org/anthology/P19-1021/"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Paracrawl</a:t>
            </a:r>
            <a:r>
              <a:rPr lang="en-US" baseline="0" dirty="0" smtClean="0"/>
              <a:t> is high recall</a:t>
            </a:r>
          </a:p>
          <a:p>
            <a:endParaRPr lang="en-US" baseline="0" dirty="0" smtClean="0"/>
          </a:p>
          <a:p>
            <a:r>
              <a:rPr lang="en-US" baseline="0" dirty="0" smtClean="0"/>
              <a:t>Option with </a:t>
            </a:r>
            <a:r>
              <a:rPr lang="en-US" baseline="0" dirty="0" err="1" smtClean="0"/>
              <a:t>paracawrl</a:t>
            </a:r>
            <a:r>
              <a:rPr lang="en-US" baseline="0" dirty="0" smtClean="0"/>
              <a:t> is to use a filtered version </a:t>
            </a:r>
          </a:p>
          <a:p>
            <a:endParaRPr lang="en-US" baseline="0" dirty="0" smtClean="0"/>
          </a:p>
          <a:p>
            <a:r>
              <a:rPr lang="en-US" baseline="0" dirty="0" smtClean="0"/>
              <a:t>but we want to see what kind of noise exists to improve it</a:t>
            </a:r>
            <a:endParaRPr lang="en-US" dirty="0" smtClean="0"/>
          </a:p>
          <a:p>
            <a:r>
              <a:rPr lang="en-US" dirty="0" smtClean="0"/>
              <a:t>what kind</a:t>
            </a:r>
            <a:r>
              <a:rPr lang="en-US" baseline="0" dirty="0" smtClean="0"/>
              <a:t> of noise in data to motivate future filtering work</a:t>
            </a:r>
          </a:p>
          <a:p>
            <a:endParaRPr lang="en-US" baseline="0" dirty="0" smtClean="0"/>
          </a:p>
          <a:p>
            <a:r>
              <a:rPr lang="en-US" baseline="0" dirty="0" smtClean="0"/>
              <a:t>Shared task </a:t>
            </a:r>
            <a:r>
              <a:rPr lang="mr-IN" baseline="0" dirty="0" smtClean="0"/>
              <a:t>–</a:t>
            </a:r>
            <a:r>
              <a:rPr lang="en-US" baseline="0" dirty="0" smtClean="0"/>
              <a:t> did will, beat </a:t>
            </a:r>
            <a:r>
              <a:rPr lang="en-US" baseline="0" dirty="0" err="1" smtClean="0"/>
              <a:t>zipporah</a:t>
            </a:r>
            <a:endParaRPr lang="en-US" dirty="0" smtClean="0"/>
          </a:p>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0</a:t>
            </a:fld>
            <a:endParaRPr lang="en-US"/>
          </a:p>
        </p:txBody>
      </p:sp>
    </p:spTree>
    <p:extLst>
      <p:ext uri="{BB962C8B-B14F-4D97-AF65-F5344CB8AC3E}">
        <p14:creationId xmlns:p14="http://schemas.microsoft.com/office/powerpoint/2010/main" val="171912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9</a:t>
            </a:fld>
            <a:endParaRPr lang="en-US"/>
          </a:p>
        </p:txBody>
      </p:sp>
    </p:spTree>
    <p:extLst>
      <p:ext uri="{BB962C8B-B14F-4D97-AF65-F5344CB8AC3E}">
        <p14:creationId xmlns:p14="http://schemas.microsoft.com/office/powerpoint/2010/main" val="100504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10</a:t>
            </a:fld>
            <a:endParaRPr lang="en-US"/>
          </a:p>
        </p:txBody>
      </p:sp>
    </p:spTree>
    <p:extLst>
      <p:ext uri="{BB962C8B-B14F-4D97-AF65-F5344CB8AC3E}">
        <p14:creationId xmlns:p14="http://schemas.microsoft.com/office/powerpoint/2010/main" val="114569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11</a:t>
            </a:fld>
            <a:endParaRPr lang="en-US"/>
          </a:p>
        </p:txBody>
      </p:sp>
    </p:spTree>
    <p:extLst>
      <p:ext uri="{BB962C8B-B14F-4D97-AF65-F5344CB8AC3E}">
        <p14:creationId xmlns:p14="http://schemas.microsoft.com/office/powerpoint/2010/main" val="69232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12</a:t>
            </a:fld>
            <a:endParaRPr lang="en-US"/>
          </a:p>
        </p:txBody>
      </p:sp>
    </p:spTree>
    <p:extLst>
      <p:ext uri="{BB962C8B-B14F-4D97-AF65-F5344CB8AC3E}">
        <p14:creationId xmlns:p14="http://schemas.microsoft.com/office/powerpoint/2010/main" val="146432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13</a:t>
            </a:fld>
            <a:endParaRPr lang="en-US"/>
          </a:p>
        </p:txBody>
      </p:sp>
    </p:spTree>
    <p:extLst>
      <p:ext uri="{BB962C8B-B14F-4D97-AF65-F5344CB8AC3E}">
        <p14:creationId xmlns:p14="http://schemas.microsoft.com/office/powerpoint/2010/main" val="1120549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14</a:t>
            </a:fld>
            <a:endParaRPr lang="en-US"/>
          </a:p>
        </p:txBody>
      </p:sp>
    </p:spTree>
    <p:extLst>
      <p:ext uri="{BB962C8B-B14F-4D97-AF65-F5344CB8AC3E}">
        <p14:creationId xmlns:p14="http://schemas.microsoft.com/office/powerpoint/2010/main" val="124465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Trained end-to-end</a:t>
            </a:r>
            <a:r>
              <a:rPr lang="en-US" baseline="0" dirty="0" smtClean="0"/>
              <a:t> </a:t>
            </a:r>
            <a:r>
              <a:rPr lang="en-US" dirty="0" smtClean="0"/>
              <a:t>on parallel text, loss comes from</a:t>
            </a:r>
            <a:r>
              <a:rPr lang="en-US" baseline="0" dirty="0" smtClean="0"/>
              <a:t> one word prediction at a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Data</a:t>
            </a:r>
            <a:r>
              <a:rPr lang="en-US" baseline="0" dirty="0" smtClean="0"/>
              <a:t> hungry -- millions of sentences</a:t>
            </a:r>
          </a:p>
        </p:txBody>
      </p:sp>
      <p:sp>
        <p:nvSpPr>
          <p:cNvPr id="4" name="Slide Number Placeholder 3"/>
          <p:cNvSpPr>
            <a:spLocks noGrp="1"/>
          </p:cNvSpPr>
          <p:nvPr>
            <p:ph type="sldNum" sz="quarter" idx="10"/>
          </p:nvPr>
        </p:nvSpPr>
        <p:spPr/>
        <p:txBody>
          <a:bodyPr/>
          <a:lstStyle/>
          <a:p>
            <a:fld id="{0AC5A2A4-944A-9348-9AC8-D5FFB04D612C}" type="slidenum">
              <a:rPr lang="en-US" smtClean="0"/>
              <a:t>15</a:t>
            </a:fld>
            <a:endParaRPr lang="en-US"/>
          </a:p>
        </p:txBody>
      </p:sp>
    </p:spTree>
    <p:extLst>
      <p:ext uri="{BB962C8B-B14F-4D97-AF65-F5344CB8AC3E}">
        <p14:creationId xmlns:p14="http://schemas.microsoft.com/office/powerpoint/2010/main" val="121428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a:t>
            </a:r>
            <a:r>
              <a:rPr lang="en-US" baseline="0" dirty="0" smtClean="0"/>
              <a:t> entropy loss between two distributions</a:t>
            </a:r>
            <a:endParaRPr lang="en-US" dirty="0" smtClean="0"/>
          </a:p>
          <a:p>
            <a:endParaRPr lang="en-US" dirty="0" smtClean="0"/>
          </a:p>
          <a:p>
            <a:r>
              <a:rPr lang="en-US" dirty="0" smtClean="0"/>
              <a:t>Gold label is one hot</a:t>
            </a:r>
            <a:r>
              <a:rPr lang="en-US" baseline="0" dirty="0" smtClean="0"/>
              <a:t> vector of the correct word</a:t>
            </a:r>
          </a:p>
          <a:p>
            <a:endParaRPr lang="en-US" baseline="0" dirty="0"/>
          </a:p>
          <a:p>
            <a:r>
              <a:rPr lang="en-US" baseline="0" dirty="0" smtClean="0"/>
              <a:t>You can think of this loss as trying to make the model output distribution match the gold target distribution </a:t>
            </a:r>
            <a:r>
              <a:rPr lang="mr-IN" baseline="0" dirty="0" smtClean="0"/>
              <a:t>–</a:t>
            </a:r>
            <a:r>
              <a:rPr lang="en-US" baseline="0" dirty="0" smtClean="0"/>
              <a:t> which is a one hot vector</a:t>
            </a:r>
          </a:p>
        </p:txBody>
      </p:sp>
      <p:sp>
        <p:nvSpPr>
          <p:cNvPr id="4" name="Slide Number Placeholder 3"/>
          <p:cNvSpPr>
            <a:spLocks noGrp="1"/>
          </p:cNvSpPr>
          <p:nvPr>
            <p:ph type="sldNum" sz="quarter" idx="10"/>
          </p:nvPr>
        </p:nvSpPr>
        <p:spPr/>
        <p:txBody>
          <a:bodyPr/>
          <a:lstStyle/>
          <a:p>
            <a:fld id="{717F49FB-25AF-5943-8FEB-8E41B0FE60E6}" type="slidenum">
              <a:rPr lang="en-US" smtClean="0"/>
              <a:t>16</a:t>
            </a:fld>
            <a:endParaRPr lang="en-US"/>
          </a:p>
        </p:txBody>
      </p:sp>
    </p:spTree>
    <p:extLst>
      <p:ext uri="{BB962C8B-B14F-4D97-AF65-F5344CB8AC3E}">
        <p14:creationId xmlns:p14="http://schemas.microsoft.com/office/powerpoint/2010/main" val="213756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standard metric in MT</a:t>
            </a:r>
          </a:p>
          <a:p>
            <a:r>
              <a:rPr lang="en-US" baseline="0" dirty="0" smtClean="0"/>
              <a:t>higher better</a:t>
            </a:r>
          </a:p>
          <a:p>
            <a:r>
              <a:rPr lang="en-US" baseline="0" dirty="0" smtClean="0"/>
              <a:t>counts how many words or phrases you got right compared to a reference</a:t>
            </a:r>
            <a:endParaRPr lang="en-US" dirty="0" smtClean="0"/>
          </a:p>
          <a:p>
            <a:endParaRPr lang="en-US" dirty="0" smtClean="0"/>
          </a:p>
          <a:p>
            <a:r>
              <a:rPr lang="en-US" dirty="0" smtClean="0"/>
              <a:t>Problems with bleu:</a:t>
            </a:r>
          </a:p>
          <a:p>
            <a:r>
              <a:rPr lang="en-US" dirty="0" smtClean="0"/>
              <a:t>Ignore relevance of words:  punctuation counts the same as core content</a:t>
            </a:r>
          </a:p>
          <a:p>
            <a:r>
              <a:rPr lang="en-US" dirty="0" smtClean="0"/>
              <a:t>Operate on local level (do not consider overall grammaticality of the sentence or sentence meaning)</a:t>
            </a:r>
          </a:p>
          <a:p>
            <a:endParaRPr lang="en-US" dirty="0" smtClean="0"/>
          </a:p>
          <a:p>
            <a:r>
              <a:rPr lang="en-US" dirty="0" smtClean="0"/>
              <a:t>absolute value of Scores are meaningless (scores very test-set specific)</a:t>
            </a:r>
            <a:br>
              <a:rPr lang="en-US" dirty="0" smtClean="0"/>
            </a:br>
            <a:r>
              <a:rPr lang="en-US" dirty="0" smtClean="0"/>
              <a:t/>
            </a:r>
            <a:br>
              <a:rPr lang="en-US" dirty="0" smtClean="0"/>
            </a:br>
            <a:r>
              <a:rPr lang="en-US" dirty="0" smtClean="0"/>
              <a:t>pros:</a:t>
            </a:r>
          </a:p>
          <a:p>
            <a:pPr lvl="1"/>
            <a:r>
              <a:rPr lang="en-US" dirty="0" smtClean="0"/>
              <a:t>Correlated with human judgement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Easy to run</a:t>
            </a:r>
          </a:p>
          <a:p>
            <a:pPr lvl="1"/>
            <a:r>
              <a:rPr lang="en-US" dirty="0" smtClean="0"/>
              <a:t>easy to tune</a:t>
            </a:r>
          </a:p>
          <a:p>
            <a:pPr lvl="1"/>
            <a:r>
              <a:rPr lang="en-US" dirty="0" smtClean="0"/>
              <a:t>Widely used</a:t>
            </a:r>
          </a:p>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17</a:t>
            </a:fld>
            <a:endParaRPr lang="en-US"/>
          </a:p>
        </p:txBody>
      </p:sp>
    </p:spTree>
    <p:extLst>
      <p:ext uri="{BB962C8B-B14F-4D97-AF65-F5344CB8AC3E}">
        <p14:creationId xmlns:p14="http://schemas.microsoft.com/office/powerpoint/2010/main" val="1388424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18</a:t>
            </a:fld>
            <a:endParaRPr lang="en-US"/>
          </a:p>
        </p:txBody>
      </p:sp>
    </p:spTree>
    <p:extLst>
      <p:ext uri="{BB962C8B-B14F-4D97-AF65-F5344CB8AC3E}">
        <p14:creationId xmlns:p14="http://schemas.microsoft.com/office/powerpoint/2010/main" val="49540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1</a:t>
            </a:fld>
            <a:endParaRPr lang="en-US"/>
          </a:p>
        </p:txBody>
      </p:sp>
    </p:spTree>
    <p:extLst>
      <p:ext uri="{BB962C8B-B14F-4D97-AF65-F5344CB8AC3E}">
        <p14:creationId xmlns:p14="http://schemas.microsoft.com/office/powerpoint/2010/main" val="1070171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Sentence from: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http://</a:t>
            </a:r>
            <a:r>
              <a:rPr lang="en-US" sz="1200" kern="1200" dirty="0" err="1" smtClean="0">
                <a:solidFill>
                  <a:schemeClr val="tx1"/>
                </a:solidFill>
                <a:effectLst/>
                <a:latin typeface="+mn-lt"/>
                <a:ea typeface="+mn-ea"/>
                <a:cs typeface="+mn-cs"/>
              </a:rPr>
              <a:t>opus.nlpl.eu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EMEA.php</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Sentence from: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http://</a:t>
            </a:r>
            <a:r>
              <a:rPr lang="en-US" sz="1200" kern="1200" dirty="0" err="1" smtClean="0">
                <a:solidFill>
                  <a:schemeClr val="tx1"/>
                </a:solidFill>
                <a:effectLst/>
                <a:latin typeface="+mn-lt"/>
                <a:ea typeface="+mn-ea"/>
                <a:cs typeface="+mn-cs"/>
              </a:rPr>
              <a:t>opus.nlpl.eu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EMEA.php</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hkhayrallah</a:t>
            </a:r>
            <a:r>
              <a:rPr lang="en-US" sz="1200" kern="1200" dirty="0" smtClean="0">
                <a:solidFill>
                  <a:schemeClr val="tx1"/>
                </a:solidFill>
                <a:effectLst/>
                <a:latin typeface="+mn-lt"/>
                <a:ea typeface="+mn-ea"/>
                <a:cs typeface="+mn-cs"/>
              </a:rPr>
              <a:t>/whale17/</a:t>
            </a:r>
            <a:r>
              <a:rPr lang="en-US" sz="1200" kern="1200" dirty="0" err="1" smtClean="0">
                <a:solidFill>
                  <a:schemeClr val="tx1"/>
                </a:solidFill>
                <a:effectLst/>
                <a:latin typeface="+mn-lt"/>
                <a:ea typeface="+mn-ea"/>
                <a:cs typeface="+mn-cs"/>
              </a:rPr>
              <a:t>domain_adapt</a:t>
            </a:r>
            <a:r>
              <a:rPr lang="en-US" sz="1200" kern="1200" dirty="0" smtClean="0">
                <a:solidFill>
                  <a:schemeClr val="tx1"/>
                </a:solidFill>
                <a:effectLst/>
                <a:latin typeface="+mn-lt"/>
                <a:ea typeface="+mn-ea"/>
                <a:cs typeface="+mn-cs"/>
              </a:rPr>
              <a:t>/data/raw/</a:t>
            </a:r>
            <a:r>
              <a:rPr lang="en-US" sz="1200" kern="1200" dirty="0" err="1" smtClean="0">
                <a:solidFill>
                  <a:schemeClr val="tx1"/>
                </a:solidFill>
                <a:effectLst/>
                <a:latin typeface="+mn-lt"/>
                <a:ea typeface="+mn-ea"/>
                <a:cs typeface="+mn-cs"/>
              </a:rPr>
              <a:t>emea-test.en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20</a:t>
            </a:fld>
            <a:endParaRPr lang="en-US"/>
          </a:p>
        </p:txBody>
      </p:sp>
    </p:spTree>
    <p:extLst>
      <p:ext uri="{BB962C8B-B14F-4D97-AF65-F5344CB8AC3E}">
        <p14:creationId xmlns:p14="http://schemas.microsoft.com/office/powerpoint/2010/main" val="711643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Sentence from:</a:t>
            </a:r>
            <a:r>
              <a:rPr lang="en-US" baseline="0" dirty="0" smtClean="0"/>
              <a:t> WIPO</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21</a:t>
            </a:fld>
            <a:endParaRPr lang="en-US"/>
          </a:p>
        </p:txBody>
      </p:sp>
    </p:spTree>
    <p:extLst>
      <p:ext uri="{BB962C8B-B14F-4D97-AF65-F5344CB8AC3E}">
        <p14:creationId xmlns:p14="http://schemas.microsoft.com/office/powerpoint/2010/main" val="1404735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whatever we can find! </a:t>
            </a:r>
            <a:r>
              <a:rPr lang="en-US" dirty="0" smtClean="0"/>
              <a:t>not a lot of paralle</a:t>
            </a:r>
            <a:r>
              <a:rPr lang="en-US" baseline="0" dirty="0" smtClean="0"/>
              <a:t>l text is produced</a:t>
            </a:r>
          </a:p>
          <a:p>
            <a:r>
              <a:rPr lang="en-US" baseline="0" dirty="0" smtClean="0"/>
              <a:t>Biggest sources are EU parliament, UN, subtitles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22</a:t>
            </a:fld>
            <a:endParaRPr lang="en-US"/>
          </a:p>
        </p:txBody>
      </p:sp>
    </p:spTree>
    <p:extLst>
      <p:ext uri="{BB962C8B-B14F-4D97-AF65-F5344CB8AC3E}">
        <p14:creationId xmlns:p14="http://schemas.microsoft.com/office/powerpoint/2010/main" val="60410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Sentence</a:t>
            </a:r>
            <a:r>
              <a:rPr lang="en-US" sz="1200" kern="1200" baseline="0" dirty="0" smtClean="0">
                <a:solidFill>
                  <a:schemeClr val="tx1"/>
                </a:solidFill>
                <a:effectLst/>
                <a:latin typeface="+mn-lt"/>
                <a:ea typeface="+mn-ea"/>
                <a:cs typeface="+mn-cs"/>
              </a:rPr>
              <a:t> from: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http://</a:t>
            </a:r>
            <a:r>
              <a:rPr lang="en-US" sz="1200" kern="1200" baseline="0" dirty="0" err="1" smtClean="0">
                <a:solidFill>
                  <a:schemeClr val="tx1"/>
                </a:solidFill>
                <a:effectLst/>
                <a:latin typeface="+mn-lt"/>
                <a:ea typeface="+mn-ea"/>
                <a:cs typeface="+mn-cs"/>
              </a:rPr>
              <a:t>www.statmt.org</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europarl</a:t>
            </a: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a:t>
            </a:r>
            <a:r>
              <a:rPr lang="en-US" sz="1200" kern="1200" dirty="0" err="1" smtClean="0">
                <a:solidFill>
                  <a:schemeClr val="tx1"/>
                </a:solidFill>
                <a:effectLst/>
                <a:latin typeface="+mn-lt"/>
                <a:ea typeface="+mn-ea"/>
                <a:cs typeface="+mn-cs"/>
              </a:rPr>
              <a:t>pkoehn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statmt</a:t>
            </a:r>
            <a:r>
              <a:rPr lang="en-US" sz="1200" kern="1200" dirty="0" smtClean="0">
                <a:solidFill>
                  <a:schemeClr val="tx1"/>
                </a:solidFill>
                <a:effectLst/>
                <a:latin typeface="+mn-lt"/>
                <a:ea typeface="+mn-ea"/>
                <a:cs typeface="+mn-cs"/>
              </a:rPr>
              <a:t>/data/wmt15/training/europarl-v7.de-en.en</a:t>
            </a:r>
          </a:p>
          <a:p>
            <a:endParaRPr lang="en-US"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23</a:t>
            </a:fld>
            <a:endParaRPr lang="en-US"/>
          </a:p>
        </p:txBody>
      </p:sp>
    </p:spTree>
    <p:extLst>
      <p:ext uri="{BB962C8B-B14F-4D97-AF65-F5344CB8AC3E}">
        <p14:creationId xmlns:p14="http://schemas.microsoft.com/office/powerpoint/2010/main" val="187061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Sentence</a:t>
            </a:r>
            <a:r>
              <a:rPr lang="en-US" sz="1200" kern="1200" baseline="0" dirty="0" smtClean="0">
                <a:solidFill>
                  <a:schemeClr val="tx1"/>
                </a:solidFill>
                <a:effectLst/>
                <a:latin typeface="+mn-lt"/>
                <a:ea typeface="+mn-ea"/>
                <a:cs typeface="+mn-cs"/>
              </a:rPr>
              <a:t> from: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http://</a:t>
            </a:r>
            <a:r>
              <a:rPr lang="en-US" sz="1200" kern="1200" baseline="0" dirty="0" err="1" smtClean="0">
                <a:solidFill>
                  <a:schemeClr val="tx1"/>
                </a:solidFill>
                <a:effectLst/>
                <a:latin typeface="+mn-lt"/>
                <a:ea typeface="+mn-ea"/>
                <a:cs typeface="+mn-cs"/>
              </a:rPr>
              <a:t>www.statmt.org</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europarl</a:t>
            </a: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a:t>
            </a:r>
            <a:r>
              <a:rPr lang="en-US" sz="1200" kern="1200" dirty="0" err="1" smtClean="0">
                <a:solidFill>
                  <a:schemeClr val="tx1"/>
                </a:solidFill>
                <a:effectLst/>
                <a:latin typeface="+mn-lt"/>
                <a:ea typeface="+mn-ea"/>
                <a:cs typeface="+mn-cs"/>
              </a:rPr>
              <a:t>pkoehn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statmt</a:t>
            </a:r>
            <a:r>
              <a:rPr lang="en-US" sz="1200" kern="1200" dirty="0" smtClean="0">
                <a:solidFill>
                  <a:schemeClr val="tx1"/>
                </a:solidFill>
                <a:effectLst/>
                <a:latin typeface="+mn-lt"/>
                <a:ea typeface="+mn-ea"/>
                <a:cs typeface="+mn-cs"/>
              </a:rPr>
              <a:t>/data/wmt15/training/europarl-v7.de-en.en</a:t>
            </a:r>
          </a:p>
          <a:p>
            <a:endParaRPr lang="en-US"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24</a:t>
            </a:fld>
            <a:endParaRPr lang="en-US"/>
          </a:p>
        </p:txBody>
      </p:sp>
    </p:spTree>
    <p:extLst>
      <p:ext uri="{BB962C8B-B14F-4D97-AF65-F5344CB8AC3E}">
        <p14:creationId xmlns:p14="http://schemas.microsoft.com/office/powerpoint/2010/main" val="285105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we want to translate differs</a:t>
            </a:r>
            <a:r>
              <a:rPr lang="en-US" baseline="0" dirty="0" smtClean="0"/>
              <a:t> from the vast majority of training data </a:t>
            </a:r>
          </a:p>
          <a:p>
            <a:endParaRPr lang="en-US" baseline="0" dirty="0" smtClean="0"/>
          </a:p>
          <a:p>
            <a:endParaRPr lang="en-US" baseline="0" dirty="0" smtClean="0"/>
          </a:p>
          <a:p>
            <a:r>
              <a:rPr lang="en-US" baseline="0" dirty="0" smtClean="0"/>
              <a:t>DIALECT MISMATCH </a:t>
            </a:r>
            <a:r>
              <a:rPr lang="mr-IN" baseline="0" dirty="0" smtClean="0"/>
              <a:t>–</a:t>
            </a:r>
            <a:r>
              <a:rPr lang="en-US" baseline="0" dirty="0" smtClean="0"/>
              <a:t> similar setting</a:t>
            </a: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25</a:t>
            </a:fld>
            <a:endParaRPr lang="en-US"/>
          </a:p>
        </p:txBody>
      </p:sp>
    </p:spTree>
    <p:extLst>
      <p:ext uri="{BB962C8B-B14F-4D97-AF65-F5344CB8AC3E}">
        <p14:creationId xmlns:p14="http://schemas.microsoft.com/office/powerpoint/2010/main" val="1978637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study</a:t>
            </a:r>
            <a:r>
              <a:rPr lang="en-US" baseline="0" dirty="0" smtClean="0"/>
              <a:t>. Translating from Russian in to English </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26</a:t>
            </a:fld>
            <a:endParaRPr lang="en-US"/>
          </a:p>
        </p:txBody>
      </p:sp>
    </p:spTree>
    <p:extLst>
      <p:ext uri="{BB962C8B-B14F-4D97-AF65-F5344CB8AC3E}">
        <p14:creationId xmlns:p14="http://schemas.microsoft.com/office/powerpoint/2010/main" val="887751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subtitles,</a:t>
            </a:r>
            <a:r>
              <a:rPr lang="en-US" baseline="0" dirty="0" smtClean="0"/>
              <a:t> UN, </a:t>
            </a:r>
            <a:r>
              <a:rPr lang="en-US" baseline="0" dirty="0" err="1" smtClean="0"/>
              <a:t>etc</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"google translate model"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27</a:t>
            </a:fld>
            <a:endParaRPr lang="en-US"/>
          </a:p>
        </p:txBody>
      </p:sp>
    </p:spTree>
    <p:extLst>
      <p:ext uri="{BB962C8B-B14F-4D97-AF65-F5344CB8AC3E}">
        <p14:creationId xmlns:p14="http://schemas.microsoft.com/office/powerpoint/2010/main" val="1351701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C0EEF58-FA27-F944-BF3B-9DD2856FE01E}" type="slidenum">
              <a:rPr lang="en-US" smtClean="0"/>
              <a:t>28</a:t>
            </a:fld>
            <a:endParaRPr lang="en-US"/>
          </a:p>
        </p:txBody>
      </p:sp>
    </p:spTree>
    <p:extLst>
      <p:ext uri="{BB962C8B-B14F-4D97-AF65-F5344CB8AC3E}">
        <p14:creationId xmlns:p14="http://schemas.microsoft.com/office/powerpoint/2010/main" val="237153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1000x</a:t>
            </a:r>
            <a:r>
              <a:rPr lang="en-US" baseline="0" dirty="0" smtClean="0"/>
              <a:t> smaller</a:t>
            </a: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29</a:t>
            </a:fld>
            <a:endParaRPr lang="en-US"/>
          </a:p>
        </p:txBody>
      </p:sp>
    </p:spTree>
    <p:extLst>
      <p:ext uri="{BB962C8B-B14F-4D97-AF65-F5344CB8AC3E}">
        <p14:creationId xmlns:p14="http://schemas.microsoft.com/office/powerpoint/2010/main" val="202604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2</a:t>
            </a:fld>
            <a:endParaRPr lang="en-US"/>
          </a:p>
        </p:txBody>
      </p:sp>
    </p:spTree>
    <p:extLst>
      <p:ext uri="{BB962C8B-B14F-4D97-AF65-F5344CB8AC3E}">
        <p14:creationId xmlns:p14="http://schemas.microsoft.com/office/powerpoint/2010/main" val="1080605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30</a:t>
            </a:fld>
            <a:endParaRPr lang="en-US"/>
          </a:p>
        </p:txBody>
      </p:sp>
    </p:spTree>
    <p:extLst>
      <p:ext uri="{BB962C8B-B14F-4D97-AF65-F5344CB8AC3E}">
        <p14:creationId xmlns:p14="http://schemas.microsoft.com/office/powerpoint/2010/main" val="1778577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we want to translate differs</a:t>
            </a:r>
            <a:r>
              <a:rPr lang="en-US" baseline="0" dirty="0" smtClean="0"/>
              <a:t> from the vast majority of training data </a:t>
            </a: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31</a:t>
            </a:fld>
            <a:endParaRPr lang="en-US"/>
          </a:p>
        </p:txBody>
      </p:sp>
    </p:spTree>
    <p:extLst>
      <p:ext uri="{BB962C8B-B14F-4D97-AF65-F5344CB8AC3E}">
        <p14:creationId xmlns:p14="http://schemas.microsoft.com/office/powerpoint/2010/main" val="469557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ct</a:t>
            </a:r>
            <a:r>
              <a:rPr lang="en-US" baseline="0" dirty="0" smtClean="0"/>
              <a:t> model in purple has seen both the in and general domain data</a:t>
            </a:r>
          </a:p>
          <a:p>
            <a:endParaRPr lang="en-US" baseline="0" dirty="0" smtClean="0"/>
          </a:p>
        </p:txBody>
      </p:sp>
      <p:sp>
        <p:nvSpPr>
          <p:cNvPr id="4" name="Slide Number Placeholder 3"/>
          <p:cNvSpPr>
            <a:spLocks noGrp="1"/>
          </p:cNvSpPr>
          <p:nvPr>
            <p:ph type="sldNum" sz="quarter" idx="10"/>
          </p:nvPr>
        </p:nvSpPr>
        <p:spPr/>
        <p:txBody>
          <a:bodyPr/>
          <a:lstStyle/>
          <a:p>
            <a:fld id="{9C0EEF58-FA27-F944-BF3B-9DD2856FE01E}" type="slidenum">
              <a:rPr lang="en-US" smtClean="0"/>
              <a:t>32</a:t>
            </a:fld>
            <a:endParaRPr lang="en-US"/>
          </a:p>
        </p:txBody>
      </p:sp>
    </p:spTree>
    <p:extLst>
      <p:ext uri="{BB962C8B-B14F-4D97-AF65-F5344CB8AC3E}">
        <p14:creationId xmlns:p14="http://schemas.microsoft.com/office/powerpoint/2010/main" val="623898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33</a:t>
            </a:fld>
            <a:endParaRPr lang="en-US"/>
          </a:p>
        </p:txBody>
      </p:sp>
    </p:spTree>
    <p:extLst>
      <p:ext uri="{BB962C8B-B14F-4D97-AF65-F5344CB8AC3E}">
        <p14:creationId xmlns:p14="http://schemas.microsoft.com/office/powerpoint/2010/main" val="367046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1000x</a:t>
            </a:r>
            <a:r>
              <a:rPr lang="en-US" baseline="0" dirty="0" smtClean="0"/>
              <a:t> less data is better when it is better data</a:t>
            </a:r>
            <a:endParaRPr lang="en-US"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34</a:t>
            </a:fld>
            <a:endParaRPr lang="en-US"/>
          </a:p>
        </p:txBody>
      </p:sp>
    </p:spTree>
    <p:extLst>
      <p:ext uri="{BB962C8B-B14F-4D97-AF65-F5344CB8AC3E}">
        <p14:creationId xmlns:p14="http://schemas.microsoft.com/office/powerpoint/2010/main" val="867413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back at</a:t>
            </a:r>
            <a:r>
              <a:rPr lang="en-US" baseline="0" dirty="0" smtClean="0"/>
              <a:t> how we did on General Domain </a:t>
            </a:r>
          </a:p>
          <a:p>
            <a:endParaRPr lang="en-US" baseline="0" dirty="0" smtClean="0"/>
          </a:p>
          <a:p>
            <a:r>
              <a:rPr lang="en-US" baseline="0" dirty="0" smtClean="0"/>
              <a:t>Not great. WE ARE OBVIOUSLY FITTEING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35</a:t>
            </a:fld>
            <a:endParaRPr lang="en-US"/>
          </a:p>
        </p:txBody>
      </p:sp>
    </p:spTree>
    <p:extLst>
      <p:ext uri="{BB962C8B-B14F-4D97-AF65-F5344CB8AC3E}">
        <p14:creationId xmlns:p14="http://schemas.microsoft.com/office/powerpoint/2010/main" val="471002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36</a:t>
            </a:fld>
            <a:endParaRPr lang="en-US"/>
          </a:p>
        </p:txBody>
      </p:sp>
    </p:spTree>
    <p:extLst>
      <p:ext uri="{BB962C8B-B14F-4D97-AF65-F5344CB8AC3E}">
        <p14:creationId xmlns:p14="http://schemas.microsoft.com/office/powerpoint/2010/main" val="1354203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37</a:t>
            </a:fld>
            <a:endParaRPr lang="en-US"/>
          </a:p>
        </p:txBody>
      </p:sp>
    </p:spTree>
    <p:extLst>
      <p:ext uri="{BB962C8B-B14F-4D97-AF65-F5344CB8AC3E}">
        <p14:creationId xmlns:p14="http://schemas.microsoft.com/office/powerpoint/2010/main" val="204487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38</a:t>
            </a:fld>
            <a:endParaRPr lang="en-US"/>
          </a:p>
        </p:txBody>
      </p:sp>
    </p:spTree>
    <p:extLst>
      <p:ext uri="{BB962C8B-B14F-4D97-AF65-F5344CB8AC3E}">
        <p14:creationId xmlns:p14="http://schemas.microsoft.com/office/powerpoint/2010/main" val="240910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don’t want the</a:t>
            </a:r>
            <a:r>
              <a:rPr lang="en-US" baseline="0" dirty="0" smtClean="0"/>
              <a:t> CT model to move too far away from the GD</a:t>
            </a:r>
            <a:endParaRPr lang="en-US" dirty="0" smtClean="0"/>
          </a:p>
          <a:p>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39</a:t>
            </a:fld>
            <a:endParaRPr lang="en-US"/>
          </a:p>
        </p:txBody>
      </p:sp>
    </p:spTree>
    <p:extLst>
      <p:ext uri="{BB962C8B-B14F-4D97-AF65-F5344CB8AC3E}">
        <p14:creationId xmlns:p14="http://schemas.microsoft.com/office/powerpoint/2010/main" val="6843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translation is not wrong</a:t>
            </a:r>
            <a:r>
              <a:rPr lang="mr-IN" baseline="0" dirty="0" smtClean="0"/>
              <a:t>…</a:t>
            </a:r>
            <a:r>
              <a:rPr lang="en-US" baseline="0" dirty="0" smtClean="0"/>
              <a:t> but it might not be the right level of formality or the right dialect </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3</a:t>
            </a:fld>
            <a:endParaRPr lang="en-US"/>
          </a:p>
        </p:txBody>
      </p:sp>
    </p:spTree>
    <p:extLst>
      <p:ext uri="{BB962C8B-B14F-4D97-AF65-F5344CB8AC3E}">
        <p14:creationId xmlns:p14="http://schemas.microsoft.com/office/powerpoint/2010/main" val="1246871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want the</a:t>
            </a:r>
            <a:r>
              <a:rPr lang="en-US" baseline="0" dirty="0" smtClean="0"/>
              <a:t> CT model to move too far away from the GD</a:t>
            </a: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41</a:t>
            </a:fld>
            <a:endParaRPr lang="en-US"/>
          </a:p>
        </p:txBody>
      </p:sp>
    </p:spTree>
    <p:extLst>
      <p:ext uri="{BB962C8B-B14F-4D97-AF65-F5344CB8AC3E}">
        <p14:creationId xmlns:p14="http://schemas.microsoft.com/office/powerpoint/2010/main" val="756523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42</a:t>
            </a:fld>
            <a:endParaRPr lang="en-US"/>
          </a:p>
        </p:txBody>
      </p:sp>
    </p:spTree>
    <p:extLst>
      <p:ext uri="{BB962C8B-B14F-4D97-AF65-F5344CB8AC3E}">
        <p14:creationId xmlns:p14="http://schemas.microsoft.com/office/powerpoint/2010/main" val="2047429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training on in domain data!</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43</a:t>
            </a:fld>
            <a:endParaRPr lang="en-US"/>
          </a:p>
        </p:txBody>
      </p:sp>
    </p:spTree>
    <p:extLst>
      <p:ext uri="{BB962C8B-B14F-4D97-AF65-F5344CB8AC3E}">
        <p14:creationId xmlns:p14="http://schemas.microsoft.com/office/powerpoint/2010/main" val="1032628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 </a:t>
            </a:r>
            <a:r>
              <a:rPr lang="en-US" baseline="0" dirty="0" smtClean="0"/>
              <a:t>is small here, could be bigger</a:t>
            </a:r>
          </a:p>
          <a:p>
            <a:endParaRPr lang="en-US" baseline="0" dirty="0" smtClean="0"/>
          </a:p>
          <a:p>
            <a:r>
              <a:rPr lang="en-US" baseline="0" dirty="0" smtClean="0"/>
              <a:t>.01 - .1 </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44</a:t>
            </a:fld>
            <a:endParaRPr lang="en-US"/>
          </a:p>
        </p:txBody>
      </p:sp>
    </p:spTree>
    <p:extLst>
      <p:ext uri="{BB962C8B-B14F-4D97-AF65-F5344CB8AC3E}">
        <p14:creationId xmlns:p14="http://schemas.microsoft.com/office/powerpoint/2010/main" val="1031451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46</a:t>
            </a:fld>
            <a:endParaRPr lang="en-US"/>
          </a:p>
        </p:txBody>
      </p:sp>
    </p:spTree>
    <p:extLst>
      <p:ext uri="{BB962C8B-B14F-4D97-AF65-F5344CB8AC3E}">
        <p14:creationId xmlns:p14="http://schemas.microsoft.com/office/powerpoint/2010/main" val="738884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47</a:t>
            </a:fld>
            <a:endParaRPr lang="en-US"/>
          </a:p>
        </p:txBody>
      </p:sp>
    </p:spTree>
    <p:extLst>
      <p:ext uri="{BB962C8B-B14F-4D97-AF65-F5344CB8AC3E}">
        <p14:creationId xmlns:p14="http://schemas.microsoft.com/office/powerpoint/2010/main" val="1392040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48</a:t>
            </a:fld>
            <a:endParaRPr lang="en-US"/>
          </a:p>
        </p:txBody>
      </p:sp>
    </p:spTree>
    <p:extLst>
      <p:ext uri="{BB962C8B-B14F-4D97-AF65-F5344CB8AC3E}">
        <p14:creationId xmlns:p14="http://schemas.microsoft.com/office/powerpoint/2010/main" val="2112145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49</a:t>
            </a:fld>
            <a:endParaRPr lang="en-US"/>
          </a:p>
        </p:txBody>
      </p:sp>
    </p:spTree>
    <p:extLst>
      <p:ext uri="{BB962C8B-B14F-4D97-AF65-F5344CB8AC3E}">
        <p14:creationId xmlns:p14="http://schemas.microsoft.com/office/powerpoint/2010/main" val="790853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51</a:t>
            </a:fld>
            <a:endParaRPr lang="en-US"/>
          </a:p>
        </p:txBody>
      </p:sp>
    </p:spTree>
    <p:extLst>
      <p:ext uri="{BB962C8B-B14F-4D97-AF65-F5344CB8AC3E}">
        <p14:creationId xmlns:p14="http://schemas.microsoft.com/office/powerpoint/2010/main" val="7145250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other work to be presented at NAACL that focuses much more</a:t>
            </a:r>
            <a:r>
              <a:rPr lang="en-US" baseline="0" dirty="0" smtClean="0"/>
              <a:t> on this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does not improve adaptation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52</a:t>
            </a:fld>
            <a:endParaRPr lang="en-US"/>
          </a:p>
        </p:txBody>
      </p:sp>
    </p:spTree>
    <p:extLst>
      <p:ext uri="{BB962C8B-B14F-4D97-AF65-F5344CB8AC3E}">
        <p14:creationId xmlns:p14="http://schemas.microsoft.com/office/powerpoint/2010/main" val="15454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translate</a:t>
            </a:r>
            <a:r>
              <a:rPr lang="en-US" baseline="0" dirty="0" smtClean="0"/>
              <a:t> from German to English for this example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Focus on RNN</a:t>
            </a:r>
            <a:r>
              <a:rPr lang="en-US" baseline="0" dirty="0" smtClean="0"/>
              <a:t> for this talk </a:t>
            </a:r>
            <a:r>
              <a:rPr lang="mr-IN" baseline="0" dirty="0" smtClean="0"/>
              <a:t>–</a:t>
            </a:r>
            <a:r>
              <a:rPr lang="en-US" baseline="0" dirty="0" smtClean="0"/>
              <a:t> though the work I’m discussing could also be applied to the transformer model</a:t>
            </a:r>
            <a:endParaRPr lang="en-US"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4</a:t>
            </a:fld>
            <a:endParaRPr lang="en-US"/>
          </a:p>
        </p:txBody>
      </p:sp>
    </p:spTree>
    <p:extLst>
      <p:ext uri="{BB962C8B-B14F-4D97-AF65-F5344CB8AC3E}">
        <p14:creationId xmlns:p14="http://schemas.microsoft.com/office/powerpoint/2010/main" val="766353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Adapting on</a:t>
            </a:r>
            <a:r>
              <a:rPr lang="en-US" baseline="0" dirty="0" smtClean="0"/>
              <a:t> just 2k lines</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53</a:t>
            </a:fld>
            <a:endParaRPr lang="en-US"/>
          </a:p>
        </p:txBody>
      </p:sp>
    </p:spTree>
    <p:extLst>
      <p:ext uri="{BB962C8B-B14F-4D97-AF65-F5344CB8AC3E}">
        <p14:creationId xmlns:p14="http://schemas.microsoft.com/office/powerpoint/2010/main" val="74971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Adapting on</a:t>
            </a:r>
            <a:r>
              <a:rPr lang="en-US" baseline="0" dirty="0" smtClean="0"/>
              <a:t> just 2k lines</a:t>
            </a:r>
            <a:endParaRPr lang="en-US" dirty="0" smtClean="0"/>
          </a:p>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54</a:t>
            </a:fld>
            <a:endParaRPr lang="en-US"/>
          </a:p>
        </p:txBody>
      </p:sp>
    </p:spTree>
    <p:extLst>
      <p:ext uri="{BB962C8B-B14F-4D97-AF65-F5344CB8AC3E}">
        <p14:creationId xmlns:p14="http://schemas.microsoft.com/office/powerpoint/2010/main" val="13567635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55</a:t>
            </a:fld>
            <a:endParaRPr lang="en-US"/>
          </a:p>
        </p:txBody>
      </p:sp>
    </p:spTree>
    <p:extLst>
      <p:ext uri="{BB962C8B-B14F-4D97-AF65-F5344CB8AC3E}">
        <p14:creationId xmlns:p14="http://schemas.microsoft.com/office/powerpoint/2010/main" val="1032828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56</a:t>
            </a:fld>
            <a:endParaRPr lang="en-US"/>
          </a:p>
        </p:txBody>
      </p:sp>
    </p:spTree>
    <p:extLst>
      <p:ext uri="{BB962C8B-B14F-4D97-AF65-F5344CB8AC3E}">
        <p14:creationId xmlns:p14="http://schemas.microsoft.com/office/powerpoint/2010/main" val="13831008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17F49FB-25AF-5943-8FEB-8E41B0FE60E6}" type="slidenum">
              <a:rPr lang="en-US" smtClean="0"/>
              <a:t>57</a:t>
            </a:fld>
            <a:endParaRPr lang="en-US"/>
          </a:p>
        </p:txBody>
      </p:sp>
    </p:spTree>
    <p:extLst>
      <p:ext uri="{BB962C8B-B14F-4D97-AF65-F5344CB8AC3E}">
        <p14:creationId xmlns:p14="http://schemas.microsoft.com/office/powerpoint/2010/main" val="1830475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En</a:t>
            </a:r>
            <a:r>
              <a:rPr lang="en-US" baseline="0" dirty="0" smtClean="0"/>
              <a:t>-Spanish</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58</a:t>
            </a:fld>
            <a:endParaRPr lang="en-US"/>
          </a:p>
        </p:txBody>
      </p:sp>
    </p:spTree>
    <p:extLst>
      <p:ext uri="{BB962C8B-B14F-4D97-AF65-F5344CB8AC3E}">
        <p14:creationId xmlns:p14="http://schemas.microsoft.com/office/powerpoint/2010/main" val="5859937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En</a:t>
            </a:r>
            <a:r>
              <a:rPr lang="en-US" baseline="0" dirty="0" smtClean="0"/>
              <a:t>-Spanish</a:t>
            </a:r>
          </a:p>
          <a:p>
            <a:endParaRPr lang="en-US" baseline="0" dirty="0" smtClean="0"/>
          </a:p>
          <a:p>
            <a:r>
              <a:rPr lang="en-US" baseline="0" dirty="0" smtClean="0"/>
              <a:t>There is new work that shows NMT can be better here!</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59</a:t>
            </a:fld>
            <a:endParaRPr lang="en-US"/>
          </a:p>
        </p:txBody>
      </p:sp>
    </p:spTree>
    <p:extLst>
      <p:ext uri="{BB962C8B-B14F-4D97-AF65-F5344CB8AC3E}">
        <p14:creationId xmlns:p14="http://schemas.microsoft.com/office/powerpoint/2010/main" val="368344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CAVEAT </a:t>
            </a:r>
            <a:r>
              <a:rPr lang="mr-IN" baseline="0" dirty="0" smtClean="0"/>
              <a:t>–</a:t>
            </a:r>
            <a:r>
              <a:rPr lang="en-US" baseline="0" dirty="0" smtClean="0"/>
              <a:t> DIFFERENT LANG pair, different data, cant compare numbers directly</a:t>
            </a:r>
          </a:p>
          <a:p>
            <a:r>
              <a:rPr lang="en-US" baseline="0" dirty="0" smtClean="0"/>
              <a:t> </a:t>
            </a:r>
            <a:r>
              <a:rPr lang="en-US" dirty="0" smtClean="0">
                <a:hlinkClick r:id="rId3"/>
              </a:rPr>
              <a:t>https://www.aclweb.org/anthology/P19-1021/</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60</a:t>
            </a:fld>
            <a:endParaRPr lang="en-US"/>
          </a:p>
        </p:txBody>
      </p:sp>
    </p:spTree>
    <p:extLst>
      <p:ext uri="{BB962C8B-B14F-4D97-AF65-F5344CB8AC3E}">
        <p14:creationId xmlns:p14="http://schemas.microsoft.com/office/powerpoint/2010/main" val="9760900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 focus on </a:t>
            </a:r>
            <a:r>
              <a:rPr lang="en-US" dirty="0" err="1" smtClean="0"/>
              <a:t>webcrawled</a:t>
            </a:r>
            <a:r>
              <a:rPr lang="en-US" baseline="0" dirty="0" smtClean="0"/>
              <a:t> data in this talk</a:t>
            </a:r>
          </a:p>
          <a:p>
            <a:endParaRPr lang="en-US" baseline="0" dirty="0" smtClean="0"/>
          </a:p>
          <a:p>
            <a:r>
              <a:rPr lang="en-US" baseline="0" dirty="0" smtClean="0"/>
              <a:t>Primarily EU funded so broad coverage of EU languages  (including Low resource: </a:t>
            </a:r>
            <a:r>
              <a:rPr lang="en-US" baseline="0" dirty="0" err="1" smtClean="0"/>
              <a:t>eg</a:t>
            </a:r>
            <a:r>
              <a:rPr lang="en-US" baseline="0" dirty="0" smtClean="0"/>
              <a:t>. Irish, Maltese) </a:t>
            </a:r>
          </a:p>
          <a:p>
            <a:r>
              <a:rPr lang="en-US" baseline="0" dirty="0" smtClean="0"/>
              <a:t>But also other </a:t>
            </a:r>
            <a:r>
              <a:rPr lang="en-US" baseline="0" dirty="0" err="1" smtClean="0"/>
              <a:t>langs</a:t>
            </a:r>
            <a:r>
              <a:rPr lang="en-US" baseline="0" dirty="0" smtClean="0"/>
              <a:t>: Sinhala, Nepali,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61</a:t>
            </a:fld>
            <a:endParaRPr lang="en-US"/>
          </a:p>
        </p:txBody>
      </p:sp>
    </p:spTree>
    <p:extLst>
      <p:ext uri="{BB962C8B-B14F-4D97-AF65-F5344CB8AC3E}">
        <p14:creationId xmlns:p14="http://schemas.microsoft.com/office/powerpoint/2010/main" val="3658536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Sentence from:</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Newstest</a:t>
            </a:r>
            <a:r>
              <a:rPr lang="en-US" baseline="0" dirty="0" smtClean="0"/>
              <a:t> 2015 de-</a:t>
            </a:r>
            <a:r>
              <a:rPr lang="en-US" baseline="0" dirty="0" err="1" smtClean="0"/>
              <a:t>en</a:t>
            </a:r>
            <a:r>
              <a:rPr lang="en-US" baseline="0" dirty="0" smtClean="0"/>
              <a:t> 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http://</a:t>
            </a:r>
            <a:r>
              <a:rPr lang="en-US" baseline="0" dirty="0" err="1" smtClean="0"/>
              <a:t>www.statmt.org</a:t>
            </a:r>
            <a:r>
              <a:rPr lang="en-US" baseline="0" dirty="0" smtClean="0"/>
              <a:t>/wmt15/translation-</a:t>
            </a:r>
            <a:r>
              <a:rPr lang="en-US" baseline="0" dirty="0" err="1" smtClean="0"/>
              <a:t>task.html</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62</a:t>
            </a:fld>
            <a:endParaRPr lang="en-US"/>
          </a:p>
        </p:txBody>
      </p:sp>
    </p:spTree>
    <p:extLst>
      <p:ext uri="{BB962C8B-B14F-4D97-AF65-F5344CB8AC3E}">
        <p14:creationId xmlns:p14="http://schemas.microsoft.com/office/powerpoint/2010/main" val="139436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a:t>
            </a:fld>
            <a:endParaRPr lang="en-US"/>
          </a:p>
        </p:txBody>
      </p:sp>
    </p:spTree>
    <p:extLst>
      <p:ext uri="{BB962C8B-B14F-4D97-AF65-F5344CB8AC3E}">
        <p14:creationId xmlns:p14="http://schemas.microsoft.com/office/powerpoint/2010/main" val="239037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63</a:t>
            </a:fld>
            <a:endParaRPr lang="en-US"/>
          </a:p>
        </p:txBody>
      </p:sp>
    </p:spTree>
    <p:extLst>
      <p:ext uri="{BB962C8B-B14F-4D97-AF65-F5344CB8AC3E}">
        <p14:creationId xmlns:p14="http://schemas.microsoft.com/office/powerpoint/2010/main" val="871787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SMT Blue</a:t>
            </a:r>
          </a:p>
          <a:p>
            <a:r>
              <a:rPr lang="en-US" dirty="0" smtClean="0"/>
              <a:t>NMT green</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64</a:t>
            </a:fld>
            <a:endParaRPr lang="en-US"/>
          </a:p>
        </p:txBody>
      </p:sp>
    </p:spTree>
    <p:extLst>
      <p:ext uri="{BB962C8B-B14F-4D97-AF65-F5344CB8AC3E}">
        <p14:creationId xmlns:p14="http://schemas.microsoft.com/office/powerpoint/2010/main" val="11582485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Short Segments &lt;=2</a:t>
            </a:r>
            <a:r>
              <a:rPr lang="en-US" dirty="0" smtClean="0"/>
              <a:t> </a:t>
            </a:r>
            <a:r>
              <a:rPr lang="en-US" sz="1200" b="0" i="0" u="none" strike="noStrike" kern="1200" dirty="0" smtClean="0">
                <a:solidFill>
                  <a:schemeClr val="tx1"/>
                </a:solidFill>
                <a:effectLst/>
                <a:latin typeface="+mn-lt"/>
                <a:ea typeface="+mn-ea"/>
                <a:cs typeface="+mn-cs"/>
              </a:rPr>
              <a:t>1%</a:t>
            </a:r>
          </a:p>
          <a:p>
            <a:r>
              <a:rPr lang="en-US" dirty="0" smtClean="0"/>
              <a:t> </a:t>
            </a:r>
            <a:r>
              <a:rPr lang="en-US" sz="1200" b="0" i="0" u="none" strike="noStrike" kern="1200" dirty="0" smtClean="0">
                <a:solidFill>
                  <a:schemeClr val="tx1"/>
                </a:solidFill>
                <a:effectLst/>
                <a:latin typeface="+mn-lt"/>
                <a:ea typeface="+mn-ea"/>
                <a:cs typeface="+mn-cs"/>
              </a:rPr>
              <a:t>Short Segments 3 - 5</a:t>
            </a:r>
            <a:r>
              <a:rPr lang="en-US" dirty="0" smtClean="0"/>
              <a:t> </a:t>
            </a:r>
            <a:r>
              <a:rPr lang="en-US" sz="1200" b="0" i="0" u="none" strike="noStrike" kern="1200" dirty="0" smtClean="0">
                <a:solidFill>
                  <a:schemeClr val="tx1"/>
                </a:solidFill>
                <a:effectLst/>
                <a:latin typeface="+mn-lt"/>
                <a:ea typeface="+mn-ea"/>
                <a:cs typeface="+mn-cs"/>
              </a:rPr>
              <a:t>5%</a:t>
            </a:r>
            <a:r>
              <a:rPr lang="en-US" dirty="0" smtClean="0"/>
              <a:t> </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65</a:t>
            </a:fld>
            <a:endParaRPr lang="en-US"/>
          </a:p>
        </p:txBody>
      </p:sp>
    </p:spTree>
    <p:extLst>
      <p:ext uri="{BB962C8B-B14F-4D97-AF65-F5344CB8AC3E}">
        <p14:creationId xmlns:p14="http://schemas.microsoft.com/office/powerpoint/2010/main" val="279636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practical to annotate</a:t>
            </a:r>
            <a:r>
              <a:rPr lang="en-US" baseline="0" dirty="0" smtClean="0"/>
              <a:t> all of </a:t>
            </a:r>
            <a:r>
              <a:rPr lang="en-US" baseline="0" dirty="0" err="1" smtClean="0"/>
              <a:t>paracawl</a:t>
            </a:r>
            <a:r>
              <a:rPr lang="en-US" baseline="0" dirty="0" smtClean="0"/>
              <a:t> for noise types</a:t>
            </a:r>
          </a:p>
          <a:p>
            <a:endParaRPr lang="en-US" baseline="0" dirty="0" smtClean="0"/>
          </a:p>
          <a:p>
            <a:r>
              <a:rPr lang="en-US" baseline="0" dirty="0" smtClean="0"/>
              <a:t>We generate artificial noise in an attempt to mimic these situations to analyze how MT reacts to each</a:t>
            </a:r>
          </a:p>
          <a:p>
            <a:endParaRPr lang="en-US" baseline="0" dirty="0" smtClean="0"/>
          </a:p>
          <a:p>
            <a:r>
              <a:rPr lang="en-US" baseline="0" dirty="0" smtClean="0"/>
              <a:t>I’m going to go through them all one by one. In general, most impact NMT more than SMT, but one was catastrophic for NMT</a:t>
            </a:r>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66</a:t>
            </a:fld>
            <a:endParaRPr lang="en-US"/>
          </a:p>
        </p:txBody>
      </p:sp>
    </p:spTree>
    <p:extLst>
      <p:ext uri="{BB962C8B-B14F-4D97-AF65-F5344CB8AC3E}">
        <p14:creationId xmlns:p14="http://schemas.microsoft.com/office/powerpoint/2010/main" val="798696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sentences that are not translation of each other, but ok on their 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67</a:t>
            </a:fld>
            <a:endParaRPr lang="en-US"/>
          </a:p>
        </p:txBody>
      </p:sp>
    </p:spTree>
    <p:extLst>
      <p:ext uri="{BB962C8B-B14F-4D97-AF65-F5344CB8AC3E}">
        <p14:creationId xmlns:p14="http://schemas.microsoft.com/office/powerpoint/2010/main" val="16515467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68</a:t>
            </a:fld>
            <a:endParaRPr lang="en-US"/>
          </a:p>
        </p:txBody>
      </p:sp>
    </p:spTree>
    <p:extLst>
      <p:ext uri="{BB962C8B-B14F-4D97-AF65-F5344CB8AC3E}">
        <p14:creationId xmlns:p14="http://schemas.microsoft.com/office/powerpoint/2010/main" val="12120962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69</a:t>
            </a:fld>
            <a:endParaRPr lang="en-US"/>
          </a:p>
        </p:txBody>
      </p:sp>
    </p:spTree>
    <p:extLst>
      <p:ext uri="{BB962C8B-B14F-4D97-AF65-F5344CB8AC3E}">
        <p14:creationId xmlns:p14="http://schemas.microsoft.com/office/powerpoint/2010/main" val="14322463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70</a:t>
            </a:fld>
            <a:endParaRPr lang="en-US"/>
          </a:p>
        </p:txBody>
      </p:sp>
    </p:spTree>
    <p:extLst>
      <p:ext uri="{BB962C8B-B14F-4D97-AF65-F5344CB8AC3E}">
        <p14:creationId xmlns:p14="http://schemas.microsoft.com/office/powerpoint/2010/main" val="20809246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product of machine translation, poor human translation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71</a:t>
            </a:fld>
            <a:endParaRPr lang="en-US"/>
          </a:p>
        </p:txBody>
      </p:sp>
    </p:spTree>
    <p:extLst>
      <p:ext uri="{BB962C8B-B14F-4D97-AF65-F5344CB8AC3E}">
        <p14:creationId xmlns:p14="http://schemas.microsoft.com/office/powerpoint/2010/main" val="12163155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product of machine translation, poor human translation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72</a:t>
            </a:fld>
            <a:endParaRPr lang="en-US"/>
          </a:p>
        </p:txBody>
      </p:sp>
    </p:spTree>
    <p:extLst>
      <p:ext uri="{BB962C8B-B14F-4D97-AF65-F5344CB8AC3E}">
        <p14:creationId xmlns:p14="http://schemas.microsoft.com/office/powerpoint/2010/main" val="163803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6</a:t>
            </a:fld>
            <a:endParaRPr lang="en-US"/>
          </a:p>
        </p:txBody>
      </p:sp>
    </p:spTree>
    <p:extLst>
      <p:ext uri="{BB962C8B-B14F-4D97-AF65-F5344CB8AC3E}">
        <p14:creationId xmlns:p14="http://schemas.microsoft.com/office/powerpoint/2010/main" val="185931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73</a:t>
            </a:fld>
            <a:endParaRPr lang="en-US"/>
          </a:p>
        </p:txBody>
      </p:sp>
    </p:spTree>
    <p:extLst>
      <p:ext uri="{BB962C8B-B14F-4D97-AF65-F5344CB8AC3E}">
        <p14:creationId xmlns:p14="http://schemas.microsoft.com/office/powerpoint/2010/main" val="4551339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74</a:t>
            </a:fld>
            <a:endParaRPr lang="en-US"/>
          </a:p>
        </p:txBody>
      </p:sp>
    </p:spTree>
    <p:extLst>
      <p:ext uri="{BB962C8B-B14F-4D97-AF65-F5344CB8AC3E}">
        <p14:creationId xmlns:p14="http://schemas.microsoft.com/office/powerpoint/2010/main" val="1779806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75</a:t>
            </a:fld>
            <a:endParaRPr lang="en-US"/>
          </a:p>
        </p:txBody>
      </p:sp>
    </p:spTree>
    <p:extLst>
      <p:ext uri="{BB962C8B-B14F-4D97-AF65-F5344CB8AC3E}">
        <p14:creationId xmlns:p14="http://schemas.microsoft.com/office/powerpoint/2010/main" val="166358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76</a:t>
            </a:fld>
            <a:endParaRPr lang="en-US"/>
          </a:p>
        </p:txBody>
      </p:sp>
    </p:spTree>
    <p:extLst>
      <p:ext uri="{BB962C8B-B14F-4D97-AF65-F5344CB8AC3E}">
        <p14:creationId xmlns:p14="http://schemas.microsoft.com/office/powerpoint/2010/main" val="5155610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 in Random</a:t>
            </a:r>
            <a:r>
              <a:rPr lang="en-US" baseline="0" dirty="0" smtClean="0"/>
              <a:t> ways</a:t>
            </a:r>
          </a:p>
          <a:p>
            <a:endParaRPr lang="en-US" baseline="0" dirty="0" smtClean="0"/>
          </a:p>
          <a:p>
            <a:r>
              <a:rPr lang="en-US" baseline="0" dirty="0" smtClean="0"/>
              <a:t>systematic noise may hurt worse</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77</a:t>
            </a:fld>
            <a:endParaRPr lang="en-US"/>
          </a:p>
        </p:txBody>
      </p:sp>
    </p:spTree>
    <p:extLst>
      <p:ext uri="{BB962C8B-B14F-4D97-AF65-F5344CB8AC3E}">
        <p14:creationId xmlns:p14="http://schemas.microsoft.com/office/powerpoint/2010/main" val="18820639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Language ID</a:t>
            </a:r>
            <a:r>
              <a:rPr lang="en-US" baseline="0" dirty="0" smtClean="0"/>
              <a:t> does not work well on single sentences</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78</a:t>
            </a:fld>
            <a:endParaRPr lang="en-US"/>
          </a:p>
        </p:txBody>
      </p:sp>
    </p:spTree>
    <p:extLst>
      <p:ext uri="{BB962C8B-B14F-4D97-AF65-F5344CB8AC3E}">
        <p14:creationId xmlns:p14="http://schemas.microsoft.com/office/powerpoint/2010/main" val="14772186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79</a:t>
            </a:fld>
            <a:endParaRPr lang="en-US"/>
          </a:p>
        </p:txBody>
      </p:sp>
    </p:spTree>
    <p:extLst>
      <p:ext uri="{BB962C8B-B14F-4D97-AF65-F5344CB8AC3E}">
        <p14:creationId xmlns:p14="http://schemas.microsoft.com/office/powerpoint/2010/main" val="15782467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80</a:t>
            </a:fld>
            <a:endParaRPr lang="en-US"/>
          </a:p>
        </p:txBody>
      </p:sp>
    </p:spTree>
    <p:extLst>
      <p:ext uri="{BB962C8B-B14F-4D97-AF65-F5344CB8AC3E}">
        <p14:creationId xmlns:p14="http://schemas.microsoft.com/office/powerpoint/2010/main" val="20869064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Multilingual MT works</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81</a:t>
            </a:fld>
            <a:endParaRPr lang="en-US"/>
          </a:p>
        </p:txBody>
      </p:sp>
    </p:spTree>
    <p:extLst>
      <p:ext uri="{BB962C8B-B14F-4D97-AF65-F5344CB8AC3E}">
        <p14:creationId xmlns:p14="http://schemas.microsoft.com/office/powerpoint/2010/main" val="4244697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82</a:t>
            </a:fld>
            <a:endParaRPr lang="en-US"/>
          </a:p>
        </p:txBody>
      </p:sp>
    </p:spTree>
    <p:extLst>
      <p:ext uri="{BB962C8B-B14F-4D97-AF65-F5344CB8AC3E}">
        <p14:creationId xmlns:p14="http://schemas.microsoft.com/office/powerpoint/2010/main" val="78315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7</a:t>
            </a:fld>
            <a:endParaRPr lang="en-US"/>
          </a:p>
        </p:txBody>
      </p:sp>
    </p:spTree>
    <p:extLst>
      <p:ext uri="{BB962C8B-B14F-4D97-AF65-F5344CB8AC3E}">
        <p14:creationId xmlns:p14="http://schemas.microsoft.com/office/powerpoint/2010/main" val="2734988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83</a:t>
            </a:fld>
            <a:endParaRPr lang="en-US"/>
          </a:p>
        </p:txBody>
      </p:sp>
    </p:spTree>
    <p:extLst>
      <p:ext uri="{BB962C8B-B14F-4D97-AF65-F5344CB8AC3E}">
        <p14:creationId xmlns:p14="http://schemas.microsoft.com/office/powerpoint/2010/main" val="49679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should have been in the wrong language half the time</a:t>
            </a:r>
            <a:r>
              <a:rPr lang="mr-IN" baseline="0" dirty="0" smtClean="0"/>
              <a: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err="1" smtClean="0"/>
              <a:t>didn</a:t>
            </a:r>
            <a:r>
              <a:rPr lang="mr-IN" dirty="0" smtClean="0"/>
              <a:t>’</a:t>
            </a:r>
            <a:r>
              <a:rPr lang="en-US" dirty="0" smtClean="0"/>
              <a:t>t</a:t>
            </a:r>
            <a:r>
              <a:rPr lang="en-US" baseline="0" dirty="0" smtClean="0"/>
              <a:t> hurt as much as we expected </a:t>
            </a:r>
            <a:r>
              <a:rPr lang="mr-IN" baseline="0" dirty="0" smtClean="0"/>
              <a:t>–</a:t>
            </a:r>
            <a:r>
              <a:rPr lang="en-US" baseline="0" dirty="0" smtClean="0"/>
              <a:t> perhaps because there was a domain shift between the two different corpora</a:t>
            </a:r>
          </a:p>
          <a:p>
            <a:endParaRPr lang="en-US" baseline="0" dirty="0" smtClean="0"/>
          </a:p>
          <a:p>
            <a:r>
              <a:rPr lang="en-US" baseline="0" dirty="0" smtClean="0"/>
              <a:t>systems picking up on the domain shift</a:t>
            </a:r>
          </a:p>
          <a:p>
            <a:endParaRPr lang="en-US" baseline="0" dirty="0" smtClean="0"/>
          </a:p>
          <a:p>
            <a:r>
              <a:rPr lang="en-US" baseline="0" dirty="0" smtClean="0"/>
              <a:t>Either all French or all English, not lots of mixing</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84</a:t>
            </a:fld>
            <a:endParaRPr lang="en-US"/>
          </a:p>
        </p:txBody>
      </p:sp>
    </p:spTree>
    <p:extLst>
      <p:ext uri="{BB962C8B-B14F-4D97-AF65-F5344CB8AC3E}">
        <p14:creationId xmlns:p14="http://schemas.microsoft.com/office/powerpoint/2010/main" val="8595520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85</a:t>
            </a:fld>
            <a:endParaRPr lang="en-US"/>
          </a:p>
        </p:txBody>
      </p:sp>
    </p:spTree>
    <p:extLst>
      <p:ext uri="{BB962C8B-B14F-4D97-AF65-F5344CB8AC3E}">
        <p14:creationId xmlns:p14="http://schemas.microsoft.com/office/powerpoint/2010/main" val="13993305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86</a:t>
            </a:fld>
            <a:endParaRPr lang="en-US"/>
          </a:p>
        </p:txBody>
      </p:sp>
    </p:spTree>
    <p:extLst>
      <p:ext uri="{BB962C8B-B14F-4D97-AF65-F5344CB8AC3E}">
        <p14:creationId xmlns:p14="http://schemas.microsoft.com/office/powerpoint/2010/main" val="13867868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87</a:t>
            </a:fld>
            <a:endParaRPr lang="en-US"/>
          </a:p>
        </p:txBody>
      </p:sp>
    </p:spTree>
    <p:extLst>
      <p:ext uri="{BB962C8B-B14F-4D97-AF65-F5344CB8AC3E}">
        <p14:creationId xmlns:p14="http://schemas.microsoft.com/office/powerpoint/2010/main" val="6966113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 task</a:t>
            </a:r>
          </a:p>
          <a:p>
            <a:r>
              <a:rPr lang="en-US" dirty="0" smtClean="0"/>
              <a:t>copy &amp; translate (depending on input language)</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88</a:t>
            </a:fld>
            <a:endParaRPr lang="en-US"/>
          </a:p>
        </p:txBody>
      </p:sp>
    </p:spTree>
    <p:extLst>
      <p:ext uri="{BB962C8B-B14F-4D97-AF65-F5344CB8AC3E}">
        <p14:creationId xmlns:p14="http://schemas.microsoft.com/office/powerpoint/2010/main" val="13278098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89</a:t>
            </a:fld>
            <a:endParaRPr lang="en-US"/>
          </a:p>
        </p:txBody>
      </p:sp>
    </p:spTree>
    <p:extLst>
      <p:ext uri="{BB962C8B-B14F-4D97-AF65-F5344CB8AC3E}">
        <p14:creationId xmlns:p14="http://schemas.microsoft.com/office/powerpoint/2010/main" val="18734629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90</a:t>
            </a:fld>
            <a:endParaRPr lang="en-US"/>
          </a:p>
        </p:txBody>
      </p:sp>
    </p:spTree>
    <p:extLst>
      <p:ext uri="{BB962C8B-B14F-4D97-AF65-F5344CB8AC3E}">
        <p14:creationId xmlns:p14="http://schemas.microsoft.com/office/powerpoint/2010/main" val="7615646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learns</a:t>
            </a:r>
            <a:r>
              <a:rPr lang="en-US" baseline="0" dirty="0" smtClean="0"/>
              <a:t> to copy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cant *just* filter exact copies</a:t>
            </a:r>
          </a:p>
          <a:p>
            <a:endParaRPr lang="en-US" baseline="0" dirty="0" smtClean="0"/>
          </a:p>
          <a:p>
            <a:r>
              <a:rPr lang="en-US" baseline="0" dirty="0" smtClean="0"/>
              <a:t>Beam search!!!!</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91</a:t>
            </a:fld>
            <a:endParaRPr lang="en-US"/>
          </a:p>
        </p:txBody>
      </p:sp>
    </p:spTree>
    <p:extLst>
      <p:ext uri="{BB962C8B-B14F-4D97-AF65-F5344CB8AC3E}">
        <p14:creationId xmlns:p14="http://schemas.microsoft.com/office/powerpoint/2010/main" val="4231057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&lt;=2</a:t>
            </a:r>
          </a:p>
          <a:p>
            <a:r>
              <a:rPr lang="en-US" dirty="0" smtClean="0"/>
              <a:t>3-5</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specialized </a:t>
            </a:r>
            <a:r>
              <a:rPr lang="en-US" baseline="0" dirty="0" smtClean="0"/>
              <a:t>term lists</a:t>
            </a:r>
            <a:endParaRPr lang="en-US" dirty="0" smtClean="0"/>
          </a:p>
          <a:p>
            <a:endParaRPr lang="en-US" dirty="0" smtClean="0"/>
          </a:p>
          <a:p>
            <a:r>
              <a:rPr lang="en-US" dirty="0" smtClean="0"/>
              <a:t>Practical in low resource</a:t>
            </a:r>
          </a:p>
          <a:p>
            <a:endParaRPr lang="en-US" dirty="0" smtClean="0"/>
          </a:p>
          <a:p>
            <a:endParaRPr lang="en-US" baseline="0" dirty="0" smtClean="0"/>
          </a:p>
          <a:p>
            <a:r>
              <a:rPr lang="en-US" baseline="0" dirty="0" smtClean="0"/>
              <a:t>Recently some papers have come out on dictionary training in NMT, but prior to that there had been concern about this affecting the LM component of NMT</a:t>
            </a:r>
            <a:endParaRPr lang="en-US"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92</a:t>
            </a:fld>
            <a:endParaRPr lang="en-US"/>
          </a:p>
        </p:txBody>
      </p:sp>
    </p:spTree>
    <p:extLst>
      <p:ext uri="{BB962C8B-B14F-4D97-AF65-F5344CB8AC3E}">
        <p14:creationId xmlns:p14="http://schemas.microsoft.com/office/powerpoint/2010/main" val="14851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8</a:t>
            </a:fld>
            <a:endParaRPr lang="en-US"/>
          </a:p>
        </p:txBody>
      </p:sp>
    </p:spTree>
    <p:extLst>
      <p:ext uri="{BB962C8B-B14F-4D97-AF65-F5344CB8AC3E}">
        <p14:creationId xmlns:p14="http://schemas.microsoft.com/office/powerpoint/2010/main" val="6761368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93</a:t>
            </a:fld>
            <a:endParaRPr lang="en-US"/>
          </a:p>
        </p:txBody>
      </p:sp>
    </p:spTree>
    <p:extLst>
      <p:ext uri="{BB962C8B-B14F-4D97-AF65-F5344CB8AC3E}">
        <p14:creationId xmlns:p14="http://schemas.microsoft.com/office/powerpoint/2010/main" val="14523034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&lt;=2</a:t>
            </a:r>
          </a:p>
          <a:p>
            <a:r>
              <a:rPr lang="en-US" dirty="0" smtClean="0"/>
              <a:t>3-5</a:t>
            </a:r>
          </a:p>
          <a:p>
            <a:endParaRPr lang="en-US" dirty="0" smtClean="0"/>
          </a:p>
          <a:p>
            <a:r>
              <a:rPr lang="en-US" dirty="0" smtClean="0"/>
              <a:t>takeaway: goodness depends</a:t>
            </a:r>
            <a:r>
              <a:rPr lang="en-US" baseline="0" dirty="0" smtClean="0"/>
              <a:t> on how well matched the words are</a:t>
            </a:r>
            <a:endParaRPr lang="en-US"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94</a:t>
            </a:fld>
            <a:endParaRPr lang="en-US"/>
          </a:p>
        </p:txBody>
      </p:sp>
    </p:spTree>
    <p:extLst>
      <p:ext uri="{BB962C8B-B14F-4D97-AF65-F5344CB8AC3E}">
        <p14:creationId xmlns:p14="http://schemas.microsoft.com/office/powerpoint/2010/main" val="10016212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noise is not that bad</a:t>
            </a:r>
            <a:r>
              <a:rPr lang="mr-IN" dirty="0" smtClean="0"/>
              <a:t>…</a:t>
            </a:r>
            <a:r>
              <a:rPr lang="en-US" dirty="0" smtClean="0"/>
              <a:t> </a:t>
            </a:r>
          </a:p>
          <a:p>
            <a:r>
              <a:rPr lang="en-US" dirty="0" smtClean="0"/>
              <a:t>But systematic noise causes the model to learn</a:t>
            </a:r>
            <a:r>
              <a:rPr lang="en-US" baseline="0" dirty="0" smtClean="0"/>
              <a:t> the wrong pattern</a:t>
            </a:r>
            <a:endParaRPr lang="en-US" dirty="0" smtClean="0"/>
          </a:p>
        </p:txBody>
      </p:sp>
      <p:sp>
        <p:nvSpPr>
          <p:cNvPr id="4" name="Slide Number Placeholder 3"/>
          <p:cNvSpPr>
            <a:spLocks noGrp="1"/>
          </p:cNvSpPr>
          <p:nvPr>
            <p:ph type="sldNum" sz="quarter" idx="10"/>
          </p:nvPr>
        </p:nvSpPr>
        <p:spPr/>
        <p:txBody>
          <a:bodyPr/>
          <a:lstStyle/>
          <a:p>
            <a:fld id="{717F49FB-25AF-5943-8FEB-8E41B0FE60E6}" type="slidenum">
              <a:rPr lang="en-US" smtClean="0"/>
              <a:t>95</a:t>
            </a:fld>
            <a:endParaRPr lang="en-US"/>
          </a:p>
        </p:txBody>
      </p:sp>
    </p:spTree>
    <p:extLst>
      <p:ext uri="{BB962C8B-B14F-4D97-AF65-F5344CB8AC3E}">
        <p14:creationId xmlns:p14="http://schemas.microsoft.com/office/powerpoint/2010/main" val="1114262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Paracrawl</a:t>
            </a:r>
            <a:r>
              <a:rPr lang="en-US" baseline="0" dirty="0" smtClean="0"/>
              <a:t> is high recall</a:t>
            </a:r>
          </a:p>
          <a:p>
            <a:endParaRPr lang="en-US" baseline="0" dirty="0" smtClean="0"/>
          </a:p>
          <a:p>
            <a:r>
              <a:rPr lang="en-US" baseline="0" dirty="0" err="1" smtClean="0"/>
              <a:t>Aan</a:t>
            </a:r>
            <a:r>
              <a:rPr lang="en-US" baseline="0" dirty="0" smtClean="0"/>
              <a:t> option with </a:t>
            </a:r>
            <a:r>
              <a:rPr lang="en-US" baseline="0" dirty="0" err="1" smtClean="0"/>
              <a:t>paracawrl</a:t>
            </a:r>
            <a:r>
              <a:rPr lang="en-US" baseline="0" dirty="0" smtClean="0"/>
              <a:t> is to use a filtered version </a:t>
            </a:r>
          </a:p>
          <a:p>
            <a:endParaRPr lang="en-US" baseline="0" dirty="0" smtClean="0"/>
          </a:p>
          <a:p>
            <a:r>
              <a:rPr lang="en-US" baseline="0" dirty="0" smtClean="0"/>
              <a:t>but we want to see what kind of noise exists to improve it</a:t>
            </a:r>
            <a:endParaRPr lang="en-US" dirty="0" smtClean="0"/>
          </a:p>
          <a:p>
            <a:r>
              <a:rPr lang="en-US" dirty="0" smtClean="0"/>
              <a:t>what kind</a:t>
            </a:r>
            <a:r>
              <a:rPr lang="en-US" baseline="0" dirty="0" smtClean="0"/>
              <a:t> of noise in data to motivate future filtering work</a:t>
            </a:r>
          </a:p>
          <a:p>
            <a:endParaRPr lang="en-US" baseline="0" dirty="0" smtClean="0"/>
          </a:p>
          <a:p>
            <a:r>
              <a:rPr lang="en-US" baseline="0" dirty="0" smtClean="0"/>
              <a:t>Shared task </a:t>
            </a:r>
            <a:r>
              <a:rPr lang="mr-IN" baseline="0" dirty="0" smtClean="0"/>
              <a:t>–</a:t>
            </a:r>
            <a:r>
              <a:rPr lang="en-US" baseline="0" dirty="0" smtClean="0"/>
              <a:t> did will, beat </a:t>
            </a:r>
            <a:r>
              <a:rPr lang="en-US" baseline="0" dirty="0" err="1" smtClean="0"/>
              <a:t>zipporah</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96</a:t>
            </a:fld>
            <a:endParaRPr lang="en-US"/>
          </a:p>
        </p:txBody>
      </p:sp>
    </p:spTree>
    <p:extLst>
      <p:ext uri="{BB962C8B-B14F-4D97-AF65-F5344CB8AC3E}">
        <p14:creationId xmlns:p14="http://schemas.microsoft.com/office/powerpoint/2010/main" val="15455304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97</a:t>
            </a:fld>
            <a:endParaRPr lang="en-US"/>
          </a:p>
        </p:txBody>
      </p:sp>
    </p:spTree>
    <p:extLst>
      <p:ext uri="{BB962C8B-B14F-4D97-AF65-F5344CB8AC3E}">
        <p14:creationId xmlns:p14="http://schemas.microsoft.com/office/powerpoint/2010/main" val="7551454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98</a:t>
            </a:fld>
            <a:endParaRPr lang="en-US"/>
          </a:p>
        </p:txBody>
      </p:sp>
    </p:spTree>
    <p:extLst>
      <p:ext uri="{BB962C8B-B14F-4D97-AF65-F5344CB8AC3E}">
        <p14:creationId xmlns:p14="http://schemas.microsoft.com/office/powerpoint/2010/main" val="17421040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99</a:t>
            </a:fld>
            <a:endParaRPr lang="en-US"/>
          </a:p>
        </p:txBody>
      </p:sp>
    </p:spTree>
    <p:extLst>
      <p:ext uri="{BB962C8B-B14F-4D97-AF65-F5344CB8AC3E}">
        <p14:creationId xmlns:p14="http://schemas.microsoft.com/office/powerpoint/2010/main" val="797745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a:t>
            </a:r>
            <a:r>
              <a:rPr lang="en-US" baseline="0" dirty="0" smtClean="0"/>
              <a:t> about how to leverage different types of data that differ in quality and quantity</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data is problematic so is the model </a:t>
            </a:r>
          </a:p>
          <a:p>
            <a:endParaRPr lang="en-US" dirty="0" smtClean="0"/>
          </a:p>
          <a:p>
            <a:r>
              <a:rPr lang="en-US" dirty="0" smtClean="0"/>
              <a:t>Something</a:t>
            </a:r>
            <a:r>
              <a:rPr lang="en-US" baseline="0" dirty="0" smtClean="0"/>
              <a:t> to think about both as producers of tech (how will this model we are creating be used, and what is is learning in addition to what we want it to learn)</a:t>
            </a:r>
          </a:p>
          <a:p>
            <a:r>
              <a:rPr lang="en-US" baseline="0" dirty="0" smtClean="0"/>
              <a:t>but also as educated consumers of tech/citizens of the world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100</a:t>
            </a:fld>
            <a:endParaRPr lang="en-US"/>
          </a:p>
        </p:txBody>
      </p:sp>
    </p:spTree>
    <p:extLst>
      <p:ext uri="{BB962C8B-B14F-4D97-AF65-F5344CB8AC3E}">
        <p14:creationId xmlns:p14="http://schemas.microsoft.com/office/powerpoint/2010/main" val="172902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Footer Placeholder 8"/>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600">
                <a:solidFill>
                  <a:schemeClr val="tx1"/>
                </a:solidFill>
              </a:defRPr>
            </a:lvl1pPr>
          </a:lstStyle>
          <a:p>
            <a:r>
              <a:rPr lang="en-US" dirty="0" smtClean="0"/>
              <a:t>Huda Khayrallah</a:t>
            </a:r>
          </a:p>
        </p:txBody>
      </p:sp>
      <p:sp>
        <p:nvSpPr>
          <p:cNvPr id="10" name="Slide Number Placeholder 9"/>
          <p:cNvSpPr>
            <a:spLocks noGrp="1"/>
          </p:cNvSpPr>
          <p:nvPr>
            <p:ph type="sldNum" sz="quarter" idx="12"/>
          </p:nvPr>
        </p:nvSpPr>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1" name="Picture 10"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8"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9" name="Picture 8"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1"/>
          </p:nvPr>
        </p:nvSpPr>
        <p:spPr>
          <a:xfrm>
            <a:off x="3028950" y="6356351"/>
            <a:ext cx="30861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600">
                <a:solidFill>
                  <a:schemeClr val="tx1"/>
                </a:solidFill>
              </a:defRPr>
            </a:lvl1pPr>
          </a:lstStyle>
          <a:p>
            <a:r>
              <a:rPr lang="en-US" dirty="0" smtClean="0"/>
              <a:t>Huda Khayrallah</a:t>
            </a:r>
          </a:p>
        </p:txBody>
      </p:sp>
      <p:sp>
        <p:nvSpPr>
          <p:cNvPr id="8"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9" name="Picture 8"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a:t>
            </a:r>
            <a:endParaRPr lang="en-US" dirty="0"/>
          </a:p>
        </p:txBody>
      </p:sp>
      <p:pic>
        <p:nvPicPr>
          <p:cNvPr id="8" name="Picture 7"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
        <p:nvSpPr>
          <p:cNvPr id="13" name="Footer Placeholder 12"/>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600">
                <a:solidFill>
                  <a:schemeClr val="tx1"/>
                </a:solidFill>
              </a:defRPr>
            </a:lvl1pPr>
          </a:lstStyle>
          <a:p>
            <a:r>
              <a:rPr lang="en-US" dirty="0" smtClean="0"/>
              <a:t>Huda Khayrallah</a:t>
            </a:r>
          </a:p>
        </p:txBody>
      </p:sp>
      <p:sp>
        <p:nvSpPr>
          <p:cNvPr id="14" name="Slide Number Placeholder 13"/>
          <p:cNvSpPr>
            <a:spLocks noGrp="1"/>
          </p:cNvSpPr>
          <p:nvPr>
            <p:ph type="sldNum" sz="quarter" idx="12"/>
          </p:nvPr>
        </p:nvSpPr>
        <p:spPr/>
        <p:txBody>
          <a:bodyPr/>
          <a:lstStyle>
            <a:lvl1pPr>
              <a:defRPr sz="1500">
                <a:solidFill>
                  <a:schemeClr val="tx1"/>
                </a:solidFill>
              </a:defRPr>
            </a:lvl1pPr>
          </a:lstStyle>
          <a:p>
            <a:fld id="{C12314A2-7C65-4740-9CD2-1DF3808222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4" name="Picture 3"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
        <p:nvSpPr>
          <p:cNvPr id="8" name="Footer Placeholder 7"/>
          <p:cNvSpPr>
            <a:spLocks noGrp="1"/>
          </p:cNvSpPr>
          <p:nvPr>
            <p:ph type="ftr" sz="quarter" idx="11"/>
          </p:nvPr>
        </p:nvSpPr>
        <p:spPr/>
        <p:txBody>
          <a:bodyPr/>
          <a:lstStyle>
            <a:lvl1pPr>
              <a:defRPr sz="1600">
                <a:solidFill>
                  <a:schemeClr val="tx1"/>
                </a:solidFill>
              </a:defRPr>
            </a:lvl1pPr>
          </a:lstStyle>
          <a:p>
            <a:r>
              <a:rPr lang="en-US" dirty="0" smtClean="0"/>
              <a:t>Huda Khayrallah</a:t>
            </a:r>
          </a:p>
        </p:txBody>
      </p:sp>
      <p:sp>
        <p:nvSpPr>
          <p:cNvPr id="9" name="Slide Number Placeholder 8"/>
          <p:cNvSpPr>
            <a:spLocks noGrp="1"/>
          </p:cNvSpPr>
          <p:nvPr>
            <p:ph type="sldNum" sz="quarter" idx="12"/>
          </p:nvPr>
        </p:nvSpPr>
        <p:spPr/>
        <p:txBody>
          <a:bodyPr/>
          <a:lstStyle>
            <a:lvl1pPr>
              <a:defRPr sz="1500">
                <a:solidFill>
                  <a:schemeClr val="tx1"/>
                </a:solidFill>
              </a:defRPr>
            </a:lvl1pPr>
          </a:lstStyle>
          <a:p>
            <a:fld id="{C12314A2-7C65-4740-9CD2-1DF38082228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12"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3" name="Picture 12"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11"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2" name="Picture 11"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7"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8" name="Picture 7"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6"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7" name="Picture 6"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3028950" y="6356351"/>
            <a:ext cx="3086100" cy="365125"/>
          </a:xfrm>
        </p:spPr>
        <p:txBody>
          <a:bodyPr/>
          <a:lstStyle>
            <a:lvl1pPr>
              <a:defRPr sz="1500">
                <a:solidFill>
                  <a:schemeClr val="tx1"/>
                </a:solidFill>
              </a:defRPr>
            </a:lvl1pPr>
          </a:lstStyle>
          <a:p>
            <a:r>
              <a:rPr lang="en-US" dirty="0" smtClean="0"/>
              <a:t>Huda Khayrallah</a:t>
            </a:r>
          </a:p>
        </p:txBody>
      </p:sp>
      <p:sp>
        <p:nvSpPr>
          <p:cNvPr id="9"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0" name="Picture 9"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9"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0" name="Picture 9"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Huda Khayrallah</a:t>
            </a:r>
            <a:endParaRPr lang="en-US" dirty="0"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314A2-7C65-4740-9CD2-1DF38082228D}" type="slidenum">
              <a:rPr lang="en-US" smtClean="0"/>
              <a:t>‹#›</a:t>
            </a:fld>
            <a:endParaRPr lang="en-US"/>
          </a:p>
        </p:txBody>
      </p:sp>
      <p:pic>
        <p:nvPicPr>
          <p:cNvPr id="7" name="Picture 6" descr="university.logo.large.horizontal.blue.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extLst>
      <p:ext uri="{BB962C8B-B14F-4D97-AF65-F5344CB8AC3E}">
        <p14:creationId xmlns:p14="http://schemas.microsoft.com/office/powerpoint/2010/main" val="1057669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lweb.org/anthology/W18-2705" TargetMode="External"/><Relationship Id="rId4" Type="http://schemas.openxmlformats.org/officeDocument/2006/relationships/hyperlink" Target="https://aclweb.org/anthology/W18-2709" TargetMode="External"/><Relationship Id="rId5" Type="http://schemas.openxmlformats.org/officeDocument/2006/relationships/hyperlink" Target="https://aclweb.org/anthology/W18-2709.bib"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emf"/></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8.emf"/><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chart" Target="../charts/char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chart" Target="../charts/char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hart" Target="../charts/char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hart" Target="../charts/char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chart" Target="../charts/char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8.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9.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2.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chart" Target="../charts/char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3.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4.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5.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6.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27.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9.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30.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 Id="rId3" Type="http://schemas.openxmlformats.org/officeDocument/2006/relationships/image" Target="../media/image31.emf"/></Relationships>
</file>

<file path=ppt/slides/_rels/slide9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657" y="518885"/>
            <a:ext cx="9176657" cy="1470025"/>
          </a:xfrm>
        </p:spPr>
        <p:txBody>
          <a:bodyPr>
            <a:noAutofit/>
          </a:bodyPr>
          <a:lstStyle/>
          <a:p>
            <a:r>
              <a:rPr lang="en-US" sz="4500" dirty="0" smtClean="0"/>
              <a:t>Machine Translation </a:t>
            </a:r>
            <a:br>
              <a:rPr lang="en-US" sz="4500" dirty="0" smtClean="0"/>
            </a:br>
            <a:r>
              <a:rPr lang="en-US" sz="4500" dirty="0" smtClean="0"/>
              <a:t>with Diverse Data Sources</a:t>
            </a:r>
            <a:endParaRPr lang="en-US" sz="4500" dirty="0">
              <a:solidFill>
                <a:srgbClr val="FF0000"/>
              </a:solidFill>
            </a:endParaRPr>
          </a:p>
        </p:txBody>
      </p:sp>
      <p:sp>
        <p:nvSpPr>
          <p:cNvPr id="3" name="Subtitle 2"/>
          <p:cNvSpPr>
            <a:spLocks noGrp="1"/>
          </p:cNvSpPr>
          <p:nvPr>
            <p:ph type="subTitle" idx="1"/>
          </p:nvPr>
        </p:nvSpPr>
        <p:spPr>
          <a:xfrm>
            <a:off x="-32657" y="2308225"/>
            <a:ext cx="9144000" cy="2263775"/>
          </a:xfrm>
        </p:spPr>
        <p:txBody>
          <a:bodyPr>
            <a:noAutofit/>
          </a:bodyPr>
          <a:lstStyle/>
          <a:p>
            <a:r>
              <a:rPr lang="en-US" sz="2500" b="1" dirty="0" smtClean="0">
                <a:solidFill>
                  <a:srgbClr val="000000"/>
                </a:solidFill>
              </a:rPr>
              <a:t>Huda Khayrallah</a:t>
            </a:r>
          </a:p>
          <a:p>
            <a:endParaRPr lang="en-US" sz="1000" b="1" dirty="0" smtClean="0">
              <a:solidFill>
                <a:srgbClr val="000000"/>
              </a:solidFill>
            </a:endParaRPr>
          </a:p>
          <a:p>
            <a:r>
              <a:rPr lang="en-US" sz="2500" dirty="0"/>
              <a:t>This talk was presented at </a:t>
            </a:r>
            <a:r>
              <a:rPr lang="en-US" sz="2500" dirty="0" smtClean="0"/>
              <a:t>NYU Abu Dhabi </a:t>
            </a:r>
          </a:p>
          <a:p>
            <a:r>
              <a:rPr lang="en-US" sz="2500" dirty="0" smtClean="0"/>
              <a:t>CS seminar on September 1, 2019</a:t>
            </a:r>
          </a:p>
          <a:p>
            <a:endParaRPr lang="en-US" sz="1000" dirty="0" smtClean="0"/>
          </a:p>
          <a:p>
            <a:r>
              <a:rPr lang="en-US" sz="2500" dirty="0" smtClean="0"/>
              <a:t>It </a:t>
            </a:r>
            <a:r>
              <a:rPr lang="en-US" sz="2500" dirty="0"/>
              <a:t>is based on </a:t>
            </a:r>
            <a:r>
              <a:rPr lang="en-US" sz="2500" dirty="0" smtClean="0"/>
              <a:t>the following papers:</a:t>
            </a:r>
          </a:p>
          <a:p>
            <a:r>
              <a:rPr lang="en-US" sz="2500" u="sng" dirty="0">
                <a:hlinkClick r:id="rId3"/>
              </a:rPr>
              <a:t>https://aclweb.org/anthology/W18-2705</a:t>
            </a:r>
            <a:endParaRPr lang="en-US" sz="2500" u="sng" dirty="0"/>
          </a:p>
          <a:p>
            <a:r>
              <a:rPr lang="en-US" sz="2500" u="sng" dirty="0"/>
              <a:t>(</a:t>
            </a:r>
            <a:r>
              <a:rPr lang="en-US" sz="2500" u="sng" dirty="0" err="1"/>
              <a:t>bibtex</a:t>
            </a:r>
            <a:r>
              <a:rPr lang="en-US" sz="2500" u="sng" dirty="0"/>
              <a:t>: </a:t>
            </a:r>
            <a:r>
              <a:rPr lang="en-US" sz="2500" u="sng" dirty="0">
                <a:hlinkClick r:id="rId3"/>
              </a:rPr>
              <a:t>https://aclweb.org/anthology/W18-2705</a:t>
            </a:r>
            <a:r>
              <a:rPr lang="en-US" sz="2500" u="sng" dirty="0" smtClean="0"/>
              <a:t>)</a:t>
            </a:r>
            <a:endParaRPr lang="en-US" sz="2500" u="sng" dirty="0" smtClean="0">
              <a:hlinkClick r:id="rId4"/>
            </a:endParaRPr>
          </a:p>
          <a:p>
            <a:r>
              <a:rPr lang="en-US" sz="2500" u="sng" dirty="0" smtClean="0">
                <a:hlinkClick r:id="rId4"/>
              </a:rPr>
              <a:t>https</a:t>
            </a:r>
            <a:r>
              <a:rPr lang="en-US" sz="2500" u="sng" dirty="0">
                <a:hlinkClick r:id="rId4"/>
              </a:rPr>
              <a:t>://</a:t>
            </a:r>
            <a:r>
              <a:rPr lang="en-US" sz="2500" u="sng" dirty="0" smtClean="0">
                <a:hlinkClick r:id="rId4"/>
              </a:rPr>
              <a:t>aclweb.org/anthology/W18-2709</a:t>
            </a:r>
            <a:endParaRPr lang="en-US" sz="2500" u="sng" dirty="0" smtClean="0"/>
          </a:p>
          <a:p>
            <a:r>
              <a:rPr lang="en-US" sz="2500" u="sng" dirty="0" smtClean="0"/>
              <a:t>(</a:t>
            </a:r>
            <a:r>
              <a:rPr lang="en-US" sz="2500" u="sng" dirty="0" err="1" smtClean="0"/>
              <a:t>bibtex</a:t>
            </a:r>
            <a:r>
              <a:rPr lang="en-US" sz="2500" u="sng" dirty="0" smtClean="0"/>
              <a:t>: </a:t>
            </a:r>
            <a:r>
              <a:rPr lang="en-US" sz="2500" dirty="0" smtClean="0">
                <a:hlinkClick r:id="rId5"/>
              </a:rPr>
              <a:t>https</a:t>
            </a:r>
            <a:r>
              <a:rPr lang="en-US" sz="2500" dirty="0">
                <a:hlinkClick r:id="rId5"/>
              </a:rPr>
              <a:t>://</a:t>
            </a:r>
            <a:r>
              <a:rPr lang="en-US" sz="2500" dirty="0" smtClean="0">
                <a:hlinkClick r:id="rId5"/>
              </a:rPr>
              <a:t>aclweb.org/anthology/W18-2709.bib</a:t>
            </a:r>
            <a:r>
              <a:rPr lang="en-US" sz="2500" dirty="0" smtClean="0"/>
              <a:t>)</a:t>
            </a:r>
            <a:endParaRPr lang="en-US" sz="2500" dirty="0"/>
          </a:p>
        </p:txBody>
      </p:sp>
    </p:spTree>
    <p:extLst>
      <p:ext uri="{BB962C8B-B14F-4D97-AF65-F5344CB8AC3E}">
        <p14:creationId xmlns:p14="http://schemas.microsoft.com/office/powerpoint/2010/main" val="159317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9</a:t>
            </a:fld>
            <a:endParaRPr lang="en-US" dirty="0"/>
          </a:p>
        </p:txBody>
      </p:sp>
    </p:spTree>
    <p:extLst>
      <p:ext uri="{BB962C8B-B14F-4D97-AF65-F5344CB8AC3E}">
        <p14:creationId xmlns:p14="http://schemas.microsoft.com/office/powerpoint/2010/main" val="14960280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Overview of Neural Machine Translation (NMT)</a:t>
            </a:r>
          </a:p>
          <a:p>
            <a:r>
              <a:rPr lang="en-US" dirty="0"/>
              <a:t>Overview of </a:t>
            </a:r>
            <a:r>
              <a:rPr lang="en-US" dirty="0" smtClean="0"/>
              <a:t>Domain Adaptation</a:t>
            </a:r>
          </a:p>
          <a:p>
            <a:r>
              <a:rPr lang="en-US"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dirty="0" smtClean="0"/>
              <a:t>Analysis of Noisy Corpora </a:t>
            </a:r>
            <a:endParaRPr lang="en-US"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99</a:t>
            </a:fld>
            <a:endParaRPr lang="en-US" dirty="0"/>
          </a:p>
        </p:txBody>
      </p:sp>
    </p:spTree>
    <p:extLst>
      <p:ext uri="{BB962C8B-B14F-4D97-AF65-F5344CB8AC3E}">
        <p14:creationId xmlns:p14="http://schemas.microsoft.com/office/powerpoint/2010/main" val="18593598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628650" y="1825625"/>
            <a:ext cx="8515350" cy="4351338"/>
          </a:xfrm>
        </p:spPr>
        <p:txBody>
          <a:bodyPr/>
          <a:lstStyle/>
          <a:p>
            <a:r>
              <a:rPr lang="en-US" dirty="0" smtClean="0"/>
              <a:t>new methods</a:t>
            </a:r>
            <a:r>
              <a:rPr lang="en-US" dirty="0" smtClean="0">
                <a:sym typeface="Wingdings"/>
              </a:rPr>
              <a:t> improved performance</a:t>
            </a:r>
            <a:endParaRPr lang="en-US" dirty="0" smtClean="0"/>
          </a:p>
          <a:p>
            <a:r>
              <a:rPr lang="en-US" dirty="0"/>
              <a:t>m</a:t>
            </a:r>
            <a:r>
              <a:rPr lang="en-US" dirty="0" smtClean="0"/>
              <a:t>odels consist of methods + </a:t>
            </a:r>
            <a:r>
              <a:rPr lang="en-US" b="1" dirty="0" smtClean="0"/>
              <a:t>data </a:t>
            </a:r>
          </a:p>
          <a:p>
            <a:r>
              <a:rPr lang="en-US" dirty="0" smtClean="0"/>
              <a:t>methods pick up patterns in the data</a:t>
            </a:r>
          </a:p>
          <a:p>
            <a:pPr lvl="1"/>
            <a:r>
              <a:rPr lang="en-US" dirty="0" smtClean="0"/>
              <a:t>noise [Khayrallah &amp; Koehn 2018]</a:t>
            </a:r>
          </a:p>
          <a:p>
            <a:pPr lvl="1"/>
            <a:r>
              <a:rPr lang="en-US" dirty="0" smtClean="0"/>
              <a:t>annotation artifacts [Poliak et al., 2018]</a:t>
            </a:r>
          </a:p>
          <a:p>
            <a:pPr lvl="1"/>
            <a:r>
              <a:rPr lang="en-US" dirty="0" smtClean="0"/>
              <a:t>Bias [Ethics in NLP 2017, 2018; Gender Bias in NLP 2019]</a:t>
            </a:r>
          </a:p>
          <a:p>
            <a:pPr lvl="2"/>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100</a:t>
            </a:fld>
            <a:endParaRPr lang="en-US" dirty="0"/>
          </a:p>
        </p:txBody>
      </p:sp>
    </p:spTree>
    <p:extLst>
      <p:ext uri="{BB962C8B-B14F-4D97-AF65-F5344CB8AC3E}">
        <p14:creationId xmlns:p14="http://schemas.microsoft.com/office/powerpoint/2010/main" val="10261343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err="1" smtClean="0"/>
              <a:t>huda@jhu.edu</a:t>
            </a:r>
            <a:endParaRPr lang="en-US" dirty="0" smtClean="0"/>
          </a:p>
          <a:p>
            <a:r>
              <a:rPr lang="en-US" dirty="0" err="1"/>
              <a:t>cs.jhu.edu</a:t>
            </a:r>
            <a:r>
              <a:rPr lang="en-US" dirty="0"/>
              <a:t>/~</a:t>
            </a:r>
            <a:r>
              <a:rPr lang="en-US" dirty="0" err="1" smtClean="0"/>
              <a:t>huda</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101</a:t>
            </a:fld>
            <a:endParaRPr lang="en-US" dirty="0"/>
          </a:p>
        </p:txBody>
      </p:sp>
    </p:spTree>
    <p:extLst>
      <p:ext uri="{BB962C8B-B14F-4D97-AF65-F5344CB8AC3E}">
        <p14:creationId xmlns:p14="http://schemas.microsoft.com/office/powerpoint/2010/main" val="4896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10</a:t>
            </a:fld>
            <a:endParaRPr lang="en-US" dirty="0"/>
          </a:p>
        </p:txBody>
      </p:sp>
    </p:spTree>
    <p:extLst>
      <p:ext uri="{BB962C8B-B14F-4D97-AF65-F5344CB8AC3E}">
        <p14:creationId xmlns:p14="http://schemas.microsoft.com/office/powerpoint/2010/main" val="1891877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11</a:t>
            </a:fld>
            <a:endParaRPr lang="en-US" dirty="0"/>
          </a:p>
        </p:txBody>
      </p:sp>
      <p:cxnSp>
        <p:nvCxnSpPr>
          <p:cNvPr id="91" name="Straight Arrow Connector 90"/>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rot="5400000">
            <a:off x="3786284" y="655137"/>
            <a:ext cx="1263654" cy="345852"/>
            <a:chOff x="3785443" y="1010275"/>
            <a:chExt cx="1795594" cy="491440"/>
          </a:xfrm>
        </p:grpSpPr>
        <p:sp>
          <p:nvSpPr>
            <p:cNvPr id="51" name="Rounded Rectangle 50"/>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52" name="Oval 51"/>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7052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12</a:t>
            </a:fld>
            <a:endParaRPr lang="en-US" dirty="0"/>
          </a:p>
        </p:txBody>
      </p:sp>
      <p:cxnSp>
        <p:nvCxnSpPr>
          <p:cNvPr id="91" name="Straight Arrow Connector 90"/>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3405279" y="-124897"/>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Wash</a:t>
            </a:r>
            <a:endParaRPr lang="en-US" sz="2400" dirty="0">
              <a:solidFill>
                <a:schemeClr val="tx1"/>
              </a:solidFill>
            </a:endParaRPr>
          </a:p>
        </p:txBody>
      </p:sp>
      <p:grpSp>
        <p:nvGrpSpPr>
          <p:cNvPr id="51" name="Group 50"/>
          <p:cNvGrpSpPr/>
          <p:nvPr/>
        </p:nvGrpSpPr>
        <p:grpSpPr>
          <a:xfrm rot="5400000">
            <a:off x="3786284" y="655137"/>
            <a:ext cx="1263654" cy="345852"/>
            <a:chOff x="3785443" y="1010275"/>
            <a:chExt cx="1795594" cy="491440"/>
          </a:xfrm>
        </p:grpSpPr>
        <p:sp>
          <p:nvSpPr>
            <p:cNvPr id="52" name="Rounded Rectangle 51"/>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53" name="Oval 52"/>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4580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a:off x="4549417" y="365043"/>
            <a:ext cx="703745" cy="93640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1810603" y="919146"/>
            <a:ext cx="2743200" cy="914400"/>
          </a:xfrm>
          <a:prstGeom prst="rect">
            <a:avLst/>
          </a:prstGeom>
          <a:noFill/>
        </p:spPr>
        <p:txBody>
          <a:bodyPr wrap="square" rtlCol="0" anchor="ctr" anchorCtr="0">
            <a:noAutofit/>
          </a:bodyPr>
          <a:lstStyle/>
          <a:p>
            <a:pPr algn="ctr"/>
            <a:endParaRPr lang="en-US" sz="2800" dirty="0" smtClean="0">
              <a:solidFill>
                <a:schemeClr val="accent5"/>
              </a:solidFill>
            </a:endParaRPr>
          </a:p>
          <a:p>
            <a:pPr algn="ctr"/>
            <a:r>
              <a:rPr lang="en-US" sz="2800" dirty="0" smtClean="0">
                <a:solidFill>
                  <a:schemeClr val="accent5"/>
                </a:solidFill>
              </a:rPr>
              <a:t>Embedding</a:t>
            </a:r>
            <a:endParaRPr lang="en-US" sz="2800" dirty="0">
              <a:solidFill>
                <a:schemeClr val="accent5"/>
              </a:solidFill>
            </a:endParaRPr>
          </a:p>
        </p:txBody>
      </p:sp>
      <p:sp>
        <p:nvSpPr>
          <p:cNvPr id="50" name="TextBox 49"/>
          <p:cNvSpPr txBox="1"/>
          <p:nvPr/>
        </p:nvSpPr>
        <p:spPr>
          <a:xfrm>
            <a:off x="1806311" y="1021495"/>
            <a:ext cx="2743200" cy="914400"/>
          </a:xfrm>
          <a:prstGeom prst="rect">
            <a:avLst/>
          </a:prstGeom>
          <a:noFill/>
        </p:spPr>
        <p:txBody>
          <a:bodyPr wrap="square" rtlCol="0" anchor="ctr" anchorCtr="0">
            <a:noAutofit/>
          </a:bodyPr>
          <a:lstStyle/>
          <a:p>
            <a:pPr algn="ctr"/>
            <a:r>
              <a:rPr lang="en-US" sz="2800" dirty="0" smtClean="0">
                <a:solidFill>
                  <a:schemeClr val="accent5"/>
                </a:solidFill>
              </a:rPr>
              <a:t>Target</a:t>
            </a:r>
          </a:p>
          <a:p>
            <a:pPr algn="ctr"/>
            <a:endParaRPr lang="en-US" sz="2800" dirty="0">
              <a:solidFill>
                <a:schemeClr val="accent5"/>
              </a:solidFill>
            </a:endParaRPr>
          </a:p>
        </p:txBody>
      </p:sp>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46" name="Rectangle 45"/>
          <p:cNvSpPr/>
          <p:nvPr/>
        </p:nvSpPr>
        <p:spPr>
          <a:xfrm flipV="1">
            <a:off x="4999861" y="1301444"/>
            <a:ext cx="506602" cy="501118"/>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 name="Slide Number Placeholder 2"/>
          <p:cNvSpPr>
            <a:spLocks noGrp="1"/>
          </p:cNvSpPr>
          <p:nvPr>
            <p:ph type="sldNum" sz="quarter" idx="12"/>
          </p:nvPr>
        </p:nvSpPr>
        <p:spPr/>
        <p:txBody>
          <a:bodyPr/>
          <a:lstStyle/>
          <a:p>
            <a:fld id="{C12314A2-7C65-4740-9CD2-1DF38082228D}" type="slidenum">
              <a:rPr lang="en-US" smtClean="0"/>
              <a:pPr/>
              <a:t>13</a:t>
            </a:fld>
            <a:endParaRPr lang="en-US" dirty="0"/>
          </a:p>
        </p:txBody>
      </p:sp>
      <p:cxnSp>
        <p:nvCxnSpPr>
          <p:cNvPr id="58" name="Straight Arrow Connector 57"/>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3405279" y="-124897"/>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Wash</a:t>
            </a:r>
            <a:endParaRPr lang="en-US" sz="2400" dirty="0">
              <a:solidFill>
                <a:schemeClr val="tx1"/>
              </a:solidFill>
            </a:endParaRPr>
          </a:p>
        </p:txBody>
      </p:sp>
      <p:grpSp>
        <p:nvGrpSpPr>
          <p:cNvPr id="60" name="Group 59"/>
          <p:cNvGrpSpPr/>
          <p:nvPr/>
        </p:nvGrpSpPr>
        <p:grpSpPr>
          <a:xfrm rot="5400000">
            <a:off x="3786284" y="655137"/>
            <a:ext cx="1263654" cy="345852"/>
            <a:chOff x="3785443" y="1010275"/>
            <a:chExt cx="1795594" cy="491440"/>
          </a:xfrm>
        </p:grpSpPr>
        <p:sp>
          <p:nvSpPr>
            <p:cNvPr id="61" name="Rounded Rectangle 60"/>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62" name="Oval 61"/>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3679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810603" y="919146"/>
            <a:ext cx="2743200" cy="914400"/>
          </a:xfrm>
          <a:prstGeom prst="rect">
            <a:avLst/>
          </a:prstGeom>
          <a:noFill/>
        </p:spPr>
        <p:txBody>
          <a:bodyPr wrap="square" rtlCol="0" anchor="ctr" anchorCtr="0">
            <a:noAutofit/>
          </a:bodyPr>
          <a:lstStyle/>
          <a:p>
            <a:pPr algn="ctr"/>
            <a:endParaRPr lang="en-US" sz="2800" dirty="0" smtClean="0">
              <a:solidFill>
                <a:schemeClr val="accent5"/>
              </a:solidFill>
            </a:endParaRPr>
          </a:p>
          <a:p>
            <a:pPr algn="ctr"/>
            <a:r>
              <a:rPr lang="en-US" sz="2800" dirty="0" smtClean="0">
                <a:solidFill>
                  <a:schemeClr val="accent5"/>
                </a:solidFill>
              </a:rPr>
              <a:t>Embedding</a:t>
            </a:r>
            <a:endParaRPr lang="en-US" sz="2800" dirty="0">
              <a:solidFill>
                <a:schemeClr val="accent5"/>
              </a:solidFill>
            </a:endParaRPr>
          </a:p>
        </p:txBody>
      </p:sp>
      <p:sp>
        <p:nvSpPr>
          <p:cNvPr id="50" name="TextBox 49"/>
          <p:cNvSpPr txBox="1"/>
          <p:nvPr/>
        </p:nvSpPr>
        <p:spPr>
          <a:xfrm>
            <a:off x="1806311" y="1021495"/>
            <a:ext cx="2743200" cy="914400"/>
          </a:xfrm>
          <a:prstGeom prst="rect">
            <a:avLst/>
          </a:prstGeom>
          <a:noFill/>
        </p:spPr>
        <p:txBody>
          <a:bodyPr wrap="square" rtlCol="0" anchor="ctr" anchorCtr="0">
            <a:noAutofit/>
          </a:bodyPr>
          <a:lstStyle/>
          <a:p>
            <a:pPr algn="ctr"/>
            <a:r>
              <a:rPr lang="en-US" sz="2800" dirty="0" smtClean="0">
                <a:solidFill>
                  <a:schemeClr val="accent5"/>
                </a:solidFill>
              </a:rPr>
              <a:t>Target</a:t>
            </a:r>
          </a:p>
          <a:p>
            <a:pPr algn="ctr"/>
            <a:endParaRPr lang="en-US" sz="2800" dirty="0">
              <a:solidFill>
                <a:schemeClr val="accent5"/>
              </a:solidFill>
            </a:endParaRPr>
          </a:p>
        </p:txBody>
      </p:sp>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46" name="Rectangle 45"/>
          <p:cNvSpPr/>
          <p:nvPr/>
        </p:nvSpPr>
        <p:spPr>
          <a:xfrm flipV="1">
            <a:off x="4999861" y="1301444"/>
            <a:ext cx="506602" cy="501118"/>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9" name="Rectangle 48"/>
          <p:cNvSpPr/>
          <p:nvPr/>
        </p:nvSpPr>
        <p:spPr>
          <a:xfrm flipV="1">
            <a:off x="5845405" y="2659395"/>
            <a:ext cx="506602"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51" name="Straight Arrow Connector 50"/>
          <p:cNvCxnSpPr/>
          <p:nvPr/>
        </p:nvCxnSpPr>
        <p:spPr>
          <a:xfrm>
            <a:off x="5253162" y="1802562"/>
            <a:ext cx="592243" cy="1107392"/>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401881" y="3160513"/>
            <a:ext cx="1696825"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5518514" y="3160513"/>
            <a:ext cx="58019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flipV="1">
            <a:off x="6098706" y="3160513"/>
            <a:ext cx="53644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flipV="1">
            <a:off x="6098706" y="3160513"/>
            <a:ext cx="165661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C12314A2-7C65-4740-9CD2-1DF38082228D}" type="slidenum">
              <a:rPr lang="en-US" smtClean="0"/>
              <a:pPr/>
              <a:t>14</a:t>
            </a:fld>
            <a:endParaRPr lang="en-US" dirty="0"/>
          </a:p>
        </p:txBody>
      </p:sp>
      <p:cxnSp>
        <p:nvCxnSpPr>
          <p:cNvPr id="56" name="Straight Arrow Connector 55"/>
          <p:cNvCxnSpPr/>
          <p:nvPr/>
        </p:nvCxnSpPr>
        <p:spPr>
          <a:xfrm>
            <a:off x="4549417" y="365043"/>
            <a:ext cx="703745" cy="93640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3405279" y="-124897"/>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Wash</a:t>
            </a:r>
            <a:endParaRPr lang="en-US" sz="2400" dirty="0">
              <a:solidFill>
                <a:schemeClr val="tx1"/>
              </a:solidFill>
            </a:endParaRPr>
          </a:p>
        </p:txBody>
      </p:sp>
      <p:grpSp>
        <p:nvGrpSpPr>
          <p:cNvPr id="66" name="Group 65"/>
          <p:cNvGrpSpPr/>
          <p:nvPr/>
        </p:nvGrpSpPr>
        <p:grpSpPr>
          <a:xfrm rot="5400000">
            <a:off x="3786284" y="655137"/>
            <a:ext cx="1263654" cy="345852"/>
            <a:chOff x="3785443" y="1010275"/>
            <a:chExt cx="1795594" cy="491440"/>
          </a:xfrm>
        </p:grpSpPr>
        <p:sp>
          <p:nvSpPr>
            <p:cNvPr id="82" name="Rounded Rectangle 81"/>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83" name="Oval 82"/>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0303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p:cNvSpPr txBox="1"/>
          <p:nvPr/>
        </p:nvSpPr>
        <p:spPr>
          <a:xfrm>
            <a:off x="1806311" y="1021495"/>
            <a:ext cx="2743200" cy="914400"/>
          </a:xfrm>
          <a:prstGeom prst="rect">
            <a:avLst/>
          </a:prstGeom>
          <a:noFill/>
        </p:spPr>
        <p:txBody>
          <a:bodyPr wrap="square" rtlCol="0" anchor="ctr" anchorCtr="0">
            <a:noAutofit/>
          </a:bodyPr>
          <a:lstStyle/>
          <a:p>
            <a:pPr algn="ctr"/>
            <a:r>
              <a:rPr lang="en-US" sz="2800" dirty="0" smtClean="0">
                <a:solidFill>
                  <a:schemeClr val="accent5"/>
                </a:solidFill>
              </a:rPr>
              <a:t>Target</a:t>
            </a:r>
          </a:p>
          <a:p>
            <a:pPr algn="ctr"/>
            <a:endParaRPr lang="en-US" sz="2800" dirty="0">
              <a:solidFill>
                <a:schemeClr val="accent5"/>
              </a:solidFill>
            </a:endParaRPr>
          </a:p>
        </p:txBody>
      </p:sp>
      <p:sp>
        <p:nvSpPr>
          <p:cNvPr id="114" name="TextBox 113"/>
          <p:cNvSpPr txBox="1"/>
          <p:nvPr/>
        </p:nvSpPr>
        <p:spPr>
          <a:xfrm>
            <a:off x="1810603" y="919146"/>
            <a:ext cx="2743200" cy="914400"/>
          </a:xfrm>
          <a:prstGeom prst="rect">
            <a:avLst/>
          </a:prstGeom>
          <a:noFill/>
        </p:spPr>
        <p:txBody>
          <a:bodyPr wrap="square" rtlCol="0" anchor="ctr" anchorCtr="0">
            <a:noAutofit/>
          </a:bodyPr>
          <a:lstStyle/>
          <a:p>
            <a:pPr algn="ctr"/>
            <a:endParaRPr lang="en-US" sz="2800" dirty="0" smtClean="0">
              <a:solidFill>
                <a:schemeClr val="accent5"/>
              </a:solidFill>
            </a:endParaRPr>
          </a:p>
          <a:p>
            <a:pPr algn="ctr"/>
            <a:r>
              <a:rPr lang="en-US" sz="2800" dirty="0" smtClean="0">
                <a:solidFill>
                  <a:schemeClr val="accent5"/>
                </a:solidFill>
              </a:rPr>
              <a:t>Embedding</a:t>
            </a:r>
            <a:endParaRPr lang="en-US" sz="2800" dirty="0">
              <a:solidFill>
                <a:schemeClr val="accent5"/>
              </a:solidFill>
            </a:endParaRPr>
          </a:p>
        </p:txBody>
      </p:sp>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 name="Rectangle 7"/>
          <p:cNvSpPr/>
          <p:nvPr/>
        </p:nvSpPr>
        <p:spPr>
          <a:xfrm flipV="1">
            <a:off x="7498480" y="1760611"/>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Rectangle 8"/>
          <p:cNvSpPr/>
          <p:nvPr/>
        </p:nvSpPr>
        <p:spPr>
          <a:xfrm flipV="1">
            <a:off x="5841573"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Rectangle 11"/>
          <p:cNvSpPr/>
          <p:nvPr/>
        </p:nvSpPr>
        <p:spPr>
          <a:xfrm flipV="1">
            <a:off x="7504165" y="2659395"/>
            <a:ext cx="506602"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Rectangle 12"/>
          <p:cNvSpPr/>
          <p:nvPr/>
        </p:nvSpPr>
        <p:spPr>
          <a:xfrm flipV="1">
            <a:off x="5845405" y="2659395"/>
            <a:ext cx="506602"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4" name="Straight Arrow Connector 13"/>
          <p:cNvCxnSpPr>
            <a:endCxn id="13" idx="1"/>
          </p:cNvCxnSpPr>
          <p:nvPr/>
        </p:nvCxnSpPr>
        <p:spPr>
          <a:xfrm flipV="1">
            <a:off x="4532295" y="2909954"/>
            <a:ext cx="1313110" cy="15906"/>
          </a:xfrm>
          <a:prstGeom prst="straightConnector1">
            <a:avLst/>
          </a:prstGeom>
          <a:ln w="3810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9" idx="0"/>
            <a:endCxn id="13" idx="1"/>
          </p:cNvCxnSpPr>
          <p:nvPr/>
        </p:nvCxnSpPr>
        <p:spPr>
          <a:xfrm>
            <a:off x="5253162" y="1802562"/>
            <a:ext cx="592243" cy="1107392"/>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2" idx="0"/>
            <a:endCxn id="12" idx="1"/>
          </p:cNvCxnSpPr>
          <p:nvPr/>
        </p:nvCxnSpPr>
        <p:spPr>
          <a:xfrm>
            <a:off x="6940418" y="1804529"/>
            <a:ext cx="563747" cy="1105425"/>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sp>
        <p:nvSpPr>
          <p:cNvPr id="99" name="Rectangle 98"/>
          <p:cNvSpPr/>
          <p:nvPr/>
        </p:nvSpPr>
        <p:spPr>
          <a:xfrm flipV="1">
            <a:off x="4999861" y="1301444"/>
            <a:ext cx="506602" cy="501118"/>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3" idx="2"/>
            <a:endCxn id="9" idx="0"/>
          </p:cNvCxnSpPr>
          <p:nvPr/>
        </p:nvCxnSpPr>
        <p:spPr>
          <a:xfrm flipH="1" flipV="1">
            <a:off x="6094874" y="2266040"/>
            <a:ext cx="3832" cy="393355"/>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13" idx="3"/>
            <a:endCxn id="12" idx="1"/>
          </p:cNvCxnSpPr>
          <p:nvPr/>
        </p:nvCxnSpPr>
        <p:spPr>
          <a:xfrm>
            <a:off x="6352007" y="2909954"/>
            <a:ext cx="1152158" cy="0"/>
          </a:xfrm>
          <a:prstGeom prst="straightConnector1">
            <a:avLst/>
          </a:prstGeom>
          <a:ln w="3810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32" name="Rectangle 131"/>
          <p:cNvSpPr/>
          <p:nvPr/>
        </p:nvSpPr>
        <p:spPr>
          <a:xfrm flipV="1">
            <a:off x="6687117" y="1303411"/>
            <a:ext cx="506602" cy="501118"/>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72" idx="0"/>
            <a:endCxn id="13" idx="0"/>
          </p:cNvCxnSpPr>
          <p:nvPr/>
        </p:nvCxnSpPr>
        <p:spPr>
          <a:xfrm flipV="1">
            <a:off x="4401881" y="3160513"/>
            <a:ext cx="1696825"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V="1">
            <a:off x="4401880" y="3176419"/>
            <a:ext cx="3355585"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73" idx="0"/>
            <a:endCxn id="13" idx="0"/>
          </p:cNvCxnSpPr>
          <p:nvPr/>
        </p:nvCxnSpPr>
        <p:spPr>
          <a:xfrm flipV="1">
            <a:off x="5518514" y="3160513"/>
            <a:ext cx="58019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71" idx="0"/>
            <a:endCxn id="12" idx="0"/>
          </p:cNvCxnSpPr>
          <p:nvPr/>
        </p:nvCxnSpPr>
        <p:spPr>
          <a:xfrm flipV="1">
            <a:off x="7755322" y="3160513"/>
            <a:ext cx="2144"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74" idx="0"/>
            <a:endCxn id="12" idx="0"/>
          </p:cNvCxnSpPr>
          <p:nvPr/>
        </p:nvCxnSpPr>
        <p:spPr>
          <a:xfrm flipV="1">
            <a:off x="6635148" y="3160513"/>
            <a:ext cx="1122318"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74" idx="0"/>
            <a:endCxn id="13" idx="0"/>
          </p:cNvCxnSpPr>
          <p:nvPr/>
        </p:nvCxnSpPr>
        <p:spPr>
          <a:xfrm flipH="1" flipV="1">
            <a:off x="6098706" y="3160513"/>
            <a:ext cx="53644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71" idx="0"/>
            <a:endCxn id="13" idx="0"/>
          </p:cNvCxnSpPr>
          <p:nvPr/>
        </p:nvCxnSpPr>
        <p:spPr>
          <a:xfrm flipH="1" flipV="1">
            <a:off x="6098706" y="3160513"/>
            <a:ext cx="165661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73" idx="0"/>
            <a:endCxn id="12" idx="0"/>
          </p:cNvCxnSpPr>
          <p:nvPr/>
        </p:nvCxnSpPr>
        <p:spPr>
          <a:xfrm flipV="1">
            <a:off x="5518514" y="3160513"/>
            <a:ext cx="223895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89" idx="0"/>
            <a:endCxn id="99" idx="2"/>
          </p:cNvCxnSpPr>
          <p:nvPr/>
        </p:nvCxnSpPr>
        <p:spPr>
          <a:xfrm>
            <a:off x="4549417" y="365043"/>
            <a:ext cx="703745" cy="93640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20" idx="0"/>
            <a:endCxn id="132" idx="2"/>
          </p:cNvCxnSpPr>
          <p:nvPr/>
        </p:nvCxnSpPr>
        <p:spPr>
          <a:xfrm>
            <a:off x="6232843" y="987651"/>
            <a:ext cx="707575" cy="315760"/>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12" idx="2"/>
            <a:endCxn id="8" idx="0"/>
          </p:cNvCxnSpPr>
          <p:nvPr/>
        </p:nvCxnSpPr>
        <p:spPr>
          <a:xfrm flipH="1" flipV="1">
            <a:off x="7751781" y="2261729"/>
            <a:ext cx="5685" cy="397666"/>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7" name="Slide Number Placeholder 6"/>
          <p:cNvSpPr>
            <a:spLocks noGrp="1"/>
          </p:cNvSpPr>
          <p:nvPr>
            <p:ph type="sldNum" sz="quarter" idx="12"/>
          </p:nvPr>
        </p:nvSpPr>
        <p:spPr/>
        <p:txBody>
          <a:bodyPr/>
          <a:lstStyle/>
          <a:p>
            <a:fld id="{C12314A2-7C65-4740-9CD2-1DF38082228D}" type="slidenum">
              <a:rPr lang="en-US" smtClean="0"/>
              <a:pPr/>
              <a:t>15</a:t>
            </a:fld>
            <a:endParaRPr lang="en-US" dirty="0"/>
          </a:p>
        </p:txBody>
      </p:sp>
      <p:grpSp>
        <p:nvGrpSpPr>
          <p:cNvPr id="82" name="Group 81"/>
          <p:cNvGrpSpPr/>
          <p:nvPr/>
        </p:nvGrpSpPr>
        <p:grpSpPr>
          <a:xfrm rot="5400000">
            <a:off x="3786284" y="655137"/>
            <a:ext cx="1263654" cy="345852"/>
            <a:chOff x="3785443" y="1010275"/>
            <a:chExt cx="1795594" cy="491440"/>
          </a:xfrm>
        </p:grpSpPr>
        <p:sp>
          <p:nvSpPr>
            <p:cNvPr id="84" name="Rounded Rectangle 83"/>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89" name="Oval 88"/>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Arrow Connector 93"/>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13" name="Group 112"/>
          <p:cNvGrpSpPr/>
          <p:nvPr/>
        </p:nvGrpSpPr>
        <p:grpSpPr>
          <a:xfrm rot="5400000">
            <a:off x="5469709" y="658390"/>
            <a:ext cx="1263654" cy="345852"/>
            <a:chOff x="3785451" y="1010276"/>
            <a:chExt cx="1795597" cy="491440"/>
          </a:xfrm>
        </p:grpSpPr>
        <p:sp>
          <p:nvSpPr>
            <p:cNvPr id="116" name="Rounded Rectangle 115"/>
            <p:cNvSpPr/>
            <p:nvPr/>
          </p:nvSpPr>
          <p:spPr>
            <a:xfrm>
              <a:off x="3785451" y="1010276"/>
              <a:ext cx="1795597"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17" name="Oval 116"/>
            <p:cNvSpPr/>
            <p:nvPr/>
          </p:nvSpPr>
          <p:spPr>
            <a:xfrm>
              <a:off x="3837182" y="1069416"/>
              <a:ext cx="376269" cy="376269"/>
            </a:xfrm>
            <a:prstGeom prst="ellipse">
              <a:avLst/>
            </a:prstGeom>
            <a:solidFill>
              <a:schemeClr val="accent2">
                <a:lumMod val="60000"/>
                <a:lumOff val="40000"/>
                <a:alpha val="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157832"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273892" y="1069416"/>
              <a:ext cx="376269" cy="376269"/>
            </a:xfrm>
            <a:prstGeom prst="ellipse">
              <a:avLst/>
            </a:prstGeom>
            <a:solidFill>
              <a:schemeClr val="accent2">
                <a:lumMod val="60000"/>
                <a:lumOff val="40000"/>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717260" y="1069415"/>
              <a:ext cx="376269" cy="376269"/>
            </a:xfrm>
            <a:prstGeom prst="ellipse">
              <a:avLst/>
            </a:prstGeom>
            <a:solidFill>
              <a:schemeClr val="accent2">
                <a:alpha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1" name="Straight Arrow Connector 120"/>
          <p:cNvCxnSpPr/>
          <p:nvPr/>
        </p:nvCxnSpPr>
        <p:spPr>
          <a:xfrm flipV="1">
            <a:off x="6100441" y="1463142"/>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rot="5400000">
            <a:off x="7150368" y="652949"/>
            <a:ext cx="1263654" cy="345852"/>
            <a:chOff x="3785443" y="1010275"/>
            <a:chExt cx="1795594" cy="491440"/>
          </a:xfrm>
        </p:grpSpPr>
        <p:sp>
          <p:nvSpPr>
            <p:cNvPr id="123" name="Rounded Rectangle 122"/>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24" name="Oval 123"/>
            <p:cNvSpPr/>
            <p:nvPr/>
          </p:nvSpPr>
          <p:spPr>
            <a:xfrm>
              <a:off x="3837176"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157825"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273887" y="1069415"/>
              <a:ext cx="376269" cy="37626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717261" y="1069415"/>
              <a:ext cx="376269" cy="376269"/>
            </a:xfrm>
            <a:prstGeom prst="ellipse">
              <a:avLst/>
            </a:prstGeom>
            <a:solidFill>
              <a:schemeClr val="accent2">
                <a:alpha val="2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8" name="Straight Arrow Connector 127"/>
          <p:cNvCxnSpPr/>
          <p:nvPr/>
        </p:nvCxnSpPr>
        <p:spPr>
          <a:xfrm flipV="1">
            <a:off x="7781101" y="1457702"/>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a:off x="3405279" y="-124897"/>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Wash</a:t>
            </a:r>
            <a:endParaRPr lang="en-US" sz="2400" dirty="0">
              <a:solidFill>
                <a:schemeClr val="tx1"/>
              </a:solidFill>
            </a:endParaRPr>
          </a:p>
        </p:txBody>
      </p:sp>
      <p:sp>
        <p:nvSpPr>
          <p:cNvPr id="130" name="Oval 129"/>
          <p:cNvSpPr/>
          <p:nvPr/>
        </p:nvSpPr>
        <p:spPr>
          <a:xfrm>
            <a:off x="6731374" y="189310"/>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hands</a:t>
            </a:r>
            <a:endParaRPr lang="en-US" sz="2400" dirty="0">
              <a:solidFill>
                <a:schemeClr val="tx1"/>
              </a:solidFill>
            </a:endParaRPr>
          </a:p>
        </p:txBody>
      </p:sp>
      <p:sp>
        <p:nvSpPr>
          <p:cNvPr id="131" name="Oval 130"/>
          <p:cNvSpPr/>
          <p:nvPr/>
        </p:nvSpPr>
        <p:spPr>
          <a:xfrm>
            <a:off x="5152570" y="511101"/>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a:solidFill>
                  <a:schemeClr val="tx1"/>
                </a:solidFill>
              </a:rPr>
              <a:t>y</a:t>
            </a:r>
            <a:r>
              <a:rPr lang="en-US" sz="2400" dirty="0" smtClean="0">
                <a:solidFill>
                  <a:schemeClr val="tx1"/>
                </a:solidFill>
              </a:rPr>
              <a:t>our</a:t>
            </a:r>
            <a:endParaRPr lang="en-US" sz="2400" dirty="0">
              <a:solidFill>
                <a:schemeClr val="tx1"/>
              </a:solidFill>
            </a:endParaRPr>
          </a:p>
        </p:txBody>
      </p:sp>
    </p:spTree>
    <p:extLst>
      <p:ext uri="{BB962C8B-B14F-4D97-AF65-F5344CB8AC3E}">
        <p14:creationId xmlns:p14="http://schemas.microsoft.com/office/powerpoint/2010/main" val="290883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3080" y="4105373"/>
            <a:ext cx="7886700" cy="707886"/>
          </a:xfrm>
          <a:prstGeom prst="rect">
            <a:avLst/>
          </a:prstGeom>
          <a:noFill/>
        </p:spPr>
        <p:txBody>
          <a:bodyPr wrap="square" rtlCol="0">
            <a:spAutoFit/>
          </a:bodyPr>
          <a:lstStyle/>
          <a:p>
            <a:r>
              <a:rPr lang="en-US" sz="4000" dirty="0" smtClean="0">
                <a:latin typeface="+mj-lt"/>
              </a:rPr>
              <a:t>Cross </a:t>
            </a:r>
            <a:r>
              <a:rPr lang="en-US" sz="4000" smtClean="0">
                <a:latin typeface="+mj-lt"/>
              </a:rPr>
              <a:t>Entropy(                   </a:t>
            </a:r>
            <a:r>
              <a:rPr lang="en-US" sz="4000" dirty="0" smtClean="0">
                <a:latin typeface="+mj-lt"/>
              </a:rPr>
              <a:t>,                   )</a:t>
            </a:r>
            <a:endParaRPr lang="en-US" sz="4000" dirty="0">
              <a:latin typeface="+mj-lt"/>
            </a:endParaRPr>
          </a:p>
        </p:txBody>
      </p:sp>
      <p:sp>
        <p:nvSpPr>
          <p:cNvPr id="7" name="Title 6"/>
          <p:cNvSpPr>
            <a:spLocks noGrp="1"/>
          </p:cNvSpPr>
          <p:nvPr>
            <p:ph type="title"/>
          </p:nvPr>
        </p:nvSpPr>
        <p:spPr/>
        <p:txBody>
          <a:bodyPr/>
          <a:lstStyle/>
          <a:p>
            <a:r>
              <a:rPr lang="en-US" dirty="0" smtClean="0"/>
              <a:t>NMT loss function</a:t>
            </a:r>
            <a:endParaRPr lang="en-US" dirty="0"/>
          </a:p>
        </p:txBody>
      </p:sp>
      <p:sp>
        <p:nvSpPr>
          <p:cNvPr id="2" name="Footer Placeholder 1"/>
          <p:cNvSpPr>
            <a:spLocks noGrp="1"/>
          </p:cNvSpPr>
          <p:nvPr>
            <p:ph type="ftr" sz="quarter" idx="11"/>
          </p:nvPr>
        </p:nvSpPr>
        <p:spPr/>
        <p:txBody>
          <a:bodyPr/>
          <a:lstStyle/>
          <a:p>
            <a:r>
              <a:rPr lang="en-US" smtClean="0"/>
              <a:t>Huda Khayrallah</a:t>
            </a:r>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16</a:t>
            </a:fld>
            <a:endParaRPr lang="en-US" dirty="0"/>
          </a:p>
        </p:txBody>
      </p:sp>
      <p:pic>
        <p:nvPicPr>
          <p:cNvPr id="4" name="Content Placeholder 3"/>
          <p:cNvPicPr>
            <a:picLocks noChangeAspect="1"/>
          </p:cNvPicPr>
          <p:nvPr/>
        </p:nvPicPr>
        <p:blipFill>
          <a:blip r:embed="rId3"/>
          <a:stretch>
            <a:fillRect/>
          </a:stretch>
        </p:blipFill>
        <p:spPr>
          <a:xfrm>
            <a:off x="467022" y="2444345"/>
            <a:ext cx="8318838" cy="775649"/>
          </a:xfrm>
          <a:prstGeom prst="rect">
            <a:avLst/>
          </a:prstGeom>
        </p:spPr>
      </p:pic>
      <p:sp>
        <p:nvSpPr>
          <p:cNvPr id="5" name="Rounded Rectangle 4"/>
          <p:cNvSpPr/>
          <p:nvPr/>
        </p:nvSpPr>
        <p:spPr>
          <a:xfrm>
            <a:off x="3245894" y="2429167"/>
            <a:ext cx="1481275" cy="491440"/>
          </a:xfrm>
          <a:prstGeom prst="round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6" name="Rounded Rectangle 5"/>
          <p:cNvSpPr/>
          <p:nvPr/>
        </p:nvSpPr>
        <p:spPr>
          <a:xfrm>
            <a:off x="5671231" y="2444345"/>
            <a:ext cx="3002506" cy="491440"/>
          </a:xfrm>
          <a:prstGeom prst="roundRect">
            <a:avLst/>
          </a:prstGeom>
          <a:solidFill>
            <a:schemeClr val="accent2">
              <a:lumMod val="60000"/>
              <a:lumOff val="40000"/>
              <a:alpha val="2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0" name="Rounded Rectangle 9"/>
          <p:cNvSpPr/>
          <p:nvPr/>
        </p:nvSpPr>
        <p:spPr>
          <a:xfrm>
            <a:off x="6270269" y="4215032"/>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1" name="Oval 10"/>
          <p:cNvSpPr/>
          <p:nvPr/>
        </p:nvSpPr>
        <p:spPr>
          <a:xfrm>
            <a:off x="6322002" y="4274172"/>
            <a:ext cx="376269" cy="376269"/>
          </a:xfrm>
          <a:prstGeom prst="ellipse">
            <a:avLst/>
          </a:prstGeom>
          <a:solidFill>
            <a:schemeClr val="accent2">
              <a:alpha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42651" y="4274172"/>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58713" y="4274172"/>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02087" y="4274172"/>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875637" y="4217979"/>
            <a:ext cx="1795594" cy="491440"/>
          </a:xfrm>
          <a:prstGeom prst="roundRect">
            <a:avLst/>
          </a:prstGeom>
          <a:solidFill>
            <a:srgbClr val="FFC000">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7" name="Oval 16"/>
          <p:cNvSpPr/>
          <p:nvPr/>
        </p:nvSpPr>
        <p:spPr>
          <a:xfrm>
            <a:off x="3927370" y="4277119"/>
            <a:ext cx="376269" cy="376269"/>
          </a:xfrm>
          <a:prstGeom prst="ellipse">
            <a:avLst/>
          </a:prstGeom>
          <a:solidFill>
            <a:srgbClr val="FFD579">
              <a:alpha val="8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48019"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4081"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7455"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66794" y="4717793"/>
            <a:ext cx="2013279" cy="553998"/>
          </a:xfrm>
          <a:prstGeom prst="rect">
            <a:avLst/>
          </a:prstGeom>
          <a:noFill/>
        </p:spPr>
        <p:txBody>
          <a:bodyPr wrap="square" rtlCol="0">
            <a:spAutoFit/>
          </a:bodyPr>
          <a:lstStyle/>
          <a:p>
            <a:pPr algn="ctr"/>
            <a:r>
              <a:rPr lang="en-US" sz="3000" b="1" dirty="0" smtClean="0">
                <a:solidFill>
                  <a:srgbClr val="FFC000"/>
                </a:solidFill>
              </a:rPr>
              <a:t>Gold Target </a:t>
            </a:r>
          </a:p>
        </p:txBody>
      </p:sp>
      <p:sp>
        <p:nvSpPr>
          <p:cNvPr id="21" name="TextBox 20"/>
          <p:cNvSpPr txBox="1"/>
          <p:nvPr/>
        </p:nvSpPr>
        <p:spPr>
          <a:xfrm>
            <a:off x="5974180" y="4717793"/>
            <a:ext cx="2401493" cy="553998"/>
          </a:xfrm>
          <a:prstGeom prst="rect">
            <a:avLst/>
          </a:prstGeom>
          <a:noFill/>
        </p:spPr>
        <p:txBody>
          <a:bodyPr wrap="square" rtlCol="0">
            <a:spAutoFit/>
          </a:bodyPr>
          <a:lstStyle/>
          <a:p>
            <a:pPr algn="ctr"/>
            <a:r>
              <a:rPr lang="en-US" sz="3000" b="1" dirty="0" smtClean="0">
                <a:solidFill>
                  <a:schemeClr val="accent2"/>
                </a:solidFill>
              </a:rPr>
              <a:t>Model output</a:t>
            </a:r>
          </a:p>
        </p:txBody>
      </p:sp>
      <p:sp>
        <p:nvSpPr>
          <p:cNvPr id="22" name="TextBox 21"/>
          <p:cNvSpPr txBox="1"/>
          <p:nvPr/>
        </p:nvSpPr>
        <p:spPr>
          <a:xfrm>
            <a:off x="3016193" y="2847305"/>
            <a:ext cx="2013279" cy="553998"/>
          </a:xfrm>
          <a:prstGeom prst="rect">
            <a:avLst/>
          </a:prstGeom>
          <a:noFill/>
        </p:spPr>
        <p:txBody>
          <a:bodyPr wrap="square" rtlCol="0">
            <a:spAutoFit/>
          </a:bodyPr>
          <a:lstStyle/>
          <a:p>
            <a:pPr algn="ctr"/>
            <a:r>
              <a:rPr lang="en-US" sz="3000" b="1" dirty="0" smtClean="0">
                <a:solidFill>
                  <a:srgbClr val="FFC000"/>
                </a:solidFill>
              </a:rPr>
              <a:t>Gold Target </a:t>
            </a:r>
          </a:p>
        </p:txBody>
      </p:sp>
      <p:sp>
        <p:nvSpPr>
          <p:cNvPr id="23" name="TextBox 22"/>
          <p:cNvSpPr txBox="1"/>
          <p:nvPr/>
        </p:nvSpPr>
        <p:spPr>
          <a:xfrm>
            <a:off x="6001340" y="2876334"/>
            <a:ext cx="2401493" cy="553998"/>
          </a:xfrm>
          <a:prstGeom prst="rect">
            <a:avLst/>
          </a:prstGeom>
          <a:noFill/>
        </p:spPr>
        <p:txBody>
          <a:bodyPr wrap="square" rtlCol="0">
            <a:spAutoFit/>
          </a:bodyPr>
          <a:lstStyle/>
          <a:p>
            <a:pPr algn="ctr"/>
            <a:r>
              <a:rPr lang="en-US" sz="3000" b="1" dirty="0" smtClean="0">
                <a:solidFill>
                  <a:schemeClr val="accent2"/>
                </a:solidFill>
              </a:rPr>
              <a:t>Model output</a:t>
            </a:r>
          </a:p>
        </p:txBody>
      </p:sp>
    </p:spTree>
    <p:extLst>
      <p:ext uri="{BB962C8B-B14F-4D97-AF65-F5344CB8AC3E}">
        <p14:creationId xmlns:p14="http://schemas.microsoft.com/office/powerpoint/2010/main" val="1594864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BLEU</a:t>
            </a:r>
            <a:endParaRPr lang="en-US" dirty="0">
              <a:solidFill>
                <a:schemeClr val="tx2"/>
              </a:solidFill>
            </a:endParaRPr>
          </a:p>
        </p:txBody>
      </p:sp>
      <p:sp>
        <p:nvSpPr>
          <p:cNvPr id="3" name="Content Placeholder 2"/>
          <p:cNvSpPr>
            <a:spLocks noGrp="1"/>
          </p:cNvSpPr>
          <p:nvPr>
            <p:ph idx="1"/>
          </p:nvPr>
        </p:nvSpPr>
        <p:spPr>
          <a:xfrm>
            <a:off x="457200" y="1600200"/>
            <a:ext cx="8229600" cy="5121275"/>
          </a:xfrm>
        </p:spPr>
        <p:txBody>
          <a:bodyPr>
            <a:normAutofit/>
          </a:bodyPr>
          <a:lstStyle/>
          <a:p>
            <a:r>
              <a:rPr lang="en-US" dirty="0" smtClean="0"/>
              <a:t>Weighted </a:t>
            </a:r>
            <a:r>
              <a:rPr lang="en-US" i="1" dirty="0"/>
              <a:t>n</a:t>
            </a:r>
            <a:r>
              <a:rPr lang="en-US" dirty="0" smtClean="0"/>
              <a:t>-grams precision </a:t>
            </a:r>
            <a:r>
              <a:rPr lang="en-US" dirty="0"/>
              <a:t>	</a:t>
            </a:r>
            <a:endParaRPr lang="en-US" dirty="0" smtClean="0"/>
          </a:p>
          <a:p>
            <a:endParaRPr lang="en-US" dirty="0" smtClean="0"/>
          </a:p>
          <a:p>
            <a:endParaRPr lang="en-US" dirty="0" smtClean="0"/>
          </a:p>
          <a:p>
            <a:endParaRPr lang="en-US" dirty="0" smtClean="0"/>
          </a:p>
          <a:p>
            <a:r>
              <a:rPr lang="en-US" dirty="0" smtClean="0"/>
              <a:t>Between </a:t>
            </a:r>
            <a:r>
              <a:rPr lang="en-US" dirty="0"/>
              <a:t>0 and 1</a:t>
            </a:r>
          </a:p>
          <a:p>
            <a:pPr lvl="1"/>
            <a:r>
              <a:rPr lang="en-US" dirty="0"/>
              <a:t> (</a:t>
            </a:r>
            <a:r>
              <a:rPr lang="en-US" b="1" dirty="0"/>
              <a:t>often scaled to be  0-100</a:t>
            </a:r>
            <a:r>
              <a:rPr lang="en-US" dirty="0"/>
              <a:t>)	</a:t>
            </a:r>
            <a:endParaRPr lang="en-US" dirty="0" smtClean="0"/>
          </a:p>
          <a:p>
            <a:r>
              <a:rPr lang="en-US" b="1" dirty="0"/>
              <a:t>Higher is </a:t>
            </a:r>
            <a:r>
              <a:rPr lang="en-US" b="1" dirty="0" smtClean="0"/>
              <a:t>better</a:t>
            </a:r>
          </a:p>
          <a:p>
            <a:r>
              <a:rPr lang="en-US" dirty="0" smtClean="0"/>
              <a:t>Imperfect</a:t>
            </a:r>
            <a:r>
              <a:rPr lang="mr-IN" dirty="0" smtClean="0"/>
              <a:t>…</a:t>
            </a:r>
            <a:endParaRPr lang="en-US" dirty="0" smtClean="0"/>
          </a:p>
          <a:p>
            <a:r>
              <a:rPr lang="en-US" dirty="0"/>
              <a:t>B</a:t>
            </a:r>
            <a:r>
              <a:rPr lang="en-US" dirty="0" smtClean="0"/>
              <a:t>ut</a:t>
            </a:r>
            <a:r>
              <a:rPr lang="mr-IN" dirty="0" smtClean="0"/>
              <a:t>…</a:t>
            </a:r>
            <a:r>
              <a:rPr lang="en-US" dirty="0" smtClean="0"/>
              <a:t> not bad</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Khayrallah</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609600" y="1828800"/>
                <a:ext cx="8229600" cy="4449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14:m>
                  <m:oMathPara xmlns:m="http://schemas.openxmlformats.org/officeDocument/2006/math">
                    <m:oMathParaPr>
                      <m:jc m:val="centerGroup"/>
                    </m:oMathParaPr>
                    <m:oMath xmlns:m="http://schemas.openxmlformats.org/officeDocument/2006/math">
                      <m:r>
                        <a:rPr lang="en-US" i="1" smtClean="0">
                          <a:solidFill>
                            <a:schemeClr val="tx2"/>
                          </a:solidFill>
                          <a:latin typeface="Cambria Math" charset="0"/>
                        </a:rPr>
                        <m:t>𝑚𝑖𝑛</m:t>
                      </m:r>
                      <m:d>
                        <m:dPr>
                          <m:ctrlPr>
                            <a:rPr lang="en-US" i="1">
                              <a:solidFill>
                                <a:schemeClr val="tx2"/>
                              </a:solidFill>
                              <a:latin typeface="Cambria Math" charset="0"/>
                            </a:rPr>
                          </m:ctrlPr>
                        </m:dPr>
                        <m:e>
                          <m:r>
                            <a:rPr lang="en-US" i="1">
                              <a:solidFill>
                                <a:schemeClr val="tx2"/>
                              </a:solidFill>
                              <a:latin typeface="Cambria Math" charset="0"/>
                            </a:rPr>
                            <m:t>1,</m:t>
                          </m:r>
                          <m:f>
                            <m:fPr>
                              <m:ctrlPr>
                                <a:rPr lang="mr-IN" i="1">
                                  <a:solidFill>
                                    <a:schemeClr val="tx2"/>
                                  </a:solidFill>
                                  <a:latin typeface="Cambria Math" charset="0"/>
                                </a:rPr>
                              </m:ctrlPr>
                            </m:fPr>
                            <m:num>
                              <m:r>
                                <a:rPr lang="en-US" i="1">
                                  <a:solidFill>
                                    <a:schemeClr val="tx2"/>
                                  </a:solidFill>
                                  <a:latin typeface="Cambria Math" charset="0"/>
                                </a:rPr>
                                <m:t>𝑜𝑢𝑡𝑝𝑢𝑡</m:t>
                              </m:r>
                              <m:r>
                                <a:rPr lang="en-US" i="1">
                                  <a:solidFill>
                                    <a:schemeClr val="tx2"/>
                                  </a:solidFill>
                                  <a:latin typeface="Cambria Math" charset="0"/>
                                </a:rPr>
                                <m:t> </m:t>
                              </m:r>
                              <m:r>
                                <a:rPr lang="en-US" i="1">
                                  <a:solidFill>
                                    <a:schemeClr val="tx2"/>
                                  </a:solidFill>
                                  <a:latin typeface="Cambria Math" charset="0"/>
                                </a:rPr>
                                <m:t>𝑙𝑒𝑛𝑔𝑡h</m:t>
                              </m:r>
                            </m:num>
                            <m:den>
                              <m:r>
                                <a:rPr lang="en-US" i="1">
                                  <a:solidFill>
                                    <a:schemeClr val="tx2"/>
                                  </a:solidFill>
                                  <a:latin typeface="Cambria Math" charset="0"/>
                                </a:rPr>
                                <m:t>𝑟𝑒𝑓𝑒𝑟𝑒𝑛𝑐𝑒</m:t>
                              </m:r>
                              <m:r>
                                <a:rPr lang="en-US" i="1">
                                  <a:solidFill>
                                    <a:schemeClr val="tx2"/>
                                  </a:solidFill>
                                  <a:latin typeface="Cambria Math" charset="0"/>
                                </a:rPr>
                                <m:t> </m:t>
                              </m:r>
                              <m:r>
                                <a:rPr lang="en-US" i="1">
                                  <a:solidFill>
                                    <a:schemeClr val="tx2"/>
                                  </a:solidFill>
                                  <a:latin typeface="Cambria Math" charset="0"/>
                                </a:rPr>
                                <m:t>𝑙𝑒𝑛𝑔𝑡h</m:t>
                              </m:r>
                            </m:den>
                          </m:f>
                        </m:e>
                      </m:d>
                      <m:sSup>
                        <m:sSupPr>
                          <m:ctrlPr>
                            <a:rPr lang="mr-IN" i="1">
                              <a:solidFill>
                                <a:schemeClr val="tx2"/>
                              </a:solidFill>
                              <a:latin typeface="Cambria Math" charset="0"/>
                            </a:rPr>
                          </m:ctrlPr>
                        </m:sSupPr>
                        <m:e>
                          <m:d>
                            <m:dPr>
                              <m:ctrlPr>
                                <a:rPr lang="mr-IN" i="1">
                                  <a:solidFill>
                                    <a:schemeClr val="tx2"/>
                                  </a:solidFill>
                                  <a:latin typeface="Cambria Math" charset="0"/>
                                </a:rPr>
                              </m:ctrlPr>
                            </m:dPr>
                            <m:e>
                              <m:nary>
                                <m:naryPr>
                                  <m:chr m:val="∏"/>
                                  <m:ctrlPr>
                                    <a:rPr lang="is-IS" i="1">
                                      <a:solidFill>
                                        <a:schemeClr val="tx2"/>
                                      </a:solidFill>
                                      <a:latin typeface="Cambria Math" charset="0"/>
                                    </a:rPr>
                                  </m:ctrlPr>
                                </m:naryPr>
                                <m:sub>
                                  <m:r>
                                    <m:rPr>
                                      <m:brk m:alnAt="23"/>
                                    </m:rPr>
                                    <a:rPr lang="en-US" i="1">
                                      <a:solidFill>
                                        <a:schemeClr val="tx2"/>
                                      </a:solidFill>
                                      <a:latin typeface="Cambria Math" charset="0"/>
                                    </a:rPr>
                                    <m:t>𝑖</m:t>
                                  </m:r>
                                  <m:r>
                                    <a:rPr lang="en-US" i="1">
                                      <a:solidFill>
                                        <a:schemeClr val="tx2"/>
                                      </a:solidFill>
                                      <a:latin typeface="Cambria Math" charset="0"/>
                                    </a:rPr>
                                    <m:t>=1</m:t>
                                  </m:r>
                                </m:sub>
                                <m:sup>
                                  <m:r>
                                    <a:rPr lang="en-US" i="1">
                                      <a:solidFill>
                                        <a:schemeClr val="tx2"/>
                                      </a:solidFill>
                                      <a:latin typeface="Cambria Math" charset="0"/>
                                    </a:rPr>
                                    <m:t>4</m:t>
                                  </m:r>
                                </m:sup>
                                <m:e>
                                  <m:sSub>
                                    <m:sSubPr>
                                      <m:ctrlPr>
                                        <a:rPr lang="en-US" i="1">
                                          <a:solidFill>
                                            <a:schemeClr val="tx2"/>
                                          </a:solidFill>
                                          <a:latin typeface="Cambria Math" charset="0"/>
                                        </a:rPr>
                                      </m:ctrlPr>
                                    </m:sSubPr>
                                    <m:e>
                                      <m:r>
                                        <a:rPr lang="en-US" i="1">
                                          <a:solidFill>
                                            <a:schemeClr val="tx2"/>
                                          </a:solidFill>
                                          <a:latin typeface="Cambria Math" charset="0"/>
                                        </a:rPr>
                                        <m:t>𝑝𝑟𝑒𝑐𝑖𝑠𝑖𝑜𝑛</m:t>
                                      </m:r>
                                    </m:e>
                                    <m:sub>
                                      <m:r>
                                        <a:rPr lang="en-US" i="1">
                                          <a:solidFill>
                                            <a:schemeClr val="tx2"/>
                                          </a:solidFill>
                                          <a:latin typeface="Cambria Math" charset="0"/>
                                        </a:rPr>
                                        <m:t>𝑖</m:t>
                                      </m:r>
                                    </m:sub>
                                  </m:sSub>
                                </m:e>
                              </m:nary>
                            </m:e>
                          </m:d>
                        </m:e>
                        <m:sup>
                          <m:f>
                            <m:fPr>
                              <m:ctrlPr>
                                <a:rPr lang="mr-IN" i="1">
                                  <a:solidFill>
                                    <a:schemeClr val="tx2"/>
                                  </a:solidFill>
                                  <a:latin typeface="Cambria Math" charset="0"/>
                                </a:rPr>
                              </m:ctrlPr>
                            </m:fPr>
                            <m:num>
                              <m:r>
                                <a:rPr lang="en-US" i="1">
                                  <a:solidFill>
                                    <a:schemeClr val="tx2"/>
                                  </a:solidFill>
                                  <a:latin typeface="Cambria Math" charset="0"/>
                                </a:rPr>
                                <m:t>1</m:t>
                              </m:r>
                            </m:num>
                            <m:den>
                              <m:r>
                                <a:rPr lang="en-US" i="1">
                                  <a:solidFill>
                                    <a:schemeClr val="tx2"/>
                                  </a:solidFill>
                                  <a:latin typeface="Cambria Math" charset="0"/>
                                </a:rPr>
                                <m:t>4</m:t>
                              </m:r>
                            </m:den>
                          </m:f>
                        </m:sup>
                      </m:sSup>
                    </m:oMath>
                  </m:oMathPara>
                </a14:m>
                <a:endParaRPr lang="en-US"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09600" y="1828800"/>
                <a:ext cx="8229600" cy="4449763"/>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5542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Overview of Neural Machine Translation (NMT)</a:t>
            </a:r>
          </a:p>
          <a:p>
            <a:r>
              <a:rPr lang="en-US" b="1" dirty="0"/>
              <a:t>Overview of </a:t>
            </a:r>
            <a:r>
              <a:rPr lang="en-US" b="1" dirty="0" smtClean="0"/>
              <a:t>Domain Adaptation</a:t>
            </a:r>
          </a:p>
          <a:p>
            <a:r>
              <a:rPr lang="en-US"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dirty="0" smtClean="0"/>
              <a:t>Analysis of Noisy Corpora </a:t>
            </a:r>
            <a:endParaRPr lang="en-US"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18</a:t>
            </a:fld>
            <a:endParaRPr lang="en-US" dirty="0"/>
          </a:p>
        </p:txBody>
      </p:sp>
    </p:spTree>
    <p:extLst>
      <p:ext uri="{BB962C8B-B14F-4D97-AF65-F5344CB8AC3E}">
        <p14:creationId xmlns:p14="http://schemas.microsoft.com/office/powerpoint/2010/main" val="1590166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657" y="838200"/>
            <a:ext cx="9176657" cy="1470025"/>
          </a:xfrm>
        </p:spPr>
        <p:txBody>
          <a:bodyPr>
            <a:noAutofit/>
          </a:bodyPr>
          <a:lstStyle/>
          <a:p>
            <a:r>
              <a:rPr lang="en-US" sz="4500" dirty="0" smtClean="0"/>
              <a:t>Machine Translation </a:t>
            </a:r>
            <a:br>
              <a:rPr lang="en-US" sz="4500" dirty="0" smtClean="0"/>
            </a:br>
            <a:r>
              <a:rPr lang="en-US" sz="4500" dirty="0" smtClean="0"/>
              <a:t>with Diverse Data Sources</a:t>
            </a:r>
            <a:endParaRPr lang="en-US" sz="4500" dirty="0">
              <a:solidFill>
                <a:srgbClr val="FF0000"/>
              </a:solidFill>
            </a:endParaRPr>
          </a:p>
        </p:txBody>
      </p:sp>
      <p:sp>
        <p:nvSpPr>
          <p:cNvPr id="3" name="Subtitle 2"/>
          <p:cNvSpPr>
            <a:spLocks noGrp="1"/>
          </p:cNvSpPr>
          <p:nvPr>
            <p:ph type="subTitle" idx="1"/>
          </p:nvPr>
        </p:nvSpPr>
        <p:spPr>
          <a:xfrm>
            <a:off x="-32657" y="2486025"/>
            <a:ext cx="9144000" cy="2085975"/>
          </a:xfrm>
        </p:spPr>
        <p:txBody>
          <a:bodyPr>
            <a:noAutofit/>
          </a:bodyPr>
          <a:lstStyle/>
          <a:p>
            <a:r>
              <a:rPr lang="en-US" sz="3000" b="1" dirty="0" smtClean="0">
                <a:solidFill>
                  <a:srgbClr val="000000"/>
                </a:solidFill>
              </a:rPr>
              <a:t>Huda Khayrallah</a:t>
            </a:r>
          </a:p>
          <a:p>
            <a:r>
              <a:rPr lang="en-US" sz="3000" dirty="0" err="1" smtClean="0"/>
              <a:t>huda@jhu.edu</a:t>
            </a:r>
            <a:endParaRPr lang="en-US" sz="3000" dirty="0" smtClean="0"/>
          </a:p>
          <a:p>
            <a:endParaRPr lang="en-US" sz="1000" dirty="0" smtClean="0"/>
          </a:p>
          <a:p>
            <a:pPr lvl="0"/>
            <a:r>
              <a:rPr lang="en-US" sz="3200" dirty="0">
                <a:solidFill>
                  <a:srgbClr val="000000"/>
                </a:solidFill>
              </a:rPr>
              <a:t>Work with: </a:t>
            </a:r>
          </a:p>
          <a:p>
            <a:pPr lvl="0"/>
            <a:r>
              <a:rPr lang="en-US" sz="3200" dirty="0">
                <a:solidFill>
                  <a:prstClr val="black"/>
                </a:solidFill>
              </a:rPr>
              <a:t>Brian Thompson, Kevin Duh &amp; Philipp Koehn</a:t>
            </a:r>
            <a:endParaRPr lang="en-US" sz="3200" dirty="0">
              <a:solidFill>
                <a:srgbClr val="000000"/>
              </a:solidFill>
            </a:endParaRPr>
          </a:p>
          <a:p>
            <a:endParaRPr lang="en-US" sz="3000" dirty="0"/>
          </a:p>
        </p:txBody>
      </p:sp>
      <p:grpSp>
        <p:nvGrpSpPr>
          <p:cNvPr id="5" name="Group 4"/>
          <p:cNvGrpSpPr/>
          <p:nvPr/>
        </p:nvGrpSpPr>
        <p:grpSpPr>
          <a:xfrm>
            <a:off x="537608" y="4184725"/>
            <a:ext cx="7387192" cy="2901875"/>
            <a:chOff x="-152400" y="3078204"/>
            <a:chExt cx="8458200" cy="332259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78204"/>
              <a:ext cx="8040329" cy="33225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070" y="3908853"/>
              <a:ext cx="1283730" cy="1661298"/>
            </a:xfrm>
            <a:prstGeom prst="rect">
              <a:avLst/>
            </a:prstGeom>
          </p:spPr>
        </p:pic>
      </p:grpSp>
    </p:spTree>
    <p:extLst>
      <p:ext uri="{BB962C8B-B14F-4D97-AF65-F5344CB8AC3E}">
        <p14:creationId xmlns:p14="http://schemas.microsoft.com/office/powerpoint/2010/main" val="1766527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we want to translate?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074" y="2208605"/>
            <a:ext cx="2463522" cy="3073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387" y="2450236"/>
            <a:ext cx="2409273" cy="2389196"/>
          </a:xfrm>
          <a:prstGeom prst="rect">
            <a:avLst/>
          </a:prstGeom>
        </p:spPr>
      </p:pic>
      <p:sp>
        <p:nvSpPr>
          <p:cNvPr id="6" name="Slide Number Placeholder 5"/>
          <p:cNvSpPr>
            <a:spLocks noGrp="1"/>
          </p:cNvSpPr>
          <p:nvPr>
            <p:ph type="sldNum" sz="quarter" idx="12"/>
          </p:nvPr>
        </p:nvSpPr>
        <p:spPr/>
        <p:txBody>
          <a:bodyPr/>
          <a:lstStyle/>
          <a:p>
            <a:fld id="{C12314A2-7C65-4740-9CD2-1DF38082228D}" type="slidenum">
              <a:rPr lang="en-US" smtClean="0"/>
              <a:pPr/>
              <a:t>19</a:t>
            </a:fld>
            <a:endParaRPr lang="en-US" dirty="0"/>
          </a:p>
        </p:txBody>
      </p:sp>
    </p:spTree>
    <p:extLst>
      <p:ext uri="{BB962C8B-B14F-4D97-AF65-F5344CB8AC3E}">
        <p14:creationId xmlns:p14="http://schemas.microsoft.com/office/powerpoint/2010/main" val="378911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Huda Khayrallah</a:t>
            </a:r>
            <a:endParaRPr lang="en-US" dirty="0" smtClean="0"/>
          </a:p>
        </p:txBody>
      </p:sp>
      <p:sp>
        <p:nvSpPr>
          <p:cNvPr id="3" name="TextBox 2"/>
          <p:cNvSpPr txBox="1"/>
          <p:nvPr/>
        </p:nvSpPr>
        <p:spPr>
          <a:xfrm>
            <a:off x="2819400" y="1067195"/>
            <a:ext cx="6248400" cy="5447645"/>
          </a:xfrm>
          <a:prstGeom prst="rect">
            <a:avLst/>
          </a:prstGeom>
          <a:noFill/>
        </p:spPr>
        <p:txBody>
          <a:bodyPr wrap="square" rtlCol="0">
            <a:spAutoFit/>
          </a:bodyPr>
          <a:lstStyle/>
          <a:p>
            <a:r>
              <a:rPr lang="en-US" sz="3000" dirty="0"/>
              <a:t>Developmental toxicity, including dose-dependent delayed </a:t>
            </a:r>
            <a:r>
              <a:rPr lang="en-US" sz="3000" dirty="0" err="1"/>
              <a:t>foetal</a:t>
            </a:r>
            <a:r>
              <a:rPr lang="en-US" sz="3000" dirty="0"/>
              <a:t> ossification and possible teratogenic effects, were observed in rats at doses resulting in </a:t>
            </a:r>
            <a:r>
              <a:rPr lang="en-US" sz="3000" dirty="0" err="1"/>
              <a:t>subtherapeutic</a:t>
            </a:r>
            <a:r>
              <a:rPr lang="en-US" sz="3000" dirty="0"/>
              <a:t> exposures (based on AUC) and in rabbits at doses resulting in exposures 3 and 11 times the mean steady-state AUC at the maximum recommended clinical dose.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06" y="533400"/>
            <a:ext cx="1828800" cy="2281544"/>
          </a:xfrm>
          <a:prstGeom prst="rect">
            <a:avLst/>
          </a:prstGeom>
        </p:spPr>
      </p:pic>
      <p:sp>
        <p:nvSpPr>
          <p:cNvPr id="5" name="Slide Number Placeholder 4"/>
          <p:cNvSpPr>
            <a:spLocks noGrp="1"/>
          </p:cNvSpPr>
          <p:nvPr>
            <p:ph type="sldNum" sz="quarter" idx="12"/>
          </p:nvPr>
        </p:nvSpPr>
        <p:spPr/>
        <p:txBody>
          <a:bodyPr/>
          <a:lstStyle/>
          <a:p>
            <a:fld id="{C12314A2-7C65-4740-9CD2-1DF38082228D}" type="slidenum">
              <a:rPr lang="en-US" smtClean="0"/>
              <a:pPr/>
              <a:t>20</a:t>
            </a:fld>
            <a:endParaRPr lang="en-US" dirty="0"/>
          </a:p>
        </p:txBody>
      </p:sp>
    </p:spTree>
    <p:extLst>
      <p:ext uri="{BB962C8B-B14F-4D97-AF65-F5344CB8AC3E}">
        <p14:creationId xmlns:p14="http://schemas.microsoft.com/office/powerpoint/2010/main" val="1072953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Huda Khayrallah</a:t>
            </a:r>
            <a:endParaRPr lang="en-US" dirty="0" smtClean="0"/>
          </a:p>
        </p:txBody>
      </p:sp>
      <p:sp>
        <p:nvSpPr>
          <p:cNvPr id="3" name="TextBox 2"/>
          <p:cNvSpPr txBox="1"/>
          <p:nvPr/>
        </p:nvSpPr>
        <p:spPr>
          <a:xfrm>
            <a:off x="2819400" y="1265670"/>
            <a:ext cx="6324600" cy="4524315"/>
          </a:xfrm>
          <a:prstGeom prst="rect">
            <a:avLst/>
          </a:prstGeom>
          <a:noFill/>
        </p:spPr>
        <p:txBody>
          <a:bodyPr wrap="square" rtlCol="0">
            <a:spAutoFit/>
          </a:bodyPr>
          <a:lstStyle/>
          <a:p>
            <a:r>
              <a:rPr lang="en-US" sz="3200" dirty="0"/>
              <a:t>The films coated therewith, in particular polycarbonate films coated therewith, have improved properties with regard to scratch resistance, solvent resistance, and reduced oiling effect, said films thus being especially suitable for use in producing plastic parts in film insert molding methods</a:t>
            </a:r>
            <a:r>
              <a:rPr lang="en-US" sz="3200" dirty="0" smtClean="0"/>
              <a: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27" y="357082"/>
            <a:ext cx="2409273" cy="2389196"/>
          </a:xfrm>
          <a:prstGeom prst="rect">
            <a:avLst/>
          </a:prstGeom>
        </p:spPr>
      </p:pic>
      <p:sp>
        <p:nvSpPr>
          <p:cNvPr id="7" name="Slide Number Placeholder 6"/>
          <p:cNvSpPr>
            <a:spLocks noGrp="1"/>
          </p:cNvSpPr>
          <p:nvPr>
            <p:ph type="sldNum" sz="quarter" idx="12"/>
          </p:nvPr>
        </p:nvSpPr>
        <p:spPr/>
        <p:txBody>
          <a:bodyPr/>
          <a:lstStyle/>
          <a:p>
            <a:fld id="{C12314A2-7C65-4740-9CD2-1DF38082228D}" type="slidenum">
              <a:rPr lang="en-US" smtClean="0"/>
              <a:pPr/>
              <a:t>21</a:t>
            </a:fld>
            <a:endParaRPr lang="en-US" dirty="0"/>
          </a:p>
        </p:txBody>
      </p:sp>
    </p:spTree>
    <p:extLst>
      <p:ext uri="{BB962C8B-B14F-4D97-AF65-F5344CB8AC3E}">
        <p14:creationId xmlns:p14="http://schemas.microsoft.com/office/powerpoint/2010/main" val="1146208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Domain Data</a:t>
            </a:r>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521" y="3931920"/>
            <a:ext cx="2282957" cy="19351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88" y="1523999"/>
            <a:ext cx="3241666" cy="2159000"/>
          </a:xfrm>
          <a:prstGeom prst="rect">
            <a:avLst/>
          </a:prstGeom>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12970" y="1523999"/>
            <a:ext cx="2702379" cy="2346566"/>
          </a:xfrm>
        </p:spPr>
      </p:pic>
      <p:sp>
        <p:nvSpPr>
          <p:cNvPr id="3" name="Slide Number Placeholder 2"/>
          <p:cNvSpPr>
            <a:spLocks noGrp="1"/>
          </p:cNvSpPr>
          <p:nvPr>
            <p:ph type="sldNum" sz="quarter" idx="12"/>
          </p:nvPr>
        </p:nvSpPr>
        <p:spPr/>
        <p:txBody>
          <a:bodyPr/>
          <a:lstStyle/>
          <a:p>
            <a:fld id="{C12314A2-7C65-4740-9CD2-1DF38082228D}" type="slidenum">
              <a:rPr lang="en-US" smtClean="0"/>
              <a:pPr/>
              <a:t>22</a:t>
            </a:fld>
            <a:endParaRPr lang="en-US" dirty="0"/>
          </a:p>
        </p:txBody>
      </p:sp>
    </p:spTree>
    <p:extLst>
      <p:ext uri="{BB962C8B-B14F-4D97-AF65-F5344CB8AC3E}">
        <p14:creationId xmlns:p14="http://schemas.microsoft.com/office/powerpoint/2010/main" val="67500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Domain Data</a:t>
            </a:r>
          </a:p>
        </p:txBody>
      </p:sp>
      <p:sp>
        <p:nvSpPr>
          <p:cNvPr id="3" name="Content Placeholder 2"/>
          <p:cNvSpPr>
            <a:spLocks noGrp="1"/>
          </p:cNvSpPr>
          <p:nvPr>
            <p:ph idx="1"/>
          </p:nvPr>
        </p:nvSpPr>
        <p:spPr/>
        <p:txBody>
          <a:bodyPr/>
          <a:lstStyle/>
          <a:p>
            <a:pPr marL="0" indent="0">
              <a:buNone/>
            </a:pPr>
            <a:endParaRPr lang="en-US" sz="3500" dirty="0" smtClean="0"/>
          </a:p>
          <a:p>
            <a:pPr marL="0" indent="0">
              <a:buNone/>
            </a:pPr>
            <a:r>
              <a:rPr lang="en-US" sz="3500" dirty="0" smtClean="0"/>
              <a:t>Would </a:t>
            </a:r>
            <a:r>
              <a:rPr lang="en-US" sz="3500" dirty="0"/>
              <a:t>it not be beneficial, in the short term, following the Rotterdam model, to inspect according to a points system in which, for example, account is taken of the ship's age, whether it is single or double-hulled or whether it sails under a flag of convenience.</a:t>
            </a:r>
          </a:p>
          <a:p>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38" y="540329"/>
            <a:ext cx="2281812" cy="1519722"/>
          </a:xfrm>
          <a:prstGeom prst="rect">
            <a:avLst/>
          </a:prstGeom>
        </p:spPr>
      </p:pic>
      <p:sp>
        <p:nvSpPr>
          <p:cNvPr id="6" name="TextBox 5"/>
          <p:cNvSpPr txBox="1"/>
          <p:nvPr/>
        </p:nvSpPr>
        <p:spPr>
          <a:xfrm>
            <a:off x="2926935" y="78694"/>
            <a:ext cx="5410200" cy="830997"/>
          </a:xfrm>
          <a:prstGeom prst="rect">
            <a:avLst/>
          </a:prstGeom>
          <a:noFill/>
        </p:spPr>
        <p:txBody>
          <a:bodyPr wrap="square" rtlCol="0">
            <a:spAutoFit/>
          </a:bodyPr>
          <a:lstStyle/>
          <a:p>
            <a:endParaRPr lang="en-US" sz="3000" dirty="0"/>
          </a:p>
          <a:p>
            <a:endParaRPr lang="en-US" dirty="0"/>
          </a:p>
        </p:txBody>
      </p:sp>
      <p:sp>
        <p:nvSpPr>
          <p:cNvPr id="7" name="Slide Number Placeholder 6"/>
          <p:cNvSpPr>
            <a:spLocks noGrp="1"/>
          </p:cNvSpPr>
          <p:nvPr>
            <p:ph type="sldNum" sz="quarter" idx="12"/>
          </p:nvPr>
        </p:nvSpPr>
        <p:spPr/>
        <p:txBody>
          <a:bodyPr/>
          <a:lstStyle/>
          <a:p>
            <a:fld id="{C12314A2-7C65-4740-9CD2-1DF38082228D}" type="slidenum">
              <a:rPr lang="en-US" smtClean="0"/>
              <a:pPr/>
              <a:t>23</a:t>
            </a:fld>
            <a:endParaRPr lang="en-US" dirty="0"/>
          </a:p>
        </p:txBody>
      </p:sp>
    </p:spTree>
    <p:extLst>
      <p:ext uri="{BB962C8B-B14F-4D97-AF65-F5344CB8AC3E}">
        <p14:creationId xmlns:p14="http://schemas.microsoft.com/office/powerpoint/2010/main" val="1480391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Domain Data</a:t>
            </a:r>
          </a:p>
        </p:txBody>
      </p:sp>
      <p:sp>
        <p:nvSpPr>
          <p:cNvPr id="3" name="Content Placeholder 2"/>
          <p:cNvSpPr>
            <a:spLocks noGrp="1"/>
          </p:cNvSpPr>
          <p:nvPr>
            <p:ph idx="1"/>
          </p:nvPr>
        </p:nvSpPr>
        <p:spPr/>
        <p:txBody>
          <a:bodyPr/>
          <a:lstStyle/>
          <a:p>
            <a:endParaRPr lang="en-US" sz="3500" dirty="0" smtClean="0"/>
          </a:p>
          <a:p>
            <a:endParaRPr lang="en-US" sz="3500" dirty="0"/>
          </a:p>
          <a:p>
            <a:pPr marL="0" indent="0">
              <a:buNone/>
            </a:pPr>
            <a:r>
              <a:rPr lang="en-US" sz="3600" dirty="0" smtClean="0"/>
              <a:t>Mama </a:t>
            </a:r>
            <a:r>
              <a:rPr lang="en-US" sz="3600" dirty="0"/>
              <a:t>always said there's an awful lot you can tell about a person by their shoes.</a:t>
            </a:r>
          </a:p>
          <a:p>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sp>
        <p:nvSpPr>
          <p:cNvPr id="6" name="TextBox 5"/>
          <p:cNvSpPr txBox="1"/>
          <p:nvPr/>
        </p:nvSpPr>
        <p:spPr>
          <a:xfrm>
            <a:off x="2926935" y="78694"/>
            <a:ext cx="5410200" cy="830997"/>
          </a:xfrm>
          <a:prstGeom prst="rect">
            <a:avLst/>
          </a:prstGeom>
          <a:noFill/>
        </p:spPr>
        <p:txBody>
          <a:bodyPr wrap="square" rtlCol="0">
            <a:spAutoFit/>
          </a:bodyPr>
          <a:lstStyle/>
          <a:p>
            <a:endParaRPr lang="en-US" sz="3000" dirty="0"/>
          </a:p>
          <a:p>
            <a:endParaRPr lang="en-US" dirty="0"/>
          </a:p>
        </p:txBody>
      </p:sp>
      <p:sp>
        <p:nvSpPr>
          <p:cNvPr id="7" name="Slide Number Placeholder 6"/>
          <p:cNvSpPr>
            <a:spLocks noGrp="1"/>
          </p:cNvSpPr>
          <p:nvPr>
            <p:ph type="sldNum" sz="quarter" idx="12"/>
          </p:nvPr>
        </p:nvSpPr>
        <p:spPr/>
        <p:txBody>
          <a:bodyPr/>
          <a:lstStyle/>
          <a:p>
            <a:fld id="{C12314A2-7C65-4740-9CD2-1DF38082228D}" type="slidenum">
              <a:rPr lang="en-US" smtClean="0"/>
              <a:pPr/>
              <a:t>24</a:t>
            </a:fld>
            <a:endParaRPr lang="en-US" dirty="0"/>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078" y="540329"/>
            <a:ext cx="2702379" cy="2346566"/>
          </a:xfrm>
          <a:prstGeom prst="rect">
            <a:avLst/>
          </a:prstGeom>
        </p:spPr>
      </p:pic>
    </p:spTree>
    <p:extLst>
      <p:ext uri="{BB962C8B-B14F-4D97-AF65-F5344CB8AC3E}">
        <p14:creationId xmlns:p14="http://schemas.microsoft.com/office/powerpoint/2010/main" val="29915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Mismatch</a:t>
            </a:r>
            <a:endParaRPr lang="en-US" dirty="0"/>
          </a:p>
        </p:txBody>
      </p:sp>
      <p:sp>
        <p:nvSpPr>
          <p:cNvPr id="3" name="Content Placeholder 2"/>
          <p:cNvSpPr>
            <a:spLocks noGrp="1"/>
          </p:cNvSpPr>
          <p:nvPr>
            <p:ph idx="1"/>
          </p:nvPr>
        </p:nvSpPr>
        <p:spPr/>
        <p:txBody>
          <a:bodyPr/>
          <a:lstStyle/>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25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392" y="1588346"/>
            <a:ext cx="1724826" cy="21518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079" y="1733866"/>
            <a:ext cx="1686844" cy="1672787"/>
          </a:xfrm>
          <a:prstGeom prst="rect">
            <a:avLst/>
          </a:prstGeom>
        </p:spPr>
      </p:pic>
      <p:pic>
        <p:nvPicPr>
          <p:cNvPr id="9"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2682" y="4752500"/>
            <a:ext cx="1405397" cy="119129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671" y="3909810"/>
            <a:ext cx="1995582" cy="1329089"/>
          </a:xfrm>
          <a:prstGeom prst="rect">
            <a:avLst/>
          </a:prstGeom>
        </p:spPr>
      </p:pic>
      <p:pic>
        <p:nvPicPr>
          <p:cNvPr id="11" name="Content Placeholder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1355" y="3843046"/>
            <a:ext cx="2076123" cy="1802767"/>
          </a:xfrm>
          <a:prstGeom prst="rect">
            <a:avLst/>
          </a:prstGeom>
        </p:spPr>
      </p:pic>
    </p:spTree>
    <p:extLst>
      <p:ext uri="{BB962C8B-B14F-4D97-AF65-F5344CB8AC3E}">
        <p14:creationId xmlns:p14="http://schemas.microsoft.com/office/powerpoint/2010/main" val="1788686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26</a:t>
            </a:fld>
            <a:endParaRPr lang="en-US" dirty="0"/>
          </a:p>
        </p:txBody>
      </p:sp>
      <p:sp>
        <p:nvSpPr>
          <p:cNvPr id="6" name="Title 5"/>
          <p:cNvSpPr>
            <a:spLocks noGrp="1"/>
          </p:cNvSpPr>
          <p:nvPr>
            <p:ph type="title"/>
          </p:nvPr>
        </p:nvSpPr>
        <p:spPr/>
        <p:txBody>
          <a:bodyPr/>
          <a:lstStyle/>
          <a:p>
            <a:endParaRPr lang="en-US"/>
          </a:p>
        </p:txBody>
      </p:sp>
      <p:sp>
        <p:nvSpPr>
          <p:cNvPr id="7" name="Title 1"/>
          <p:cNvSpPr txBox="1">
            <a:spLocks/>
          </p:cNvSpPr>
          <p:nvPr/>
        </p:nvSpPr>
        <p:spPr>
          <a:xfrm>
            <a:off x="628650" y="32464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Case Study:</a:t>
            </a:r>
            <a:br>
              <a:rPr lang="en-US" smtClean="0"/>
            </a:br>
            <a:r>
              <a:rPr lang="en-US" smtClean="0"/>
              <a:t>Translating Russian Patents </a:t>
            </a:r>
            <a:endParaRPr lang="en-US" dirty="0"/>
          </a:p>
        </p:txBody>
      </p:sp>
    </p:spTree>
    <p:extLst>
      <p:ext uri="{BB962C8B-B14F-4D97-AF65-F5344CB8AC3E}">
        <p14:creationId xmlns:p14="http://schemas.microsoft.com/office/powerpoint/2010/main" val="100713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Domain NMT</a:t>
            </a:r>
            <a:endParaRPr lang="en-US" dirty="0"/>
          </a:p>
        </p:txBody>
      </p:sp>
      <p:sp>
        <p:nvSpPr>
          <p:cNvPr id="9" name="Can 8"/>
          <p:cNvSpPr/>
          <p:nvPr/>
        </p:nvSpPr>
        <p:spPr>
          <a:xfrm>
            <a:off x="4023360" y="1554480"/>
            <a:ext cx="1828800" cy="2289836"/>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p>
          <a:p>
            <a:pPr algn="ctr"/>
            <a:r>
              <a:rPr lang="en-US" sz="3000" dirty="0" smtClean="0">
                <a:solidFill>
                  <a:schemeClr val="tx1"/>
                </a:solidFill>
              </a:rPr>
              <a:t>General </a:t>
            </a:r>
            <a:r>
              <a:rPr lang="en-US" sz="3000" dirty="0">
                <a:solidFill>
                  <a:schemeClr val="tx1"/>
                </a:solidFill>
              </a:rPr>
              <a:t>Domain</a:t>
            </a:r>
          </a:p>
          <a:p>
            <a:pPr algn="ctr"/>
            <a:r>
              <a:rPr lang="en-US" sz="3000" dirty="0">
                <a:solidFill>
                  <a:schemeClr val="tx1"/>
                </a:solidFill>
              </a:rPr>
              <a:t> NMT </a:t>
            </a:r>
            <a:r>
              <a:rPr lang="en-US" sz="3000" dirty="0" smtClean="0">
                <a:solidFill>
                  <a:schemeClr val="tx1"/>
                </a:solidFill>
              </a:rPr>
              <a:t>Model</a:t>
            </a:r>
            <a:endParaRPr lang="en-US" sz="3000" dirty="0">
              <a:solidFill>
                <a:schemeClr val="tx1"/>
              </a:solidFill>
            </a:endParaRPr>
          </a:p>
        </p:txBody>
      </p:sp>
      <p:sp>
        <p:nvSpPr>
          <p:cNvPr id="28" name="TextBox 27"/>
          <p:cNvSpPr txBox="1"/>
          <p:nvPr/>
        </p:nvSpPr>
        <p:spPr>
          <a:xfrm>
            <a:off x="-29707" y="4459014"/>
            <a:ext cx="3115733" cy="861774"/>
          </a:xfrm>
          <a:prstGeom prst="rect">
            <a:avLst/>
          </a:prstGeom>
          <a:noFill/>
        </p:spPr>
        <p:txBody>
          <a:bodyPr wrap="square" rtlCol="0">
            <a:spAutoFit/>
          </a:bodyPr>
          <a:lstStyle/>
          <a:p>
            <a:pPr lvl="0" algn="ctr"/>
            <a:r>
              <a:rPr lang="en-US" sz="2500" dirty="0" smtClean="0">
                <a:solidFill>
                  <a:schemeClr val="tx2">
                    <a:lumMod val="60000"/>
                    <a:lumOff val="40000"/>
                  </a:schemeClr>
                </a:solidFill>
              </a:rPr>
              <a:t>50m General Domain</a:t>
            </a:r>
            <a:endParaRPr lang="en-US" sz="2500" dirty="0">
              <a:solidFill>
                <a:schemeClr val="tx2">
                  <a:lumMod val="60000"/>
                  <a:lumOff val="40000"/>
                </a:schemeClr>
              </a:solidFill>
            </a:endParaRPr>
          </a:p>
          <a:p>
            <a:pPr lvl="0" algn="ctr"/>
            <a:r>
              <a:rPr lang="en-US" sz="2500" dirty="0">
                <a:solidFill>
                  <a:schemeClr val="tx2">
                    <a:lumMod val="60000"/>
                    <a:lumOff val="40000"/>
                  </a:schemeClr>
                </a:solidFill>
              </a:rPr>
              <a:t> sentence </a:t>
            </a:r>
            <a:r>
              <a:rPr lang="en-US" sz="2500" dirty="0" smtClean="0">
                <a:solidFill>
                  <a:schemeClr val="tx2">
                    <a:lumMod val="60000"/>
                    <a:lumOff val="40000"/>
                  </a:schemeClr>
                </a:solidFill>
              </a:rPr>
              <a:t>pairs</a:t>
            </a:r>
            <a:endParaRPr lang="en-US" sz="2500" dirty="0">
              <a:solidFill>
                <a:schemeClr val="tx2">
                  <a:lumMod val="60000"/>
                  <a:lumOff val="40000"/>
                </a:schemeClr>
              </a:solidFill>
            </a:endParaRPr>
          </a:p>
        </p:txBody>
      </p:sp>
      <p:sp>
        <p:nvSpPr>
          <p:cNvPr id="31" name="Right Arrow 30"/>
          <p:cNvSpPr/>
          <p:nvPr/>
        </p:nvSpPr>
        <p:spPr>
          <a:xfrm>
            <a:off x="2770334" y="2244729"/>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27</a:t>
            </a:fld>
            <a:endParaRPr lang="en-US" dirty="0"/>
          </a:p>
        </p:txBody>
      </p:sp>
      <p:sp>
        <p:nvSpPr>
          <p:cNvPr id="35" name="Folded Corner 34"/>
          <p:cNvSpPr/>
          <p:nvPr/>
        </p:nvSpPr>
        <p:spPr>
          <a:xfrm rot="10800000" flipH="1">
            <a:off x="1527261" y="1536250"/>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olded Corner 35"/>
          <p:cNvSpPr/>
          <p:nvPr/>
        </p:nvSpPr>
        <p:spPr>
          <a:xfrm rot="10800000" flipH="1">
            <a:off x="1106424" y="1532391"/>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olded Corner 36"/>
          <p:cNvSpPr/>
          <p:nvPr/>
        </p:nvSpPr>
        <p:spPr>
          <a:xfrm rot="10800000" flipH="1">
            <a:off x="1527261" y="2027257"/>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olded Corner 37"/>
          <p:cNvSpPr/>
          <p:nvPr/>
        </p:nvSpPr>
        <p:spPr>
          <a:xfrm rot="10800000" flipH="1">
            <a:off x="1106424" y="2023398"/>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olded Corner 38"/>
          <p:cNvSpPr/>
          <p:nvPr/>
        </p:nvSpPr>
        <p:spPr>
          <a:xfrm rot="10800000" flipH="1">
            <a:off x="1552841" y="2519514"/>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olded Corner 39"/>
          <p:cNvSpPr/>
          <p:nvPr/>
        </p:nvSpPr>
        <p:spPr>
          <a:xfrm rot="10800000" flipH="1">
            <a:off x="1106423" y="251565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olded Corner 40"/>
          <p:cNvSpPr/>
          <p:nvPr/>
        </p:nvSpPr>
        <p:spPr>
          <a:xfrm rot="10800000" flipH="1">
            <a:off x="1552841" y="3010521"/>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olded Corner 41"/>
          <p:cNvSpPr/>
          <p:nvPr/>
        </p:nvSpPr>
        <p:spPr>
          <a:xfrm rot="10800000" flipH="1">
            <a:off x="1107649" y="300436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olded Corner 42"/>
          <p:cNvSpPr/>
          <p:nvPr/>
        </p:nvSpPr>
        <p:spPr>
          <a:xfrm rot="10800000" flipH="1">
            <a:off x="1552841" y="3498698"/>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olded Corner 43"/>
          <p:cNvSpPr/>
          <p:nvPr/>
        </p:nvSpPr>
        <p:spPr>
          <a:xfrm rot="10800000" flipH="1">
            <a:off x="1106422" y="3494840"/>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olded Corner 44"/>
          <p:cNvSpPr/>
          <p:nvPr/>
        </p:nvSpPr>
        <p:spPr>
          <a:xfrm rot="10800000" flipH="1">
            <a:off x="1552841" y="398970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Folded Corner 45"/>
          <p:cNvSpPr/>
          <p:nvPr/>
        </p:nvSpPr>
        <p:spPr>
          <a:xfrm rot="10800000" flipH="1">
            <a:off x="1106422" y="3983550"/>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1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Domain NMT</a:t>
            </a:r>
            <a:endParaRPr lang="en-US" dirty="0"/>
          </a:p>
        </p:txBody>
      </p:sp>
      <p:sp>
        <p:nvSpPr>
          <p:cNvPr id="9" name="Can 8"/>
          <p:cNvSpPr/>
          <p:nvPr/>
        </p:nvSpPr>
        <p:spPr>
          <a:xfrm>
            <a:off x="4023360" y="1554480"/>
            <a:ext cx="1828800" cy="2289836"/>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p>
          <a:p>
            <a:pPr algn="ctr"/>
            <a:r>
              <a:rPr lang="en-US" sz="3000" dirty="0" smtClean="0">
                <a:solidFill>
                  <a:schemeClr val="tx1"/>
                </a:solidFill>
              </a:rPr>
              <a:t>General </a:t>
            </a:r>
            <a:r>
              <a:rPr lang="en-US" sz="3000" dirty="0">
                <a:solidFill>
                  <a:schemeClr val="tx1"/>
                </a:solidFill>
              </a:rPr>
              <a:t>Domain</a:t>
            </a:r>
          </a:p>
          <a:p>
            <a:pPr algn="ctr"/>
            <a:r>
              <a:rPr lang="en-US" sz="3000" dirty="0">
                <a:solidFill>
                  <a:schemeClr val="tx1"/>
                </a:solidFill>
              </a:rPr>
              <a:t> NMT </a:t>
            </a:r>
            <a:r>
              <a:rPr lang="en-US" sz="3000" dirty="0" smtClean="0">
                <a:solidFill>
                  <a:schemeClr val="tx1"/>
                </a:solidFill>
              </a:rPr>
              <a:t>Model</a:t>
            </a:r>
            <a:endParaRPr lang="en-US" sz="3000" dirty="0">
              <a:solidFill>
                <a:schemeClr val="tx1"/>
              </a:solidFill>
            </a:endParaRPr>
          </a:p>
        </p:txBody>
      </p:sp>
      <p:sp>
        <p:nvSpPr>
          <p:cNvPr id="28" name="Rectangle 27"/>
          <p:cNvSpPr/>
          <p:nvPr/>
        </p:nvSpPr>
        <p:spPr>
          <a:xfrm>
            <a:off x="0" y="4568727"/>
            <a:ext cx="9133962" cy="1892826"/>
          </a:xfrm>
          <a:prstGeom prst="rect">
            <a:avLst/>
          </a:prstGeom>
        </p:spPr>
        <p:txBody>
          <a:bodyPr wrap="square">
            <a:spAutoFit/>
          </a:bodyPr>
          <a:lstStyle/>
          <a:p>
            <a:endParaRPr lang="en-US" sz="1100" dirty="0" smtClean="0"/>
          </a:p>
          <a:p>
            <a:endParaRPr lang="en-US" sz="2400" dirty="0" smtClean="0"/>
          </a:p>
          <a:p>
            <a:endParaRPr lang="en-US" sz="800" dirty="0"/>
          </a:p>
          <a:p>
            <a:r>
              <a:rPr lang="en-US" sz="2400" dirty="0" err="1" smtClean="0"/>
              <a:t>дверной</a:t>
            </a:r>
            <a:r>
              <a:rPr lang="en-US" sz="2400" dirty="0" smtClean="0"/>
              <a:t> </a:t>
            </a:r>
            <a:r>
              <a:rPr lang="en-US" sz="2400" dirty="0" err="1"/>
              <a:t>замок</a:t>
            </a:r>
            <a:r>
              <a:rPr lang="en-US" sz="2400" dirty="0"/>
              <a:t> </a:t>
            </a:r>
            <a:r>
              <a:rPr lang="en-US" sz="2400" dirty="0" err="1"/>
              <a:t>повышенной</a:t>
            </a:r>
            <a:r>
              <a:rPr lang="en-US" sz="2400" dirty="0"/>
              <a:t> </a:t>
            </a:r>
            <a:r>
              <a:rPr lang="en-US" sz="2400" dirty="0" err="1"/>
              <a:t>степени</a:t>
            </a:r>
            <a:r>
              <a:rPr lang="en-US" sz="2400" dirty="0"/>
              <a:t> </a:t>
            </a:r>
            <a:r>
              <a:rPr lang="en-US" sz="2400" dirty="0" err="1"/>
              <a:t>защищенности</a:t>
            </a:r>
            <a:r>
              <a:rPr lang="en-US" sz="2400" dirty="0"/>
              <a:t> </a:t>
            </a:r>
            <a:r>
              <a:rPr lang="en-US" sz="2400" dirty="0" err="1"/>
              <a:t>от</a:t>
            </a:r>
            <a:r>
              <a:rPr lang="en-US" sz="2400" dirty="0"/>
              <a:t> </a:t>
            </a:r>
            <a:r>
              <a:rPr lang="en-US" sz="2400" dirty="0" err="1"/>
              <a:t>взлома</a:t>
            </a:r>
            <a:r>
              <a:rPr lang="en-US" sz="2400" dirty="0"/>
              <a:t/>
            </a:r>
            <a:br>
              <a:rPr lang="en-US" sz="2400" dirty="0"/>
            </a:br>
            <a:r>
              <a:rPr lang="en-US" sz="2400" dirty="0" smtClean="0"/>
              <a:t>Human: </a:t>
            </a:r>
            <a:r>
              <a:rPr lang="en-US" sz="2400" dirty="0"/>
              <a:t> door lock with increased degree of security against </a:t>
            </a:r>
            <a:r>
              <a:rPr lang="en-US" sz="2400" dirty="0" smtClean="0"/>
              <a:t>burglary</a:t>
            </a:r>
          </a:p>
          <a:p>
            <a:r>
              <a:rPr lang="en-US" sz="2400" dirty="0" smtClean="0"/>
              <a:t>System: </a:t>
            </a:r>
            <a:r>
              <a:rPr lang="en-US" sz="2400" dirty="0"/>
              <a:t> door security door security </a:t>
            </a:r>
            <a:r>
              <a:rPr lang="en-US" sz="2400" dirty="0" smtClean="0"/>
              <a:t>door</a:t>
            </a:r>
            <a:endParaRPr lang="en-US" sz="2400" dirty="0"/>
          </a:p>
        </p:txBody>
      </p:sp>
      <p:sp>
        <p:nvSpPr>
          <p:cNvPr id="26" name="Explosion 1 25"/>
          <p:cNvSpPr/>
          <p:nvPr/>
        </p:nvSpPr>
        <p:spPr>
          <a:xfrm>
            <a:off x="6184900" y="1195244"/>
            <a:ext cx="2949062" cy="3319947"/>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rPr>
              <a:t>Errors due to domain mismatch</a:t>
            </a:r>
            <a:endParaRPr lang="en-US" sz="2400" dirty="0">
              <a:solidFill>
                <a:schemeClr val="tx1"/>
              </a:solidFill>
              <a:effectLst/>
            </a:endParaRPr>
          </a:p>
        </p:txBody>
      </p:sp>
      <p:sp>
        <p:nvSpPr>
          <p:cNvPr id="32" name="Right Arrow 31"/>
          <p:cNvSpPr/>
          <p:nvPr/>
        </p:nvSpPr>
        <p:spPr>
          <a:xfrm>
            <a:off x="2770334" y="2244729"/>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28</a:t>
            </a:fld>
            <a:endParaRPr lang="en-US" dirty="0"/>
          </a:p>
        </p:txBody>
      </p:sp>
      <p:sp>
        <p:nvSpPr>
          <p:cNvPr id="18" name="Folded Corner 17"/>
          <p:cNvSpPr/>
          <p:nvPr/>
        </p:nvSpPr>
        <p:spPr>
          <a:xfrm rot="10800000" flipH="1">
            <a:off x="1527261" y="1536250"/>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olded Corner 18"/>
          <p:cNvSpPr/>
          <p:nvPr/>
        </p:nvSpPr>
        <p:spPr>
          <a:xfrm rot="10800000" flipH="1">
            <a:off x="1106424" y="1532391"/>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olded Corner 19"/>
          <p:cNvSpPr/>
          <p:nvPr/>
        </p:nvSpPr>
        <p:spPr>
          <a:xfrm rot="10800000" flipH="1">
            <a:off x="1527261" y="2027257"/>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olded Corner 20"/>
          <p:cNvSpPr/>
          <p:nvPr/>
        </p:nvSpPr>
        <p:spPr>
          <a:xfrm rot="10800000" flipH="1">
            <a:off x="1106424" y="2023398"/>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olded Corner 21"/>
          <p:cNvSpPr/>
          <p:nvPr/>
        </p:nvSpPr>
        <p:spPr>
          <a:xfrm rot="10800000" flipH="1">
            <a:off x="1552841" y="2519514"/>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olded Corner 22"/>
          <p:cNvSpPr/>
          <p:nvPr/>
        </p:nvSpPr>
        <p:spPr>
          <a:xfrm rot="10800000" flipH="1">
            <a:off x="1106423" y="251565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olded Corner 23"/>
          <p:cNvSpPr/>
          <p:nvPr/>
        </p:nvSpPr>
        <p:spPr>
          <a:xfrm rot="10800000" flipH="1">
            <a:off x="1552841" y="3010521"/>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olded Corner 24"/>
          <p:cNvSpPr/>
          <p:nvPr/>
        </p:nvSpPr>
        <p:spPr>
          <a:xfrm rot="10800000" flipH="1">
            <a:off x="1107649" y="300436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olded Corner 26"/>
          <p:cNvSpPr/>
          <p:nvPr/>
        </p:nvSpPr>
        <p:spPr>
          <a:xfrm rot="10800000" flipH="1">
            <a:off x="1552841" y="3498698"/>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olded Corner 28"/>
          <p:cNvSpPr/>
          <p:nvPr/>
        </p:nvSpPr>
        <p:spPr>
          <a:xfrm rot="10800000" flipH="1">
            <a:off x="1106422" y="3494840"/>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olded Corner 29"/>
          <p:cNvSpPr/>
          <p:nvPr/>
        </p:nvSpPr>
        <p:spPr>
          <a:xfrm rot="10800000" flipH="1">
            <a:off x="1552841" y="398970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olded Corner 30"/>
          <p:cNvSpPr/>
          <p:nvPr/>
        </p:nvSpPr>
        <p:spPr>
          <a:xfrm rot="10800000" flipH="1">
            <a:off x="1106422" y="3983550"/>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9707" y="4459014"/>
            <a:ext cx="3115733" cy="861774"/>
          </a:xfrm>
          <a:prstGeom prst="rect">
            <a:avLst/>
          </a:prstGeom>
          <a:noFill/>
        </p:spPr>
        <p:txBody>
          <a:bodyPr wrap="square" rtlCol="0">
            <a:spAutoFit/>
          </a:bodyPr>
          <a:lstStyle/>
          <a:p>
            <a:pPr lvl="0" algn="ctr"/>
            <a:r>
              <a:rPr lang="en-US" sz="2500" dirty="0" smtClean="0">
                <a:solidFill>
                  <a:schemeClr val="tx2">
                    <a:lumMod val="60000"/>
                    <a:lumOff val="40000"/>
                  </a:schemeClr>
                </a:solidFill>
              </a:rPr>
              <a:t>50m General Domain</a:t>
            </a:r>
            <a:endParaRPr lang="en-US" sz="2500" dirty="0">
              <a:solidFill>
                <a:schemeClr val="tx2">
                  <a:lumMod val="60000"/>
                  <a:lumOff val="40000"/>
                </a:schemeClr>
              </a:solidFill>
            </a:endParaRPr>
          </a:p>
          <a:p>
            <a:pPr lvl="0" algn="ctr"/>
            <a:r>
              <a:rPr lang="en-US" sz="2500" dirty="0">
                <a:solidFill>
                  <a:schemeClr val="tx2">
                    <a:lumMod val="60000"/>
                    <a:lumOff val="40000"/>
                  </a:schemeClr>
                </a:solidFill>
              </a:rPr>
              <a:t> sentence </a:t>
            </a:r>
            <a:r>
              <a:rPr lang="en-US" sz="2500" dirty="0" smtClean="0">
                <a:solidFill>
                  <a:schemeClr val="tx2">
                    <a:lumMod val="60000"/>
                    <a:lumOff val="40000"/>
                  </a:schemeClr>
                </a:solidFill>
              </a:rPr>
              <a:t>pairs</a:t>
            </a:r>
            <a:endParaRPr lang="en-US" sz="2500" dirty="0">
              <a:solidFill>
                <a:schemeClr val="tx2">
                  <a:lumMod val="60000"/>
                  <a:lumOff val="40000"/>
                </a:schemeClr>
              </a:solidFill>
            </a:endParaRPr>
          </a:p>
        </p:txBody>
      </p:sp>
    </p:spTree>
    <p:extLst>
      <p:ext uri="{BB962C8B-B14F-4D97-AF65-F5344CB8AC3E}">
        <p14:creationId xmlns:p14="http://schemas.microsoft.com/office/powerpoint/2010/main" val="19684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Overview of Neural Machine Translation (NMT)</a:t>
            </a:r>
          </a:p>
          <a:p>
            <a:r>
              <a:rPr lang="en-US" dirty="0"/>
              <a:t>Overview of </a:t>
            </a:r>
            <a:r>
              <a:rPr lang="en-US" dirty="0" smtClean="0"/>
              <a:t>Domain Adaptation</a:t>
            </a:r>
          </a:p>
          <a:p>
            <a:r>
              <a:rPr lang="en-US"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dirty="0" smtClean="0"/>
              <a:t>Analysis of Noisy Corpora </a:t>
            </a:r>
            <a:endParaRPr lang="en-US"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2</a:t>
            </a:fld>
            <a:endParaRPr lang="en-US" dirty="0"/>
          </a:p>
        </p:txBody>
      </p:sp>
    </p:spTree>
    <p:extLst>
      <p:ext uri="{BB962C8B-B14F-4D97-AF65-F5344CB8AC3E}">
        <p14:creationId xmlns:p14="http://schemas.microsoft.com/office/powerpoint/2010/main" val="644192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In-Domain NMT</a:t>
            </a:r>
            <a:endParaRPr lang="en-US" dirty="0"/>
          </a:p>
        </p:txBody>
      </p:sp>
      <p:sp>
        <p:nvSpPr>
          <p:cNvPr id="9" name="Can 8"/>
          <p:cNvSpPr/>
          <p:nvPr/>
        </p:nvSpPr>
        <p:spPr>
          <a:xfrm>
            <a:off x="4023360" y="1554480"/>
            <a:ext cx="1825445" cy="2286000"/>
          </a:xfrm>
          <a:prstGeom prst="can">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In-Domain</a:t>
            </a:r>
            <a:endParaRPr lang="en-US" sz="3000" dirty="0">
              <a:solidFill>
                <a:schemeClr val="tx1"/>
              </a:solidFill>
            </a:endParaRPr>
          </a:p>
          <a:p>
            <a:pPr algn="ctr"/>
            <a:r>
              <a:rPr lang="en-US" sz="3000" dirty="0">
                <a:solidFill>
                  <a:schemeClr val="tx1"/>
                </a:solidFill>
              </a:rPr>
              <a:t> NMT </a:t>
            </a:r>
            <a:r>
              <a:rPr lang="en-US" sz="3000" dirty="0" smtClean="0">
                <a:solidFill>
                  <a:schemeClr val="tx1"/>
                </a:solidFill>
              </a:rPr>
              <a:t>Model</a:t>
            </a:r>
            <a:endParaRPr lang="en-US" sz="3000" dirty="0">
              <a:solidFill>
                <a:schemeClr val="tx1"/>
              </a:solidFill>
            </a:endParaRPr>
          </a:p>
        </p:txBody>
      </p:sp>
      <p:sp>
        <p:nvSpPr>
          <p:cNvPr id="11" name="TextBox 10"/>
          <p:cNvSpPr txBox="1"/>
          <p:nvPr/>
        </p:nvSpPr>
        <p:spPr>
          <a:xfrm>
            <a:off x="199752" y="2953524"/>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12" name="Right Arrow 11"/>
          <p:cNvSpPr/>
          <p:nvPr/>
        </p:nvSpPr>
        <p:spPr>
          <a:xfrm>
            <a:off x="2770334" y="2244729"/>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29</a:t>
            </a:fld>
            <a:endParaRPr lang="en-US" dirty="0"/>
          </a:p>
        </p:txBody>
      </p:sp>
      <p:sp>
        <p:nvSpPr>
          <p:cNvPr id="10" name="Folded Corner 9"/>
          <p:cNvSpPr/>
          <p:nvPr/>
        </p:nvSpPr>
        <p:spPr>
          <a:xfrm rot="10800000" flipH="1">
            <a:off x="1527261" y="2027257"/>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rot="10800000" flipH="1">
            <a:off x="1106424" y="2023398"/>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rot="10800000" flipH="1">
            <a:off x="1552841" y="2519514"/>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4"/>
          <p:cNvSpPr/>
          <p:nvPr/>
        </p:nvSpPr>
        <p:spPr>
          <a:xfrm rot="10800000" flipH="1">
            <a:off x="1106424" y="2519514"/>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In-Domain NMT</a:t>
            </a:r>
          </a:p>
        </p:txBody>
      </p:sp>
      <p:sp>
        <p:nvSpPr>
          <p:cNvPr id="9" name="Can 8"/>
          <p:cNvSpPr/>
          <p:nvPr/>
        </p:nvSpPr>
        <p:spPr>
          <a:xfrm>
            <a:off x="4023360" y="1554480"/>
            <a:ext cx="1825445" cy="2286000"/>
          </a:xfrm>
          <a:prstGeom prst="can">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In-Domain</a:t>
            </a:r>
            <a:endParaRPr lang="en-US" sz="3000" dirty="0">
              <a:solidFill>
                <a:schemeClr val="tx1"/>
              </a:solidFill>
            </a:endParaRPr>
          </a:p>
          <a:p>
            <a:pPr algn="ctr"/>
            <a:r>
              <a:rPr lang="en-US" sz="3000" dirty="0">
                <a:solidFill>
                  <a:schemeClr val="tx1"/>
                </a:solidFill>
              </a:rPr>
              <a:t> NMT </a:t>
            </a:r>
            <a:r>
              <a:rPr lang="en-US" sz="3000" dirty="0" smtClean="0">
                <a:solidFill>
                  <a:schemeClr val="tx1"/>
                </a:solidFill>
              </a:rPr>
              <a:t>Model</a:t>
            </a:r>
            <a:endParaRPr lang="en-US" sz="3000" dirty="0">
              <a:solidFill>
                <a:schemeClr val="tx1"/>
              </a:solidFill>
            </a:endParaRPr>
          </a:p>
        </p:txBody>
      </p:sp>
      <p:sp>
        <p:nvSpPr>
          <p:cNvPr id="10" name="Explosion 1 9"/>
          <p:cNvSpPr/>
          <p:nvPr/>
        </p:nvSpPr>
        <p:spPr>
          <a:xfrm>
            <a:off x="5897218" y="846138"/>
            <a:ext cx="3242685" cy="3444184"/>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rPr>
              <a:t>Errors due to lack of data</a:t>
            </a:r>
            <a:endParaRPr lang="en-US" sz="2400" dirty="0">
              <a:solidFill>
                <a:schemeClr val="tx1"/>
              </a:solidFill>
              <a:effectLst/>
            </a:endParaRPr>
          </a:p>
        </p:txBody>
      </p:sp>
      <p:sp>
        <p:nvSpPr>
          <p:cNvPr id="11" name="Right Arrow 10"/>
          <p:cNvSpPr/>
          <p:nvPr/>
        </p:nvSpPr>
        <p:spPr>
          <a:xfrm>
            <a:off x="2770334" y="2244729"/>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30</a:t>
            </a:fld>
            <a:endParaRPr lang="en-US" dirty="0"/>
          </a:p>
        </p:txBody>
      </p:sp>
      <p:sp>
        <p:nvSpPr>
          <p:cNvPr id="13" name="Folded Corner 12"/>
          <p:cNvSpPr/>
          <p:nvPr/>
        </p:nvSpPr>
        <p:spPr>
          <a:xfrm rot="10800000" flipH="1">
            <a:off x="1527261" y="2027257"/>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rot="10800000" flipH="1">
            <a:off x="1106424" y="2023398"/>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4"/>
          <p:cNvSpPr/>
          <p:nvPr/>
        </p:nvSpPr>
        <p:spPr>
          <a:xfrm rot="10800000" flipH="1">
            <a:off x="1552841" y="2519514"/>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rot="10800000" flipH="1">
            <a:off x="1106423" y="2519514"/>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99752" y="2953524"/>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20" name="Rectangle 19"/>
          <p:cNvSpPr/>
          <p:nvPr/>
        </p:nvSpPr>
        <p:spPr>
          <a:xfrm>
            <a:off x="0" y="4568727"/>
            <a:ext cx="9133962" cy="1892826"/>
          </a:xfrm>
          <a:prstGeom prst="rect">
            <a:avLst/>
          </a:prstGeom>
        </p:spPr>
        <p:txBody>
          <a:bodyPr wrap="square">
            <a:spAutoFit/>
          </a:bodyPr>
          <a:lstStyle/>
          <a:p>
            <a:endParaRPr lang="en-US" sz="1100" dirty="0" smtClean="0"/>
          </a:p>
          <a:p>
            <a:endParaRPr lang="en-US" sz="2400" dirty="0" smtClean="0"/>
          </a:p>
          <a:p>
            <a:endParaRPr lang="en-US" sz="800" dirty="0"/>
          </a:p>
          <a:p>
            <a:r>
              <a:rPr lang="en-US" sz="2400" dirty="0" err="1" smtClean="0"/>
              <a:t>дверной</a:t>
            </a:r>
            <a:r>
              <a:rPr lang="en-US" sz="2400" dirty="0" smtClean="0"/>
              <a:t> </a:t>
            </a:r>
            <a:r>
              <a:rPr lang="en-US" sz="2400" dirty="0" err="1"/>
              <a:t>замок</a:t>
            </a:r>
            <a:r>
              <a:rPr lang="en-US" sz="2400" dirty="0"/>
              <a:t> </a:t>
            </a:r>
            <a:r>
              <a:rPr lang="en-US" sz="2400" dirty="0" err="1"/>
              <a:t>повышенной</a:t>
            </a:r>
            <a:r>
              <a:rPr lang="en-US" sz="2400" dirty="0"/>
              <a:t> </a:t>
            </a:r>
            <a:r>
              <a:rPr lang="en-US" sz="2400" dirty="0" err="1"/>
              <a:t>степени</a:t>
            </a:r>
            <a:r>
              <a:rPr lang="en-US" sz="2400" dirty="0"/>
              <a:t> </a:t>
            </a:r>
            <a:r>
              <a:rPr lang="en-US" sz="2400" dirty="0" err="1"/>
              <a:t>защищенности</a:t>
            </a:r>
            <a:r>
              <a:rPr lang="en-US" sz="2400" dirty="0"/>
              <a:t> </a:t>
            </a:r>
            <a:r>
              <a:rPr lang="en-US" sz="2400" dirty="0" err="1"/>
              <a:t>от</a:t>
            </a:r>
            <a:r>
              <a:rPr lang="en-US" sz="2400" dirty="0"/>
              <a:t> </a:t>
            </a:r>
            <a:r>
              <a:rPr lang="en-US" sz="2400" dirty="0" err="1"/>
              <a:t>взлома</a:t>
            </a:r>
            <a:r>
              <a:rPr lang="en-US" sz="2400" dirty="0"/>
              <a:t/>
            </a:r>
            <a:br>
              <a:rPr lang="en-US" sz="2400" dirty="0"/>
            </a:br>
            <a:r>
              <a:rPr lang="en-US" sz="2400" dirty="0" smtClean="0"/>
              <a:t>Human: </a:t>
            </a:r>
            <a:r>
              <a:rPr lang="en-US" sz="2400" dirty="0"/>
              <a:t> door lock with increased degree of security against </a:t>
            </a:r>
            <a:r>
              <a:rPr lang="en-US" sz="2400" dirty="0" smtClean="0"/>
              <a:t>burglary</a:t>
            </a:r>
          </a:p>
          <a:p>
            <a:r>
              <a:rPr lang="en-US" sz="2400" dirty="0"/>
              <a:t>System:  door lock for a high degree of protection against coke</a:t>
            </a:r>
          </a:p>
        </p:txBody>
      </p:sp>
    </p:spTree>
    <p:extLst>
      <p:ext uri="{BB962C8B-B14F-4D97-AF65-F5344CB8AC3E}">
        <p14:creationId xmlns:p14="http://schemas.microsoft.com/office/powerpoint/2010/main" val="124525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46437"/>
            <a:ext cx="7886700" cy="1325563"/>
          </a:xfrm>
        </p:spPr>
        <p:txBody>
          <a:bodyPr/>
          <a:lstStyle/>
          <a:p>
            <a:r>
              <a:rPr lang="en-US" dirty="0" smtClean="0"/>
              <a:t>Domain Adaptation</a:t>
            </a:r>
            <a:endParaRPr lang="en-US" dirty="0"/>
          </a:p>
        </p:txBody>
      </p:sp>
      <p:sp>
        <p:nvSpPr>
          <p:cNvPr id="3" name="Content Placeholder 2"/>
          <p:cNvSpPr>
            <a:spLocks noGrp="1"/>
          </p:cNvSpPr>
          <p:nvPr>
            <p:ph idx="1"/>
          </p:nvPr>
        </p:nvSpPr>
        <p:spPr/>
        <p:txBody>
          <a:bodyPr/>
          <a:lstStyle/>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31</a:t>
            </a:fld>
            <a:endParaRPr lang="en-US" dirty="0"/>
          </a:p>
        </p:txBody>
      </p:sp>
    </p:spTree>
    <p:extLst>
      <p:ext uri="{BB962C8B-B14F-4D97-AF65-F5344CB8AC3E}">
        <p14:creationId xmlns:p14="http://schemas.microsoft.com/office/powerpoint/2010/main" val="1733143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 Training</a:t>
            </a:r>
            <a:endParaRPr lang="en-US" dirty="0"/>
          </a:p>
        </p:txBody>
      </p:sp>
      <p:sp>
        <p:nvSpPr>
          <p:cNvPr id="4" name="Can 3"/>
          <p:cNvSpPr/>
          <p:nvPr/>
        </p:nvSpPr>
        <p:spPr>
          <a:xfrm>
            <a:off x="3794968" y="1832353"/>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40" name="Right Arrow 39"/>
          <p:cNvSpPr/>
          <p:nvPr/>
        </p:nvSpPr>
        <p:spPr>
          <a:xfrm>
            <a:off x="5896243" y="2309332"/>
            <a:ext cx="1308667"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n 40"/>
          <p:cNvSpPr/>
          <p:nvPr/>
        </p:nvSpPr>
        <p:spPr>
          <a:xfrm>
            <a:off x="7346162" y="1832353"/>
            <a:ext cx="1554480" cy="210312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smtClean="0">
                <a:solidFill>
                  <a:schemeClr val="tx1"/>
                </a:solidFill>
              </a:rPr>
              <a:t>Continued Training</a:t>
            </a:r>
            <a:endParaRPr lang="en-US" sz="2400" dirty="0" smtClean="0">
              <a:solidFill>
                <a:schemeClr val="tx1"/>
              </a:solidFill>
            </a:endParaRP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24" name="TextBox 23"/>
          <p:cNvSpPr txBox="1"/>
          <p:nvPr/>
        </p:nvSpPr>
        <p:spPr>
          <a:xfrm>
            <a:off x="5133699" y="3947738"/>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32</a:t>
            </a:fld>
            <a:endParaRPr lang="en-US" dirty="0"/>
          </a:p>
        </p:txBody>
      </p:sp>
      <p:sp>
        <p:nvSpPr>
          <p:cNvPr id="20" name="TextBox 19"/>
          <p:cNvSpPr txBox="1"/>
          <p:nvPr/>
        </p:nvSpPr>
        <p:spPr>
          <a:xfrm>
            <a:off x="-29707" y="4459014"/>
            <a:ext cx="3115733" cy="861774"/>
          </a:xfrm>
          <a:prstGeom prst="rect">
            <a:avLst/>
          </a:prstGeom>
          <a:noFill/>
        </p:spPr>
        <p:txBody>
          <a:bodyPr wrap="square" rtlCol="0">
            <a:spAutoFit/>
          </a:bodyPr>
          <a:lstStyle/>
          <a:p>
            <a:pPr lvl="0" algn="ctr"/>
            <a:r>
              <a:rPr lang="en-US" sz="2500" dirty="0" smtClean="0">
                <a:solidFill>
                  <a:schemeClr val="tx2">
                    <a:lumMod val="60000"/>
                    <a:lumOff val="40000"/>
                  </a:schemeClr>
                </a:solidFill>
              </a:rPr>
              <a:t>50m General Domain</a:t>
            </a:r>
            <a:endParaRPr lang="en-US" sz="2500" dirty="0">
              <a:solidFill>
                <a:schemeClr val="tx2">
                  <a:lumMod val="60000"/>
                  <a:lumOff val="40000"/>
                </a:schemeClr>
              </a:solidFill>
            </a:endParaRPr>
          </a:p>
          <a:p>
            <a:pPr lvl="0" algn="ctr"/>
            <a:r>
              <a:rPr lang="en-US" sz="2500" dirty="0">
                <a:solidFill>
                  <a:schemeClr val="tx2">
                    <a:lumMod val="60000"/>
                    <a:lumOff val="40000"/>
                  </a:schemeClr>
                </a:solidFill>
              </a:rPr>
              <a:t> sentence </a:t>
            </a:r>
            <a:r>
              <a:rPr lang="en-US" sz="2500" dirty="0" smtClean="0">
                <a:solidFill>
                  <a:schemeClr val="tx2">
                    <a:lumMod val="60000"/>
                    <a:lumOff val="40000"/>
                  </a:schemeClr>
                </a:solidFill>
              </a:rPr>
              <a:t>pairs</a:t>
            </a:r>
            <a:endParaRPr lang="en-US" sz="2500" dirty="0">
              <a:solidFill>
                <a:schemeClr val="tx2">
                  <a:lumMod val="60000"/>
                  <a:lumOff val="40000"/>
                </a:schemeClr>
              </a:solidFill>
            </a:endParaRPr>
          </a:p>
        </p:txBody>
      </p:sp>
      <p:sp>
        <p:nvSpPr>
          <p:cNvPr id="45" name="Right Arrow 44"/>
          <p:cNvSpPr/>
          <p:nvPr/>
        </p:nvSpPr>
        <p:spPr>
          <a:xfrm>
            <a:off x="2420094" y="2309332"/>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lded Corner 22"/>
          <p:cNvSpPr/>
          <p:nvPr/>
        </p:nvSpPr>
        <p:spPr>
          <a:xfrm rot="10800000" flipH="1">
            <a:off x="1527261" y="1536250"/>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olded Corner 24"/>
          <p:cNvSpPr/>
          <p:nvPr/>
        </p:nvSpPr>
        <p:spPr>
          <a:xfrm rot="10800000" flipH="1">
            <a:off x="1106424" y="1532391"/>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olded Corner 25"/>
          <p:cNvSpPr/>
          <p:nvPr/>
        </p:nvSpPr>
        <p:spPr>
          <a:xfrm rot="10800000" flipH="1">
            <a:off x="1527261" y="2027257"/>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olded Corner 26"/>
          <p:cNvSpPr/>
          <p:nvPr/>
        </p:nvSpPr>
        <p:spPr>
          <a:xfrm rot="10800000" flipH="1">
            <a:off x="1106424" y="2023398"/>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olded Corner 27"/>
          <p:cNvSpPr/>
          <p:nvPr/>
        </p:nvSpPr>
        <p:spPr>
          <a:xfrm rot="10800000" flipH="1">
            <a:off x="1552841" y="2519514"/>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olded Corner 30"/>
          <p:cNvSpPr/>
          <p:nvPr/>
        </p:nvSpPr>
        <p:spPr>
          <a:xfrm rot="10800000" flipH="1">
            <a:off x="1132004" y="251565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olded Corner 34"/>
          <p:cNvSpPr/>
          <p:nvPr/>
        </p:nvSpPr>
        <p:spPr>
          <a:xfrm rot="10800000" flipH="1">
            <a:off x="1552841" y="3010521"/>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olded Corner 35"/>
          <p:cNvSpPr/>
          <p:nvPr/>
        </p:nvSpPr>
        <p:spPr>
          <a:xfrm rot="10800000" flipH="1">
            <a:off x="1132004" y="3006662"/>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olded Corner 36"/>
          <p:cNvSpPr/>
          <p:nvPr/>
        </p:nvSpPr>
        <p:spPr>
          <a:xfrm rot="10800000" flipH="1">
            <a:off x="1552841" y="3498698"/>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olded Corner 42"/>
          <p:cNvSpPr/>
          <p:nvPr/>
        </p:nvSpPr>
        <p:spPr>
          <a:xfrm rot="10800000" flipH="1">
            <a:off x="1132004" y="3494839"/>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olded Corner 43"/>
          <p:cNvSpPr/>
          <p:nvPr/>
        </p:nvSpPr>
        <p:spPr>
          <a:xfrm rot="10800000" flipH="1">
            <a:off x="1552841" y="398970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Folded Corner 45"/>
          <p:cNvSpPr/>
          <p:nvPr/>
        </p:nvSpPr>
        <p:spPr>
          <a:xfrm rot="10800000" flipH="1">
            <a:off x="1132004" y="3985846"/>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olded Corner 50"/>
          <p:cNvSpPr/>
          <p:nvPr/>
        </p:nvSpPr>
        <p:spPr>
          <a:xfrm rot="10800000" flipH="1">
            <a:off x="6408273" y="3126538"/>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olded Corner 51"/>
          <p:cNvSpPr/>
          <p:nvPr/>
        </p:nvSpPr>
        <p:spPr>
          <a:xfrm rot="10800000" flipH="1">
            <a:off x="5987436" y="3122679"/>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olded Corner 52"/>
          <p:cNvSpPr/>
          <p:nvPr/>
        </p:nvSpPr>
        <p:spPr>
          <a:xfrm rot="10800000" flipH="1">
            <a:off x="6436066" y="361870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Folded Corner 53"/>
          <p:cNvSpPr/>
          <p:nvPr/>
        </p:nvSpPr>
        <p:spPr>
          <a:xfrm rot="10800000" flipH="1">
            <a:off x="5987436" y="361870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24" grpId="0"/>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 Training</a:t>
            </a:r>
            <a:endParaRPr lang="en-US" dirty="0"/>
          </a:p>
        </p:txBody>
      </p:sp>
      <p:sp>
        <p:nvSpPr>
          <p:cNvPr id="36" name="Right Arrow 35"/>
          <p:cNvSpPr/>
          <p:nvPr/>
        </p:nvSpPr>
        <p:spPr>
          <a:xfrm>
            <a:off x="5896243" y="2309332"/>
            <a:ext cx="1308667"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36"/>
          <p:cNvSpPr/>
          <p:nvPr/>
        </p:nvSpPr>
        <p:spPr>
          <a:xfrm>
            <a:off x="7346162" y="1832353"/>
            <a:ext cx="1554480" cy="210312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smtClean="0">
                <a:solidFill>
                  <a:schemeClr val="tx1"/>
                </a:solidFill>
              </a:rPr>
              <a:t>Continued Training</a:t>
            </a:r>
            <a:endParaRPr lang="en-US" sz="2400" dirty="0" smtClean="0">
              <a:solidFill>
                <a:schemeClr val="tx1"/>
              </a:solidFill>
            </a:endParaRP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3" name="Cloud 2"/>
          <p:cNvSpPr/>
          <p:nvPr/>
        </p:nvSpPr>
        <p:spPr>
          <a:xfrm>
            <a:off x="6201021" y="673100"/>
            <a:ext cx="2666045" cy="1465704"/>
          </a:xfrm>
          <a:prstGeom prst="cloud">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dirty="0" smtClean="0">
              <a:solidFill>
                <a:schemeClr val="tx1"/>
              </a:solidFill>
            </a:endParaRPr>
          </a:p>
          <a:p>
            <a:pPr algn="ctr"/>
            <a:r>
              <a:rPr lang="en-US" sz="2400" dirty="0" smtClean="0">
                <a:solidFill>
                  <a:schemeClr val="tx1"/>
                </a:solidFill>
              </a:rPr>
              <a:t>Improved</a:t>
            </a:r>
            <a:endParaRPr lang="en-US" sz="2400" dirty="0">
              <a:solidFill>
                <a:schemeClr val="tx1"/>
              </a:solidFill>
            </a:endParaRPr>
          </a:p>
          <a:p>
            <a:pPr algn="ctr"/>
            <a:r>
              <a:rPr lang="en-US" sz="2400" dirty="0">
                <a:solidFill>
                  <a:schemeClr val="tx1"/>
                </a:solidFill>
              </a:rPr>
              <a:t>performance! </a:t>
            </a:r>
          </a:p>
          <a:p>
            <a:pPr algn="ctr"/>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33</a:t>
            </a:fld>
            <a:endParaRPr lang="en-US" dirty="0"/>
          </a:p>
        </p:txBody>
      </p:sp>
      <p:sp>
        <p:nvSpPr>
          <p:cNvPr id="20" name="Can 19"/>
          <p:cNvSpPr/>
          <p:nvPr/>
        </p:nvSpPr>
        <p:spPr>
          <a:xfrm>
            <a:off x="3794968" y="1832353"/>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23" name="TextBox 22"/>
          <p:cNvSpPr txBox="1"/>
          <p:nvPr/>
        </p:nvSpPr>
        <p:spPr>
          <a:xfrm>
            <a:off x="5133699" y="3947738"/>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41" name="Right Arrow 40"/>
          <p:cNvSpPr/>
          <p:nvPr/>
        </p:nvSpPr>
        <p:spPr>
          <a:xfrm>
            <a:off x="2420094" y="2309332"/>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olded Corner 45"/>
          <p:cNvSpPr/>
          <p:nvPr/>
        </p:nvSpPr>
        <p:spPr>
          <a:xfrm rot="10800000" flipH="1">
            <a:off x="1527261" y="1536250"/>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olded Corner 46"/>
          <p:cNvSpPr/>
          <p:nvPr/>
        </p:nvSpPr>
        <p:spPr>
          <a:xfrm rot="10800000" flipH="1">
            <a:off x="1106424" y="1532391"/>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olded Corner 23"/>
          <p:cNvSpPr/>
          <p:nvPr/>
        </p:nvSpPr>
        <p:spPr>
          <a:xfrm rot="10800000" flipH="1">
            <a:off x="1527261" y="2027257"/>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olded Corner 24"/>
          <p:cNvSpPr/>
          <p:nvPr/>
        </p:nvSpPr>
        <p:spPr>
          <a:xfrm rot="10800000" flipH="1">
            <a:off x="1106424" y="2023398"/>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olded Corner 26"/>
          <p:cNvSpPr/>
          <p:nvPr/>
        </p:nvSpPr>
        <p:spPr>
          <a:xfrm rot="10800000" flipH="1">
            <a:off x="1552841" y="2519514"/>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olded Corner 27"/>
          <p:cNvSpPr/>
          <p:nvPr/>
        </p:nvSpPr>
        <p:spPr>
          <a:xfrm rot="10800000" flipH="1">
            <a:off x="1132004" y="251565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olded Corner 28"/>
          <p:cNvSpPr/>
          <p:nvPr/>
        </p:nvSpPr>
        <p:spPr>
          <a:xfrm rot="10800000" flipH="1">
            <a:off x="1552841" y="3010521"/>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olded Corner 29"/>
          <p:cNvSpPr/>
          <p:nvPr/>
        </p:nvSpPr>
        <p:spPr>
          <a:xfrm rot="10800000" flipH="1">
            <a:off x="1132004" y="3006662"/>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olded Corner 30"/>
          <p:cNvSpPr/>
          <p:nvPr/>
        </p:nvSpPr>
        <p:spPr>
          <a:xfrm rot="10800000" flipH="1">
            <a:off x="1552841" y="3498698"/>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olded Corner 31"/>
          <p:cNvSpPr/>
          <p:nvPr/>
        </p:nvSpPr>
        <p:spPr>
          <a:xfrm rot="10800000" flipH="1">
            <a:off x="1132004" y="3494839"/>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olded Corner 34"/>
          <p:cNvSpPr/>
          <p:nvPr/>
        </p:nvSpPr>
        <p:spPr>
          <a:xfrm rot="10800000" flipH="1">
            <a:off x="1552841" y="3989705"/>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olded Corner 37"/>
          <p:cNvSpPr/>
          <p:nvPr/>
        </p:nvSpPr>
        <p:spPr>
          <a:xfrm rot="10800000" flipH="1">
            <a:off x="1132004" y="3985846"/>
            <a:ext cx="274320" cy="36576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olded Corner 49"/>
          <p:cNvSpPr/>
          <p:nvPr/>
        </p:nvSpPr>
        <p:spPr>
          <a:xfrm rot="10800000" flipH="1">
            <a:off x="6408273" y="3126538"/>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olded Corner 50"/>
          <p:cNvSpPr/>
          <p:nvPr/>
        </p:nvSpPr>
        <p:spPr>
          <a:xfrm rot="10800000" flipH="1">
            <a:off x="5987436" y="3122679"/>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olded Corner 51"/>
          <p:cNvSpPr/>
          <p:nvPr/>
        </p:nvSpPr>
        <p:spPr>
          <a:xfrm rot="10800000" flipH="1">
            <a:off x="6436066" y="361870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olded Corner 52"/>
          <p:cNvSpPr/>
          <p:nvPr/>
        </p:nvSpPr>
        <p:spPr>
          <a:xfrm rot="10800000" flipH="1">
            <a:off x="5987436" y="361870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29707" y="4459014"/>
            <a:ext cx="3115733" cy="861774"/>
          </a:xfrm>
          <a:prstGeom prst="rect">
            <a:avLst/>
          </a:prstGeom>
          <a:noFill/>
        </p:spPr>
        <p:txBody>
          <a:bodyPr wrap="square" rtlCol="0">
            <a:spAutoFit/>
          </a:bodyPr>
          <a:lstStyle/>
          <a:p>
            <a:pPr lvl="0" algn="ctr"/>
            <a:r>
              <a:rPr lang="en-US" sz="2500" dirty="0" smtClean="0">
                <a:solidFill>
                  <a:schemeClr val="tx2">
                    <a:lumMod val="60000"/>
                    <a:lumOff val="40000"/>
                  </a:schemeClr>
                </a:solidFill>
              </a:rPr>
              <a:t>50m General Domain</a:t>
            </a:r>
            <a:endParaRPr lang="en-US" sz="2500" dirty="0">
              <a:solidFill>
                <a:schemeClr val="tx2">
                  <a:lumMod val="60000"/>
                  <a:lumOff val="40000"/>
                </a:schemeClr>
              </a:solidFill>
            </a:endParaRPr>
          </a:p>
          <a:p>
            <a:pPr lvl="0" algn="ctr"/>
            <a:r>
              <a:rPr lang="en-US" sz="2500" dirty="0">
                <a:solidFill>
                  <a:schemeClr val="tx2">
                    <a:lumMod val="60000"/>
                    <a:lumOff val="40000"/>
                  </a:schemeClr>
                </a:solidFill>
              </a:rPr>
              <a:t> sentence </a:t>
            </a:r>
            <a:r>
              <a:rPr lang="en-US" sz="2500" dirty="0" smtClean="0">
                <a:solidFill>
                  <a:schemeClr val="tx2">
                    <a:lumMod val="60000"/>
                    <a:lumOff val="40000"/>
                  </a:schemeClr>
                </a:solidFill>
              </a:rPr>
              <a:t>pairs</a:t>
            </a:r>
            <a:endParaRPr lang="en-US" sz="2500" dirty="0">
              <a:solidFill>
                <a:schemeClr val="tx2">
                  <a:lumMod val="60000"/>
                  <a:lumOff val="40000"/>
                </a:schemeClr>
              </a:solidFill>
            </a:endParaRPr>
          </a:p>
        </p:txBody>
      </p:sp>
      <p:sp>
        <p:nvSpPr>
          <p:cNvPr id="55" name="Rectangle 54"/>
          <p:cNvSpPr/>
          <p:nvPr/>
        </p:nvSpPr>
        <p:spPr>
          <a:xfrm>
            <a:off x="0" y="4568727"/>
            <a:ext cx="9133962" cy="2231380"/>
          </a:xfrm>
          <a:prstGeom prst="rect">
            <a:avLst/>
          </a:prstGeom>
        </p:spPr>
        <p:txBody>
          <a:bodyPr wrap="square">
            <a:spAutoFit/>
          </a:bodyPr>
          <a:lstStyle/>
          <a:p>
            <a:endParaRPr lang="en-US" sz="1100" dirty="0" smtClean="0"/>
          </a:p>
          <a:p>
            <a:endParaRPr lang="en-US" sz="2400" dirty="0" smtClean="0"/>
          </a:p>
          <a:p>
            <a:endParaRPr lang="en-US" sz="800" dirty="0"/>
          </a:p>
          <a:p>
            <a:r>
              <a:rPr lang="en-US" sz="2400" dirty="0" err="1" smtClean="0"/>
              <a:t>дверной</a:t>
            </a:r>
            <a:r>
              <a:rPr lang="en-US" sz="2400" dirty="0" smtClean="0"/>
              <a:t> </a:t>
            </a:r>
            <a:r>
              <a:rPr lang="en-US" sz="2400" dirty="0" err="1"/>
              <a:t>замок</a:t>
            </a:r>
            <a:r>
              <a:rPr lang="en-US" sz="2400" dirty="0"/>
              <a:t> </a:t>
            </a:r>
            <a:r>
              <a:rPr lang="en-US" sz="2400" dirty="0" err="1"/>
              <a:t>повышенной</a:t>
            </a:r>
            <a:r>
              <a:rPr lang="en-US" sz="2400" dirty="0"/>
              <a:t> </a:t>
            </a:r>
            <a:r>
              <a:rPr lang="en-US" sz="2400" dirty="0" err="1"/>
              <a:t>степени</a:t>
            </a:r>
            <a:r>
              <a:rPr lang="en-US" sz="2400" dirty="0"/>
              <a:t> </a:t>
            </a:r>
            <a:r>
              <a:rPr lang="en-US" sz="2400" dirty="0" err="1"/>
              <a:t>защищенности</a:t>
            </a:r>
            <a:r>
              <a:rPr lang="en-US" sz="2400" dirty="0"/>
              <a:t> </a:t>
            </a:r>
            <a:r>
              <a:rPr lang="en-US" sz="2400" dirty="0" err="1"/>
              <a:t>от</a:t>
            </a:r>
            <a:r>
              <a:rPr lang="en-US" sz="2400" dirty="0"/>
              <a:t> </a:t>
            </a:r>
            <a:r>
              <a:rPr lang="en-US" sz="2400" dirty="0" err="1"/>
              <a:t>взлома</a:t>
            </a:r>
            <a:r>
              <a:rPr lang="en-US" sz="2400" dirty="0"/>
              <a:t/>
            </a:r>
            <a:br>
              <a:rPr lang="en-US" sz="2400" dirty="0"/>
            </a:br>
            <a:r>
              <a:rPr lang="en-US" sz="2400" dirty="0" smtClean="0"/>
              <a:t>Human: </a:t>
            </a:r>
            <a:r>
              <a:rPr lang="en-US" sz="2400" dirty="0"/>
              <a:t> door lock with increased degree of security against </a:t>
            </a:r>
            <a:r>
              <a:rPr lang="en-US" sz="2400" dirty="0" smtClean="0"/>
              <a:t>burglary</a:t>
            </a:r>
          </a:p>
          <a:p>
            <a:r>
              <a:rPr lang="en-US" sz="2400" dirty="0"/>
              <a:t>System:  </a:t>
            </a:r>
            <a:r>
              <a:rPr lang="en-US" sz="2400" dirty="0" smtClean="0"/>
              <a:t>door</a:t>
            </a:r>
            <a:r>
              <a:rPr lang="en-US" sz="2400" dirty="0"/>
              <a:t> lock with increased penetration protection</a:t>
            </a:r>
          </a:p>
          <a:p>
            <a:endParaRPr lang="en-US" sz="2400" dirty="0"/>
          </a:p>
        </p:txBody>
      </p:sp>
    </p:spTree>
    <p:extLst>
      <p:ext uri="{BB962C8B-B14F-4D97-AF65-F5344CB8AC3E}">
        <p14:creationId xmlns:p14="http://schemas.microsoft.com/office/powerpoint/2010/main" val="185452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Russian → English Patents</a:t>
            </a:r>
            <a:endParaRPr lang="en-US" dirty="0"/>
          </a:p>
        </p:txBody>
      </p:sp>
      <p:graphicFrame>
        <p:nvGraphicFramePr>
          <p:cNvPr id="5" name="Content Placeholder 4"/>
          <p:cNvGraphicFramePr>
            <a:graphicFrameLocks noGrp="1"/>
          </p:cNvGraphicFramePr>
          <p:nvPr>
            <p:ph idx="1"/>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930669" y="1628001"/>
            <a:ext cx="1356360" cy="553998"/>
          </a:xfrm>
          <a:prstGeom prst="rect">
            <a:avLst/>
          </a:prstGeom>
          <a:noFill/>
        </p:spPr>
        <p:txBody>
          <a:bodyPr wrap="square" rtlCol="0">
            <a:spAutoFit/>
          </a:bodyPr>
          <a:lstStyle/>
          <a:p>
            <a:pPr algn="ctr"/>
            <a:r>
              <a:rPr lang="en-US" sz="3000" smtClean="0">
                <a:solidFill>
                  <a:schemeClr val="accent4"/>
                </a:solidFill>
              </a:rPr>
              <a:t>+ 9.3</a:t>
            </a:r>
            <a:endParaRPr lang="en-US" sz="3000" dirty="0">
              <a:solidFill>
                <a:schemeClr val="accent4"/>
              </a:solidFill>
            </a:endParaRPr>
          </a:p>
        </p:txBody>
      </p:sp>
      <p:sp>
        <p:nvSpPr>
          <p:cNvPr id="6" name="TextBox 5"/>
          <p:cNvSpPr txBox="1"/>
          <p:nvPr/>
        </p:nvSpPr>
        <p:spPr>
          <a:xfrm rot="16200000">
            <a:off x="-81180" y="4230663"/>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8" name="Up Arrow 7"/>
          <p:cNvSpPr/>
          <p:nvPr/>
        </p:nvSpPr>
        <p:spPr>
          <a:xfrm>
            <a:off x="318515" y="3135048"/>
            <a:ext cx="213205" cy="778521"/>
          </a:xfrm>
          <a:prstGeom prst="up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6" y="2362200"/>
            <a:ext cx="673764" cy="673764"/>
          </a:xfrm>
          <a:prstGeom prst="rect">
            <a:avLst/>
          </a:prstGeom>
        </p:spPr>
      </p:pic>
    </p:spTree>
    <p:extLst>
      <p:ext uri="{BB962C8B-B14F-4D97-AF65-F5344CB8AC3E}">
        <p14:creationId xmlns:p14="http://schemas.microsoft.com/office/powerpoint/2010/main" val="16180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Russian → English General</a:t>
            </a:r>
            <a:endParaRPr lang="en-US" dirty="0"/>
          </a:p>
        </p:txBody>
      </p:sp>
      <p:graphicFrame>
        <p:nvGraphicFramePr>
          <p:cNvPr id="5" name="Content Placeholder 4"/>
          <p:cNvGraphicFramePr>
            <a:graphicFrameLocks noGrp="1"/>
          </p:cNvGraphicFramePr>
          <p:nvPr>
            <p:ph idx="1"/>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980545" y="4001363"/>
            <a:ext cx="1356360" cy="553998"/>
          </a:xfrm>
          <a:prstGeom prst="rect">
            <a:avLst/>
          </a:prstGeom>
          <a:noFill/>
        </p:spPr>
        <p:txBody>
          <a:bodyPr wrap="square" rtlCol="0">
            <a:spAutoFit/>
          </a:bodyPr>
          <a:lstStyle/>
          <a:p>
            <a:pPr algn="ctr"/>
            <a:r>
              <a:rPr lang="en-US" sz="3000" dirty="0" smtClean="0">
                <a:solidFill>
                  <a:schemeClr val="accent4"/>
                </a:solidFill>
              </a:rPr>
              <a:t>-18.2</a:t>
            </a:r>
            <a:endParaRPr lang="en-US" sz="3000" dirty="0">
              <a:solidFill>
                <a:schemeClr val="accent4"/>
              </a:solidFill>
            </a:endParaRPr>
          </a:p>
        </p:txBody>
      </p:sp>
      <p:sp>
        <p:nvSpPr>
          <p:cNvPr id="6" name="TextBox 5"/>
          <p:cNvSpPr txBox="1"/>
          <p:nvPr/>
        </p:nvSpPr>
        <p:spPr>
          <a:xfrm rot="16200000">
            <a:off x="-81180" y="4230663"/>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8" name="Up Arrow 7"/>
          <p:cNvSpPr/>
          <p:nvPr/>
        </p:nvSpPr>
        <p:spPr>
          <a:xfrm>
            <a:off x="318515" y="3135048"/>
            <a:ext cx="213205" cy="778521"/>
          </a:xfrm>
          <a:prstGeom prst="up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6" y="2362200"/>
            <a:ext cx="673764" cy="673764"/>
          </a:xfrm>
          <a:prstGeom prst="rect">
            <a:avLst/>
          </a:prstGeom>
        </p:spPr>
      </p:pic>
      <p:sp>
        <p:nvSpPr>
          <p:cNvPr id="3" name="Rectangle 2"/>
          <p:cNvSpPr/>
          <p:nvPr/>
        </p:nvSpPr>
        <p:spPr>
          <a:xfrm>
            <a:off x="3738282" y="5553635"/>
            <a:ext cx="1963271" cy="726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723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Overview of Neural Machine Translation (NMT)</a:t>
            </a:r>
          </a:p>
          <a:p>
            <a:r>
              <a:rPr lang="en-US" dirty="0"/>
              <a:t>Overview of </a:t>
            </a:r>
            <a:r>
              <a:rPr lang="en-US" dirty="0" smtClean="0"/>
              <a:t>Domain Adaptation</a:t>
            </a:r>
          </a:p>
          <a:p>
            <a:r>
              <a:rPr lang="en-US" b="1"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dirty="0" smtClean="0"/>
              <a:t>Analysis of Noisy Corpora </a:t>
            </a:r>
            <a:endParaRPr lang="en-US"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36</a:t>
            </a:fld>
            <a:endParaRPr lang="en-US" dirty="0"/>
          </a:p>
        </p:txBody>
      </p:sp>
    </p:spTree>
    <p:extLst>
      <p:ext uri="{BB962C8B-B14F-4D97-AF65-F5344CB8AC3E}">
        <p14:creationId xmlns:p14="http://schemas.microsoft.com/office/powerpoint/2010/main" val="230455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657" y="1336959"/>
            <a:ext cx="9176657" cy="1805252"/>
          </a:xfrm>
        </p:spPr>
        <p:txBody>
          <a:bodyPr>
            <a:noAutofit/>
          </a:bodyPr>
          <a:lstStyle/>
          <a:p>
            <a:r>
              <a:rPr lang="en-US" sz="4800"/>
              <a:t/>
            </a:r>
            <a:br>
              <a:rPr lang="en-US" sz="4800"/>
            </a:br>
            <a:r>
              <a:rPr lang="en-US" sz="4800"/>
              <a:t>Regularized Training Objective for Continued Training for Domain Adaptation in Neural Machine Translation </a:t>
            </a:r>
            <a:endParaRPr lang="en-US" sz="4500" dirty="0"/>
          </a:p>
        </p:txBody>
      </p:sp>
      <p:sp>
        <p:nvSpPr>
          <p:cNvPr id="3" name="Subtitle 2"/>
          <p:cNvSpPr>
            <a:spLocks noGrp="1"/>
          </p:cNvSpPr>
          <p:nvPr>
            <p:ph type="subTitle" idx="1"/>
          </p:nvPr>
        </p:nvSpPr>
        <p:spPr>
          <a:xfrm>
            <a:off x="-19210" y="3371089"/>
            <a:ext cx="9144000" cy="1538306"/>
          </a:xfrm>
        </p:spPr>
        <p:txBody>
          <a:bodyPr>
            <a:normAutofit fontScale="92500" lnSpcReduction="10000"/>
          </a:bodyPr>
          <a:lstStyle/>
          <a:p>
            <a:r>
              <a:rPr lang="en-US" sz="3000" b="1" dirty="0" smtClean="0">
                <a:solidFill>
                  <a:srgbClr val="000000"/>
                </a:solidFill>
              </a:rPr>
              <a:t>Huda Khayrallah, </a:t>
            </a:r>
            <a:r>
              <a:rPr lang="en-US" sz="3200" dirty="0" smtClean="0"/>
              <a:t>Brian </a:t>
            </a:r>
            <a:r>
              <a:rPr lang="en-US" sz="3200" dirty="0"/>
              <a:t>Thompson</a:t>
            </a:r>
            <a:r>
              <a:rPr lang="en-US" sz="3200" dirty="0" smtClean="0"/>
              <a:t>,</a:t>
            </a:r>
          </a:p>
          <a:p>
            <a:r>
              <a:rPr lang="en-US" sz="3200" dirty="0"/>
              <a:t> Kevin </a:t>
            </a:r>
            <a:r>
              <a:rPr lang="en-US" sz="3200" dirty="0" smtClean="0"/>
              <a:t>Duh &amp;</a:t>
            </a:r>
            <a:r>
              <a:rPr lang="en-US" sz="3200" dirty="0"/>
              <a:t> Philipp </a:t>
            </a:r>
            <a:r>
              <a:rPr lang="en-US" sz="3200" dirty="0" smtClean="0"/>
              <a:t>Koehn</a:t>
            </a:r>
          </a:p>
          <a:p>
            <a:r>
              <a:rPr lang="en-US" sz="3200" dirty="0">
                <a:solidFill>
                  <a:srgbClr val="000000"/>
                </a:solidFill>
              </a:rPr>
              <a:t>WNMT at ACL </a:t>
            </a:r>
            <a:r>
              <a:rPr lang="en-US" sz="3200" dirty="0" smtClean="0">
                <a:solidFill>
                  <a:srgbClr val="000000"/>
                </a:solidFill>
              </a:rPr>
              <a:t>2018</a:t>
            </a:r>
            <a:endParaRPr lang="en-US" sz="3000" dirty="0" smtClean="0">
              <a:solidFill>
                <a:srgbClr val="000000"/>
              </a:solidFill>
            </a:endParaRPr>
          </a:p>
        </p:txBody>
      </p:sp>
      <p:grpSp>
        <p:nvGrpSpPr>
          <p:cNvPr id="5" name="Group 4"/>
          <p:cNvGrpSpPr/>
          <p:nvPr/>
        </p:nvGrpSpPr>
        <p:grpSpPr>
          <a:xfrm>
            <a:off x="537608" y="4184725"/>
            <a:ext cx="7387192" cy="2901875"/>
            <a:chOff x="-152400" y="3078204"/>
            <a:chExt cx="8458200" cy="332259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78204"/>
              <a:ext cx="8040329" cy="33225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070" y="3908853"/>
              <a:ext cx="1283730" cy="1661298"/>
            </a:xfrm>
            <a:prstGeom prst="rect">
              <a:avLst/>
            </a:prstGeom>
          </p:spPr>
        </p:pic>
      </p:grpSp>
    </p:spTree>
    <p:extLst>
      <p:ext uri="{BB962C8B-B14F-4D97-AF65-F5344CB8AC3E}">
        <p14:creationId xmlns:p14="http://schemas.microsoft.com/office/powerpoint/2010/main" val="268208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 Training</a:t>
            </a:r>
            <a:endParaRPr lang="en-US" dirty="0"/>
          </a:p>
        </p:txBody>
      </p:sp>
      <p:sp>
        <p:nvSpPr>
          <p:cNvPr id="36" name="Right Arrow 35"/>
          <p:cNvSpPr/>
          <p:nvPr/>
        </p:nvSpPr>
        <p:spPr>
          <a:xfrm>
            <a:off x="3604195" y="1494076"/>
            <a:ext cx="1928413"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p:cNvSpPr/>
          <p:nvPr/>
        </p:nvSpPr>
        <p:spPr>
          <a:xfrm>
            <a:off x="898060" y="1494076"/>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37" name="Can 36"/>
          <p:cNvSpPr/>
          <p:nvPr/>
        </p:nvSpPr>
        <p:spPr>
          <a:xfrm>
            <a:off x="6684264" y="1494076"/>
            <a:ext cx="1645920" cy="228600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2400" dirty="0" smtClean="0">
              <a:solidFill>
                <a:schemeClr val="tx1"/>
              </a:solidFill>
            </a:endParaRPr>
          </a:p>
          <a:p>
            <a:pPr algn="ctr"/>
            <a:r>
              <a:rPr lang="en-US" sz="2400" dirty="0" smtClean="0">
                <a:solidFill>
                  <a:schemeClr val="tx1"/>
                </a:solidFill>
              </a:rPr>
              <a:t>Continued Training</a:t>
            </a: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38</a:t>
            </a:fld>
            <a:endParaRPr lang="en-US" dirty="0"/>
          </a:p>
        </p:txBody>
      </p:sp>
      <p:sp>
        <p:nvSpPr>
          <p:cNvPr id="13" name="TextBox 12"/>
          <p:cNvSpPr txBox="1"/>
          <p:nvPr/>
        </p:nvSpPr>
        <p:spPr>
          <a:xfrm>
            <a:off x="3134555" y="3275079"/>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19" name="Folded Corner 18"/>
          <p:cNvSpPr/>
          <p:nvPr/>
        </p:nvSpPr>
        <p:spPr>
          <a:xfrm rot="10800000" flipH="1">
            <a:off x="4489260" y="2308348"/>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olded Corner 19"/>
          <p:cNvSpPr/>
          <p:nvPr/>
        </p:nvSpPr>
        <p:spPr>
          <a:xfrm rot="10800000" flipH="1">
            <a:off x="4068423" y="2304489"/>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olded Corner 20"/>
          <p:cNvSpPr/>
          <p:nvPr/>
        </p:nvSpPr>
        <p:spPr>
          <a:xfrm rot="10800000" flipH="1">
            <a:off x="4489260" y="280051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olded Corner 21"/>
          <p:cNvSpPr/>
          <p:nvPr/>
        </p:nvSpPr>
        <p:spPr>
          <a:xfrm rot="10800000" flipH="1">
            <a:off x="4068423" y="280051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77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Translation</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53743" y="365127"/>
            <a:ext cx="978252" cy="978252"/>
          </a:xfrm>
        </p:spPr>
      </p:pic>
      <p:sp>
        <p:nvSpPr>
          <p:cNvPr id="4" name="Footer Placeholder 3"/>
          <p:cNvSpPr>
            <a:spLocks noGrp="1"/>
          </p:cNvSpPr>
          <p:nvPr>
            <p:ph type="ftr" sz="quarter" idx="11"/>
          </p:nvPr>
        </p:nvSpPr>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3</a:t>
            </a:fld>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69565"/>
          <a:stretch/>
        </p:blipFill>
        <p:spPr>
          <a:xfrm>
            <a:off x="5488888" y="365126"/>
            <a:ext cx="969062" cy="109296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9322" y="445603"/>
            <a:ext cx="897776" cy="89777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4511" y="1799741"/>
            <a:ext cx="5254978" cy="4048917"/>
          </a:xfrm>
          <a:prstGeom prst="rect">
            <a:avLst/>
          </a:prstGeom>
        </p:spPr>
      </p:pic>
    </p:spTree>
    <p:extLst>
      <p:ext uri="{BB962C8B-B14F-4D97-AF65-F5344CB8AC3E}">
        <p14:creationId xmlns:p14="http://schemas.microsoft.com/office/powerpoint/2010/main" val="1553108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Regularized Continued Training</a:t>
            </a:r>
            <a:endParaRPr lang="en-US" dirty="0"/>
          </a:p>
        </p:txBody>
      </p:sp>
      <p:sp>
        <p:nvSpPr>
          <p:cNvPr id="31" name="Can 30"/>
          <p:cNvSpPr/>
          <p:nvPr/>
        </p:nvSpPr>
        <p:spPr>
          <a:xfrm>
            <a:off x="898060" y="1494076"/>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39</a:t>
            </a:fld>
            <a:endParaRPr lang="en-US" dirty="0"/>
          </a:p>
        </p:txBody>
      </p:sp>
      <p:sp>
        <p:nvSpPr>
          <p:cNvPr id="14" name="Can 13"/>
          <p:cNvSpPr/>
          <p:nvPr/>
        </p:nvSpPr>
        <p:spPr>
          <a:xfrm>
            <a:off x="6684264" y="1494076"/>
            <a:ext cx="1645920" cy="228600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solidFill>
                <a:schemeClr val="tx1"/>
              </a:solidFill>
            </a:endParaRPr>
          </a:p>
          <a:p>
            <a:pPr algn="ctr"/>
            <a:r>
              <a:rPr lang="en-US" sz="2400" dirty="0" smtClean="0">
                <a:solidFill>
                  <a:schemeClr val="tx1"/>
                </a:solidFill>
              </a:rPr>
              <a:t>Regularized</a:t>
            </a:r>
          </a:p>
          <a:p>
            <a:pPr algn="ctr"/>
            <a:r>
              <a:rPr lang="en-US" sz="2400" dirty="0" smtClean="0">
                <a:solidFill>
                  <a:schemeClr val="tx1"/>
                </a:solidFill>
              </a:rPr>
              <a:t>Continued Training</a:t>
            </a: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5" name="Oval 4"/>
          <p:cNvSpPr/>
          <p:nvPr/>
        </p:nvSpPr>
        <p:spPr>
          <a:xfrm>
            <a:off x="6684264" y="1494075"/>
            <a:ext cx="1645920" cy="419815"/>
          </a:xfrm>
          <a:prstGeom prst="ellipse">
            <a:avLst/>
          </a:prstGeom>
          <a:pattFill prst="wdDnDiag">
            <a:fgClr>
              <a:schemeClr val="accent4">
                <a:lumMod val="75000"/>
              </a:schemeClr>
            </a:fgClr>
            <a:bgClr>
              <a:schemeClr val="accent4">
                <a:lumMod val="60000"/>
                <a:lumOff val="40000"/>
              </a:schemeClr>
            </a:bgClr>
          </a:patt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604195" y="1494076"/>
            <a:ext cx="1928413"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134555" y="3275079"/>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21" name="Can 20"/>
          <p:cNvSpPr/>
          <p:nvPr/>
        </p:nvSpPr>
        <p:spPr>
          <a:xfrm>
            <a:off x="3689561" y="4610240"/>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23" name="Folded Corner 22"/>
          <p:cNvSpPr/>
          <p:nvPr/>
        </p:nvSpPr>
        <p:spPr>
          <a:xfrm rot="10800000" flipH="1">
            <a:off x="4489260" y="2308348"/>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olded Corner 23"/>
          <p:cNvSpPr/>
          <p:nvPr/>
        </p:nvSpPr>
        <p:spPr>
          <a:xfrm rot="10800000" flipH="1">
            <a:off x="4068423" y="2304489"/>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olded Corner 24"/>
          <p:cNvSpPr/>
          <p:nvPr/>
        </p:nvSpPr>
        <p:spPr>
          <a:xfrm rot="10800000" flipH="1">
            <a:off x="4489260" y="280051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olded Corner 25"/>
          <p:cNvSpPr/>
          <p:nvPr/>
        </p:nvSpPr>
        <p:spPr>
          <a:xfrm rot="10800000" flipH="1">
            <a:off x="4068423" y="280051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083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Teacher/Student Models</a:t>
            </a:r>
            <a:endParaRPr lang="en-US" dirty="0"/>
          </a:p>
        </p:txBody>
      </p:sp>
      <p:sp>
        <p:nvSpPr>
          <p:cNvPr id="3" name="Content Placeholder 2"/>
          <p:cNvSpPr>
            <a:spLocks noGrp="1"/>
          </p:cNvSpPr>
          <p:nvPr>
            <p:ph idx="1"/>
          </p:nvPr>
        </p:nvSpPr>
        <p:spPr/>
        <p:txBody>
          <a:bodyPr>
            <a:normAutofit/>
          </a:bodyPr>
          <a:lstStyle/>
          <a:p>
            <a:r>
              <a:rPr lang="en-US" sz="3300" dirty="0"/>
              <a:t>W</a:t>
            </a:r>
            <a:r>
              <a:rPr lang="en-US" sz="3300" dirty="0" smtClean="0"/>
              <a:t>ord </a:t>
            </a:r>
            <a:r>
              <a:rPr lang="en-US" sz="3300" dirty="0"/>
              <a:t>L</a:t>
            </a:r>
            <a:r>
              <a:rPr lang="en-US" sz="3300" dirty="0" smtClean="0"/>
              <a:t>evel </a:t>
            </a:r>
            <a:r>
              <a:rPr lang="en-US" sz="3300" dirty="0"/>
              <a:t>Knowledge </a:t>
            </a:r>
            <a:r>
              <a:rPr lang="en-US" sz="3300" dirty="0" smtClean="0"/>
              <a:t>distillation</a:t>
            </a:r>
            <a:endParaRPr lang="en-US" sz="3300" dirty="0"/>
          </a:p>
          <a:p>
            <a:endParaRPr lang="en-US" sz="3300" dirty="0"/>
          </a:p>
          <a:p>
            <a:r>
              <a:rPr lang="en-US" sz="3300" dirty="0" smtClean="0"/>
              <a:t>Often used to make smaller/faster models</a:t>
            </a:r>
          </a:p>
          <a:p>
            <a:r>
              <a:rPr lang="en-US" sz="3300" dirty="0"/>
              <a:t>T</a:t>
            </a:r>
            <a:r>
              <a:rPr lang="en-US" sz="3300" dirty="0" smtClean="0"/>
              <a:t>rain one model; use it to ‘teach’ another</a:t>
            </a:r>
            <a:endParaRPr lang="en-US" sz="3300" dirty="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40</a:t>
            </a:fld>
            <a:endParaRPr lang="en-US" dirty="0"/>
          </a:p>
        </p:txBody>
      </p:sp>
    </p:spTree>
    <p:extLst>
      <p:ext uri="{BB962C8B-B14F-4D97-AF65-F5344CB8AC3E}">
        <p14:creationId xmlns:p14="http://schemas.microsoft.com/office/powerpoint/2010/main" val="1450667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n 20"/>
          <p:cNvSpPr/>
          <p:nvPr/>
        </p:nvSpPr>
        <p:spPr>
          <a:xfrm>
            <a:off x="3689561" y="4610240"/>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2" name="Title 1"/>
          <p:cNvSpPr>
            <a:spLocks noGrp="1"/>
          </p:cNvSpPr>
          <p:nvPr>
            <p:ph type="title"/>
          </p:nvPr>
        </p:nvSpPr>
        <p:spPr/>
        <p:txBody>
          <a:bodyPr>
            <a:normAutofit/>
          </a:bodyPr>
          <a:lstStyle/>
          <a:p>
            <a:r>
              <a:rPr lang="en-US" dirty="0" smtClean="0"/>
              <a:t>Regularized Continued Training</a:t>
            </a:r>
            <a:endParaRPr lang="en-US" dirty="0"/>
          </a:p>
        </p:txBody>
      </p:sp>
      <p:sp>
        <p:nvSpPr>
          <p:cNvPr id="31" name="Can 30"/>
          <p:cNvSpPr/>
          <p:nvPr/>
        </p:nvSpPr>
        <p:spPr>
          <a:xfrm>
            <a:off x="898060" y="1856026"/>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C12314A2-7C65-4740-9CD2-1DF38082228D}" type="slidenum">
              <a:rPr lang="en-US" smtClean="0"/>
              <a:pPr/>
              <a:t>41</a:t>
            </a:fld>
            <a:endParaRPr lang="en-US" dirty="0"/>
          </a:p>
        </p:txBody>
      </p:sp>
      <p:sp>
        <p:nvSpPr>
          <p:cNvPr id="14" name="Can 13"/>
          <p:cNvSpPr/>
          <p:nvPr/>
        </p:nvSpPr>
        <p:spPr>
          <a:xfrm>
            <a:off x="6684264" y="1856026"/>
            <a:ext cx="1645920" cy="228600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solidFill>
                <a:schemeClr val="tx1"/>
              </a:solidFill>
            </a:endParaRPr>
          </a:p>
          <a:p>
            <a:pPr algn="ctr"/>
            <a:r>
              <a:rPr lang="en-US" sz="2400" dirty="0" smtClean="0">
                <a:solidFill>
                  <a:schemeClr val="tx1"/>
                </a:solidFill>
              </a:rPr>
              <a:t>Regularized</a:t>
            </a:r>
          </a:p>
          <a:p>
            <a:pPr algn="ctr"/>
            <a:r>
              <a:rPr lang="en-US" sz="2400" dirty="0" smtClean="0">
                <a:solidFill>
                  <a:schemeClr val="tx1"/>
                </a:solidFill>
              </a:rPr>
              <a:t>Continued Training</a:t>
            </a: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5" name="Oval 4"/>
          <p:cNvSpPr/>
          <p:nvPr/>
        </p:nvSpPr>
        <p:spPr>
          <a:xfrm>
            <a:off x="6684264" y="1856025"/>
            <a:ext cx="1645920" cy="419815"/>
          </a:xfrm>
          <a:prstGeom prst="ellipse">
            <a:avLst/>
          </a:prstGeom>
          <a:pattFill prst="wdDnDiag">
            <a:fgClr>
              <a:schemeClr val="accent4">
                <a:lumMod val="75000"/>
              </a:schemeClr>
            </a:fgClr>
            <a:bgClr>
              <a:schemeClr val="accent4">
                <a:lumMod val="60000"/>
                <a:lumOff val="40000"/>
              </a:schemeClr>
            </a:bgClr>
          </a:patt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65473" y="4256297"/>
            <a:ext cx="1809854" cy="707886"/>
          </a:xfrm>
          <a:prstGeom prst="rect">
            <a:avLst/>
          </a:prstGeom>
          <a:noFill/>
        </p:spPr>
        <p:txBody>
          <a:bodyPr wrap="none" rtlCol="0">
            <a:spAutoFit/>
          </a:bodyPr>
          <a:lstStyle/>
          <a:p>
            <a:r>
              <a:rPr lang="en-US" sz="4000" dirty="0" smtClean="0"/>
              <a:t>Teacher</a:t>
            </a:r>
            <a:endParaRPr lang="en-US" sz="4000" dirty="0"/>
          </a:p>
        </p:txBody>
      </p:sp>
      <p:sp>
        <p:nvSpPr>
          <p:cNvPr id="15" name="TextBox 14"/>
          <p:cNvSpPr txBox="1"/>
          <p:nvPr/>
        </p:nvSpPr>
        <p:spPr>
          <a:xfrm>
            <a:off x="6508660" y="1148138"/>
            <a:ext cx="1821524" cy="707886"/>
          </a:xfrm>
          <a:prstGeom prst="rect">
            <a:avLst/>
          </a:prstGeom>
          <a:noFill/>
        </p:spPr>
        <p:txBody>
          <a:bodyPr wrap="none" rtlCol="0">
            <a:spAutoFit/>
          </a:bodyPr>
          <a:lstStyle/>
          <a:p>
            <a:r>
              <a:rPr lang="en-US" sz="4000" dirty="0" smtClean="0"/>
              <a:t>Student</a:t>
            </a:r>
            <a:endParaRPr lang="en-US" sz="4000" dirty="0"/>
          </a:p>
        </p:txBody>
      </p:sp>
      <p:sp>
        <p:nvSpPr>
          <p:cNvPr id="13" name="Right Arrow 12"/>
          <p:cNvSpPr/>
          <p:nvPr/>
        </p:nvSpPr>
        <p:spPr>
          <a:xfrm>
            <a:off x="3604195" y="1494076"/>
            <a:ext cx="1928413"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lded Corner 15"/>
          <p:cNvSpPr/>
          <p:nvPr/>
        </p:nvSpPr>
        <p:spPr>
          <a:xfrm rot="10800000" flipH="1">
            <a:off x="4641660" y="2308348"/>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rot="10800000" flipH="1">
            <a:off x="4220823" y="2304489"/>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olded Corner 17"/>
          <p:cNvSpPr/>
          <p:nvPr/>
        </p:nvSpPr>
        <p:spPr>
          <a:xfrm rot="10800000" flipH="1">
            <a:off x="4641660" y="280051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olded Corner 18"/>
          <p:cNvSpPr/>
          <p:nvPr/>
        </p:nvSpPr>
        <p:spPr>
          <a:xfrm rot="10800000" flipH="1">
            <a:off x="4220823" y="2800515"/>
            <a:ext cx="274320" cy="36576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134555" y="3275079"/>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Tree>
    <p:extLst>
      <p:ext uri="{BB962C8B-B14F-4D97-AF65-F5344CB8AC3E}">
        <p14:creationId xmlns:p14="http://schemas.microsoft.com/office/powerpoint/2010/main" val="1371817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NMT loss function</a:t>
            </a:r>
            <a:endParaRPr lang="en-US" dirty="0"/>
          </a:p>
        </p:txBody>
      </p:sp>
      <p:sp>
        <p:nvSpPr>
          <p:cNvPr id="2" name="Footer Placeholder 1"/>
          <p:cNvSpPr>
            <a:spLocks noGrp="1"/>
          </p:cNvSpPr>
          <p:nvPr>
            <p:ph type="ftr" sz="quarter" idx="11"/>
          </p:nvPr>
        </p:nvSpPr>
        <p:spPr/>
        <p:txBody>
          <a:bodyPr/>
          <a:lstStyle/>
          <a:p>
            <a:r>
              <a:rPr lang="en-US" smtClean="0"/>
              <a:t>Huda Khayrallah</a:t>
            </a:r>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42</a:t>
            </a:fld>
            <a:endParaRPr lang="en-US" dirty="0"/>
          </a:p>
        </p:txBody>
      </p:sp>
      <p:pic>
        <p:nvPicPr>
          <p:cNvPr id="4" name="Content Placeholder 3"/>
          <p:cNvPicPr>
            <a:picLocks noChangeAspect="1"/>
          </p:cNvPicPr>
          <p:nvPr/>
        </p:nvPicPr>
        <p:blipFill>
          <a:blip r:embed="rId3"/>
          <a:stretch>
            <a:fillRect/>
          </a:stretch>
        </p:blipFill>
        <p:spPr>
          <a:xfrm>
            <a:off x="467022" y="2444345"/>
            <a:ext cx="8318838" cy="775649"/>
          </a:xfrm>
          <a:prstGeom prst="rect">
            <a:avLst/>
          </a:prstGeom>
        </p:spPr>
      </p:pic>
      <p:sp>
        <p:nvSpPr>
          <p:cNvPr id="5" name="Rounded Rectangle 4"/>
          <p:cNvSpPr/>
          <p:nvPr/>
        </p:nvSpPr>
        <p:spPr>
          <a:xfrm>
            <a:off x="3245894" y="2429167"/>
            <a:ext cx="1481275" cy="491440"/>
          </a:xfrm>
          <a:prstGeom prst="round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6" name="Rounded Rectangle 5"/>
          <p:cNvSpPr/>
          <p:nvPr/>
        </p:nvSpPr>
        <p:spPr>
          <a:xfrm>
            <a:off x="5671231" y="2444345"/>
            <a:ext cx="3002506" cy="491440"/>
          </a:xfrm>
          <a:prstGeom prst="roundRect">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0" name="Rounded Rectangle 9"/>
          <p:cNvSpPr/>
          <p:nvPr/>
        </p:nvSpPr>
        <p:spPr>
          <a:xfrm>
            <a:off x="6270269" y="4215032"/>
            <a:ext cx="1795594" cy="491440"/>
          </a:xfrm>
          <a:prstGeom prst="roundRect">
            <a:avLst/>
          </a:prstGeom>
          <a:solidFill>
            <a:schemeClr val="accent4">
              <a:lumMod val="60000"/>
              <a:lumOff val="40000"/>
              <a:alpha val="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1" name="Oval 10"/>
          <p:cNvSpPr/>
          <p:nvPr/>
        </p:nvSpPr>
        <p:spPr>
          <a:xfrm>
            <a:off x="6322002" y="4274172"/>
            <a:ext cx="376269" cy="376269"/>
          </a:xfrm>
          <a:prstGeom prst="ellipse">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42651" y="4274172"/>
            <a:ext cx="376269" cy="376269"/>
          </a:xfrm>
          <a:prstGeom prst="ellipse">
            <a:avLst/>
          </a:prstGeom>
          <a:solidFill>
            <a:schemeClr val="accent4">
              <a:lumMod val="60000"/>
              <a:lumOff val="40000"/>
              <a:alpha val="9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58713" y="4274172"/>
            <a:ext cx="376269" cy="376269"/>
          </a:xfrm>
          <a:prstGeom prst="ellipse">
            <a:avLst/>
          </a:prstGeom>
          <a:solidFill>
            <a:schemeClr val="accent4">
              <a:lumMod val="60000"/>
              <a:lumOff val="40000"/>
              <a:alpha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02087" y="4274172"/>
            <a:ext cx="376269" cy="376269"/>
          </a:xfrm>
          <a:prstGeom prst="ellipse">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080" y="4105373"/>
            <a:ext cx="7886700" cy="707886"/>
          </a:xfrm>
          <a:prstGeom prst="rect">
            <a:avLst/>
          </a:prstGeom>
          <a:noFill/>
        </p:spPr>
        <p:txBody>
          <a:bodyPr wrap="square" rtlCol="0">
            <a:spAutoFit/>
          </a:bodyPr>
          <a:lstStyle/>
          <a:p>
            <a:r>
              <a:rPr lang="en-US" sz="4000" dirty="0" smtClean="0">
                <a:latin typeface="+mj-lt"/>
              </a:rPr>
              <a:t>Cross Entropy(                   ,                   )</a:t>
            </a:r>
            <a:endParaRPr lang="en-US" sz="4000" dirty="0">
              <a:latin typeface="+mj-lt"/>
            </a:endParaRPr>
          </a:p>
        </p:txBody>
      </p:sp>
      <p:sp>
        <p:nvSpPr>
          <p:cNvPr id="16" name="Rounded Rectangle 15"/>
          <p:cNvSpPr/>
          <p:nvPr/>
        </p:nvSpPr>
        <p:spPr>
          <a:xfrm>
            <a:off x="3875637" y="4217979"/>
            <a:ext cx="1795594" cy="491440"/>
          </a:xfrm>
          <a:prstGeom prst="roundRect">
            <a:avLst/>
          </a:prstGeom>
          <a:solidFill>
            <a:srgbClr val="FFC000">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7" name="Oval 16"/>
          <p:cNvSpPr/>
          <p:nvPr/>
        </p:nvSpPr>
        <p:spPr>
          <a:xfrm>
            <a:off x="3927370" y="4277119"/>
            <a:ext cx="376269" cy="376269"/>
          </a:xfrm>
          <a:prstGeom prst="ellipse">
            <a:avLst/>
          </a:prstGeom>
          <a:solidFill>
            <a:srgbClr val="FFD579">
              <a:alpha val="8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48019"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4081"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7455"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766794" y="4717793"/>
            <a:ext cx="2013279" cy="553998"/>
          </a:xfrm>
          <a:prstGeom prst="rect">
            <a:avLst/>
          </a:prstGeom>
          <a:noFill/>
        </p:spPr>
        <p:txBody>
          <a:bodyPr wrap="square" rtlCol="0">
            <a:spAutoFit/>
          </a:bodyPr>
          <a:lstStyle/>
          <a:p>
            <a:pPr algn="ctr"/>
            <a:r>
              <a:rPr lang="en-US" sz="3000" b="1" dirty="0" smtClean="0">
                <a:solidFill>
                  <a:srgbClr val="FFC000"/>
                </a:solidFill>
              </a:rPr>
              <a:t>Gold Target </a:t>
            </a:r>
          </a:p>
        </p:txBody>
      </p:sp>
      <p:sp>
        <p:nvSpPr>
          <p:cNvPr id="22" name="TextBox 21"/>
          <p:cNvSpPr txBox="1"/>
          <p:nvPr/>
        </p:nvSpPr>
        <p:spPr>
          <a:xfrm>
            <a:off x="5780074" y="4717793"/>
            <a:ext cx="2893664" cy="553998"/>
          </a:xfrm>
          <a:prstGeom prst="rect">
            <a:avLst/>
          </a:prstGeom>
          <a:noFill/>
        </p:spPr>
        <p:txBody>
          <a:bodyPr wrap="square" rtlCol="0">
            <a:spAutoFit/>
          </a:bodyPr>
          <a:lstStyle/>
          <a:p>
            <a:pPr algn="ctr"/>
            <a:r>
              <a:rPr lang="en-US" sz="3000" b="1" dirty="0" smtClean="0">
                <a:solidFill>
                  <a:schemeClr val="accent4">
                    <a:lumMod val="75000"/>
                  </a:schemeClr>
                </a:solidFill>
              </a:rPr>
              <a:t>CT Model output</a:t>
            </a:r>
          </a:p>
        </p:txBody>
      </p:sp>
      <p:sp>
        <p:nvSpPr>
          <p:cNvPr id="23" name="TextBox 22"/>
          <p:cNvSpPr txBox="1"/>
          <p:nvPr/>
        </p:nvSpPr>
        <p:spPr>
          <a:xfrm>
            <a:off x="3016193" y="2847305"/>
            <a:ext cx="2013279" cy="553998"/>
          </a:xfrm>
          <a:prstGeom prst="rect">
            <a:avLst/>
          </a:prstGeom>
          <a:noFill/>
        </p:spPr>
        <p:txBody>
          <a:bodyPr wrap="square" rtlCol="0">
            <a:spAutoFit/>
          </a:bodyPr>
          <a:lstStyle/>
          <a:p>
            <a:pPr algn="ctr"/>
            <a:r>
              <a:rPr lang="en-US" sz="3000" b="1" dirty="0" smtClean="0">
                <a:solidFill>
                  <a:srgbClr val="FFC000"/>
                </a:solidFill>
              </a:rPr>
              <a:t>Gold Target </a:t>
            </a:r>
          </a:p>
        </p:txBody>
      </p:sp>
      <p:sp>
        <p:nvSpPr>
          <p:cNvPr id="24" name="TextBox 23"/>
          <p:cNvSpPr txBox="1"/>
          <p:nvPr/>
        </p:nvSpPr>
        <p:spPr>
          <a:xfrm>
            <a:off x="5671232" y="2876334"/>
            <a:ext cx="3002506" cy="553998"/>
          </a:xfrm>
          <a:prstGeom prst="rect">
            <a:avLst/>
          </a:prstGeom>
          <a:noFill/>
        </p:spPr>
        <p:txBody>
          <a:bodyPr wrap="square" rtlCol="0">
            <a:spAutoFit/>
          </a:bodyPr>
          <a:lstStyle/>
          <a:p>
            <a:pPr algn="ctr"/>
            <a:r>
              <a:rPr lang="en-US" sz="3000" b="1" dirty="0" smtClean="0">
                <a:solidFill>
                  <a:schemeClr val="accent4">
                    <a:lumMod val="75000"/>
                  </a:schemeClr>
                </a:solidFill>
              </a:rPr>
              <a:t>CT Model output</a:t>
            </a:r>
          </a:p>
        </p:txBody>
      </p:sp>
    </p:spTree>
    <p:extLst>
      <p:ext uri="{BB962C8B-B14F-4D97-AF65-F5344CB8AC3E}">
        <p14:creationId xmlns:p14="http://schemas.microsoft.com/office/powerpoint/2010/main" val="980473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3080" y="4105373"/>
            <a:ext cx="7886700" cy="707886"/>
          </a:xfrm>
          <a:prstGeom prst="rect">
            <a:avLst/>
          </a:prstGeom>
          <a:noFill/>
        </p:spPr>
        <p:txBody>
          <a:bodyPr wrap="square" rtlCol="0">
            <a:spAutoFit/>
          </a:bodyPr>
          <a:lstStyle/>
          <a:p>
            <a:r>
              <a:rPr lang="en-US" sz="4000" dirty="0" smtClean="0">
                <a:latin typeface="+mj-lt"/>
              </a:rPr>
              <a:t>Cross Entropy(                   ,                   )</a:t>
            </a:r>
            <a:endParaRPr lang="en-US" sz="4000" dirty="0">
              <a:latin typeface="+mj-lt"/>
            </a:endParaRPr>
          </a:p>
        </p:txBody>
      </p:sp>
      <p:sp>
        <p:nvSpPr>
          <p:cNvPr id="7" name="Title 6"/>
          <p:cNvSpPr>
            <a:spLocks noGrp="1"/>
          </p:cNvSpPr>
          <p:nvPr>
            <p:ph type="title"/>
          </p:nvPr>
        </p:nvSpPr>
        <p:spPr>
          <a:xfrm>
            <a:off x="628650" y="365126"/>
            <a:ext cx="8515350" cy="1325563"/>
          </a:xfrm>
        </p:spPr>
        <p:txBody>
          <a:bodyPr/>
          <a:lstStyle/>
          <a:p>
            <a:r>
              <a:rPr lang="en-US" dirty="0" smtClean="0"/>
              <a:t>Teacher/Student Loss </a:t>
            </a:r>
            <a:r>
              <a:rPr lang="en-US" dirty="0"/>
              <a:t>F</a:t>
            </a:r>
            <a:r>
              <a:rPr lang="en-US" dirty="0" smtClean="0"/>
              <a:t>unction</a:t>
            </a:r>
            <a:endParaRPr lang="en-US" dirty="0"/>
          </a:p>
        </p:txBody>
      </p:sp>
      <p:sp>
        <p:nvSpPr>
          <p:cNvPr id="2" name="Footer Placeholder 1"/>
          <p:cNvSpPr>
            <a:spLocks noGrp="1"/>
          </p:cNvSpPr>
          <p:nvPr>
            <p:ph type="ftr" sz="quarter" idx="11"/>
          </p:nvPr>
        </p:nvSpPr>
        <p:spPr/>
        <p:txBody>
          <a:bodyPr/>
          <a:lstStyle/>
          <a:p>
            <a:r>
              <a:rPr lang="en-US" smtClean="0"/>
              <a:t>Huda Khayrallah</a:t>
            </a:r>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43</a:t>
            </a:fld>
            <a:endParaRPr lang="en-US" dirty="0"/>
          </a:p>
        </p:txBody>
      </p:sp>
      <p:sp>
        <p:nvSpPr>
          <p:cNvPr id="10" name="Rounded Rectangle 9"/>
          <p:cNvSpPr/>
          <p:nvPr/>
        </p:nvSpPr>
        <p:spPr>
          <a:xfrm>
            <a:off x="6270269" y="4215032"/>
            <a:ext cx="1795594" cy="491440"/>
          </a:xfrm>
          <a:prstGeom prst="roundRect">
            <a:avLst/>
          </a:prstGeom>
          <a:solidFill>
            <a:schemeClr val="accent4">
              <a:lumMod val="60000"/>
              <a:lumOff val="40000"/>
              <a:alpha val="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1" name="Oval 10"/>
          <p:cNvSpPr/>
          <p:nvPr/>
        </p:nvSpPr>
        <p:spPr>
          <a:xfrm>
            <a:off x="6322002" y="4274172"/>
            <a:ext cx="376269" cy="376269"/>
          </a:xfrm>
          <a:prstGeom prst="ellipse">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42651" y="4274172"/>
            <a:ext cx="376269" cy="376269"/>
          </a:xfrm>
          <a:prstGeom prst="ellipse">
            <a:avLst/>
          </a:prstGeom>
          <a:solidFill>
            <a:schemeClr val="accent4">
              <a:lumMod val="60000"/>
              <a:lumOff val="40000"/>
              <a:alpha val="9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58713" y="4274172"/>
            <a:ext cx="376269" cy="376269"/>
          </a:xfrm>
          <a:prstGeom prst="ellipse">
            <a:avLst/>
          </a:prstGeom>
          <a:solidFill>
            <a:schemeClr val="accent4">
              <a:lumMod val="60000"/>
              <a:lumOff val="40000"/>
              <a:alpha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02087" y="4274172"/>
            <a:ext cx="376269" cy="376269"/>
          </a:xfrm>
          <a:prstGeom prst="ellipse">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875637" y="4217979"/>
            <a:ext cx="1795594" cy="491440"/>
          </a:xfrm>
          <a:prstGeom prst="round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7" name="Oval 16"/>
          <p:cNvSpPr/>
          <p:nvPr/>
        </p:nvSpPr>
        <p:spPr>
          <a:xfrm>
            <a:off x="3927370" y="4277119"/>
            <a:ext cx="376269" cy="376269"/>
          </a:xfrm>
          <a:prstGeom prst="ellipse">
            <a:avLst/>
          </a:prstGeom>
          <a:solidFill>
            <a:schemeClr val="tx2">
              <a:lumMod val="40000"/>
              <a:lumOff val="60000"/>
              <a:alpha val="9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48019" y="4277119"/>
            <a:ext cx="376269" cy="376269"/>
          </a:xfrm>
          <a:prstGeom prst="ellipse">
            <a:avLst/>
          </a:prstGeom>
          <a:solidFill>
            <a:schemeClr val="tx2">
              <a:lumMod val="40000"/>
              <a:lumOff val="60000"/>
              <a:alpha val="5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4081" y="4277119"/>
            <a:ext cx="376269" cy="376269"/>
          </a:xfrm>
          <a:prstGeom prst="ellipse">
            <a:avLst/>
          </a:prstGeom>
          <a:solidFill>
            <a:schemeClr val="tx2">
              <a:lumMod val="40000"/>
              <a:lumOff val="60000"/>
              <a:alpha val="1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7455" y="4277119"/>
            <a:ext cx="376269" cy="376269"/>
          </a:xfrm>
          <a:prstGeom prst="ellipse">
            <a:avLst/>
          </a:prstGeom>
          <a:solidFill>
            <a:schemeClr val="tx2">
              <a:lumMod val="40000"/>
              <a:lumOff val="60000"/>
              <a:alpha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3"/>
          <a:srcRect l="13689" r="-1352" b="-28903"/>
          <a:stretch/>
        </p:blipFill>
        <p:spPr>
          <a:xfrm>
            <a:off x="20355" y="2429167"/>
            <a:ext cx="9221935" cy="999833"/>
          </a:xfrm>
          <a:prstGeom prst="rect">
            <a:avLst/>
          </a:prstGeom>
        </p:spPr>
      </p:pic>
      <p:sp>
        <p:nvSpPr>
          <p:cNvPr id="22" name="Rounded Rectangle 21"/>
          <p:cNvSpPr/>
          <p:nvPr/>
        </p:nvSpPr>
        <p:spPr>
          <a:xfrm>
            <a:off x="1233302" y="2447310"/>
            <a:ext cx="3950421" cy="519746"/>
          </a:xfrm>
          <a:prstGeom prst="roundRect">
            <a:avLst/>
          </a:prstGeom>
          <a:solidFill>
            <a:schemeClr val="tx2">
              <a:lumMod val="40000"/>
              <a:lumOff val="60000"/>
              <a:alpha val="18824"/>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25" name="Rounded Rectangle 24"/>
          <p:cNvSpPr/>
          <p:nvPr/>
        </p:nvSpPr>
        <p:spPr>
          <a:xfrm>
            <a:off x="6051116" y="2447310"/>
            <a:ext cx="2960751" cy="491440"/>
          </a:xfrm>
          <a:prstGeom prst="roundRect">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23" name="TextBox 22"/>
          <p:cNvSpPr txBox="1"/>
          <p:nvPr/>
        </p:nvSpPr>
        <p:spPr>
          <a:xfrm>
            <a:off x="3374941" y="4737064"/>
            <a:ext cx="2595809" cy="1477328"/>
          </a:xfrm>
          <a:prstGeom prst="rect">
            <a:avLst/>
          </a:prstGeom>
          <a:noFill/>
        </p:spPr>
        <p:txBody>
          <a:bodyPr wrap="square" rtlCol="0">
            <a:spAutoFit/>
          </a:bodyPr>
          <a:lstStyle/>
          <a:p>
            <a:pPr algn="ctr"/>
            <a:r>
              <a:rPr lang="en-US" sz="3000" b="1" dirty="0" smtClean="0">
                <a:solidFill>
                  <a:schemeClr val="tx2">
                    <a:lumMod val="60000"/>
                    <a:lumOff val="40000"/>
                  </a:schemeClr>
                </a:solidFill>
              </a:rPr>
              <a:t>General Model Output</a:t>
            </a:r>
          </a:p>
          <a:p>
            <a:pPr algn="ctr"/>
            <a:r>
              <a:rPr lang="en-US" sz="3000" b="1" dirty="0" smtClean="0">
                <a:solidFill>
                  <a:schemeClr val="tx2">
                    <a:lumMod val="60000"/>
                    <a:lumOff val="40000"/>
                  </a:schemeClr>
                </a:solidFill>
              </a:rPr>
              <a:t>(teacher)</a:t>
            </a:r>
          </a:p>
        </p:txBody>
      </p:sp>
      <p:sp>
        <p:nvSpPr>
          <p:cNvPr id="24" name="TextBox 23"/>
          <p:cNvSpPr txBox="1"/>
          <p:nvPr/>
        </p:nvSpPr>
        <p:spPr>
          <a:xfrm>
            <a:off x="5970750" y="4730625"/>
            <a:ext cx="2893664" cy="1015663"/>
          </a:xfrm>
          <a:prstGeom prst="rect">
            <a:avLst/>
          </a:prstGeom>
          <a:noFill/>
        </p:spPr>
        <p:txBody>
          <a:bodyPr wrap="square" rtlCol="0">
            <a:spAutoFit/>
          </a:bodyPr>
          <a:lstStyle/>
          <a:p>
            <a:pPr algn="ctr"/>
            <a:r>
              <a:rPr lang="en-US" sz="3000" b="1" dirty="0" smtClean="0">
                <a:solidFill>
                  <a:schemeClr val="accent4">
                    <a:lumMod val="75000"/>
                  </a:schemeClr>
                </a:solidFill>
              </a:rPr>
              <a:t>CT Model output</a:t>
            </a:r>
          </a:p>
          <a:p>
            <a:pPr algn="ctr"/>
            <a:r>
              <a:rPr lang="en-US" sz="3000" b="1" dirty="0" smtClean="0">
                <a:solidFill>
                  <a:schemeClr val="accent4">
                    <a:lumMod val="75000"/>
                  </a:schemeClr>
                </a:solidFill>
              </a:rPr>
              <a:t>(student)</a:t>
            </a:r>
          </a:p>
        </p:txBody>
      </p:sp>
      <p:sp>
        <p:nvSpPr>
          <p:cNvPr id="27" name="TextBox 26"/>
          <p:cNvSpPr txBox="1"/>
          <p:nvPr/>
        </p:nvSpPr>
        <p:spPr>
          <a:xfrm>
            <a:off x="6051116" y="2984235"/>
            <a:ext cx="2960750" cy="1015663"/>
          </a:xfrm>
          <a:prstGeom prst="rect">
            <a:avLst/>
          </a:prstGeom>
          <a:noFill/>
        </p:spPr>
        <p:txBody>
          <a:bodyPr wrap="square" rtlCol="0">
            <a:spAutoFit/>
          </a:bodyPr>
          <a:lstStyle/>
          <a:p>
            <a:pPr algn="ctr"/>
            <a:r>
              <a:rPr lang="en-US" sz="3000" b="1" dirty="0" smtClean="0">
                <a:solidFill>
                  <a:schemeClr val="accent4">
                    <a:lumMod val="75000"/>
                  </a:schemeClr>
                </a:solidFill>
              </a:rPr>
              <a:t>CT Model output</a:t>
            </a:r>
          </a:p>
          <a:p>
            <a:pPr algn="ctr"/>
            <a:r>
              <a:rPr lang="en-US" sz="3000" b="1" dirty="0" smtClean="0">
                <a:solidFill>
                  <a:schemeClr val="accent4">
                    <a:lumMod val="75000"/>
                  </a:schemeClr>
                </a:solidFill>
              </a:rPr>
              <a:t>(student)</a:t>
            </a:r>
          </a:p>
        </p:txBody>
      </p:sp>
      <p:sp>
        <p:nvSpPr>
          <p:cNvPr id="28" name="TextBox 27"/>
          <p:cNvSpPr txBox="1"/>
          <p:nvPr/>
        </p:nvSpPr>
        <p:spPr>
          <a:xfrm>
            <a:off x="1115837" y="2985199"/>
            <a:ext cx="4067886" cy="1015663"/>
          </a:xfrm>
          <a:prstGeom prst="rect">
            <a:avLst/>
          </a:prstGeom>
          <a:noFill/>
        </p:spPr>
        <p:txBody>
          <a:bodyPr wrap="square" rtlCol="0">
            <a:spAutoFit/>
          </a:bodyPr>
          <a:lstStyle/>
          <a:p>
            <a:pPr algn="ctr"/>
            <a:r>
              <a:rPr lang="en-US" sz="3000" b="1" dirty="0" smtClean="0">
                <a:solidFill>
                  <a:schemeClr val="tx2">
                    <a:lumMod val="60000"/>
                    <a:lumOff val="40000"/>
                  </a:schemeClr>
                </a:solidFill>
              </a:rPr>
              <a:t>General Model Output</a:t>
            </a:r>
          </a:p>
          <a:p>
            <a:pPr algn="ctr"/>
            <a:r>
              <a:rPr lang="en-US" sz="3000" b="1" dirty="0" smtClean="0">
                <a:solidFill>
                  <a:schemeClr val="tx2">
                    <a:lumMod val="60000"/>
                    <a:lumOff val="40000"/>
                  </a:schemeClr>
                </a:solidFill>
              </a:rPr>
              <a:t>(teacher)</a:t>
            </a:r>
          </a:p>
        </p:txBody>
      </p:sp>
    </p:spTree>
    <p:extLst>
      <p:ext uri="{BB962C8B-B14F-4D97-AF65-F5344CB8AC3E}">
        <p14:creationId xmlns:p14="http://schemas.microsoft.com/office/powerpoint/2010/main" val="15058682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1848" y="3175377"/>
            <a:ext cx="10536961" cy="630942"/>
          </a:xfrm>
          <a:prstGeom prst="rect">
            <a:avLst/>
          </a:prstGeom>
          <a:noFill/>
          <a:ln>
            <a:noFill/>
          </a:ln>
        </p:spPr>
        <p:txBody>
          <a:bodyPr wrap="square" rtlCol="0">
            <a:spAutoFit/>
          </a:bodyPr>
          <a:lstStyle/>
          <a:p>
            <a:r>
              <a:rPr lang="en-US" sz="3500" dirty="0" smtClean="0">
                <a:latin typeface="+mj-lt"/>
              </a:rPr>
              <a:t> 𝛼 × </a:t>
            </a:r>
            <a:r>
              <a:rPr lang="en-US" sz="3500" smtClean="0">
                <a:latin typeface="+mj-lt"/>
              </a:rPr>
              <a:t>(                                                                                ) </a:t>
            </a:r>
            <a:endParaRPr lang="en-US" sz="3500" dirty="0">
              <a:latin typeface="+mj-lt"/>
            </a:endParaRPr>
          </a:p>
        </p:txBody>
      </p:sp>
      <p:sp>
        <p:nvSpPr>
          <p:cNvPr id="49" name="TextBox 48"/>
          <p:cNvSpPr txBox="1"/>
          <p:nvPr/>
        </p:nvSpPr>
        <p:spPr>
          <a:xfrm>
            <a:off x="-89785" y="2062492"/>
            <a:ext cx="10020690" cy="630942"/>
          </a:xfrm>
          <a:prstGeom prst="rect">
            <a:avLst/>
          </a:prstGeom>
          <a:noFill/>
        </p:spPr>
        <p:txBody>
          <a:bodyPr wrap="square" rtlCol="0">
            <a:spAutoFit/>
          </a:bodyPr>
          <a:lstStyle/>
          <a:p>
            <a:r>
              <a:rPr lang="en-US" sz="3500" dirty="0" smtClean="0">
                <a:latin typeface="+mj-lt"/>
              </a:rPr>
              <a:t> (1 - 𝛼) × (                                                                    ) + </a:t>
            </a:r>
            <a:endParaRPr lang="en-US" sz="3500" dirty="0">
              <a:latin typeface="+mj-lt"/>
            </a:endParaRPr>
          </a:p>
        </p:txBody>
      </p:sp>
      <p:sp>
        <p:nvSpPr>
          <p:cNvPr id="36" name="TextBox 35"/>
          <p:cNvSpPr txBox="1"/>
          <p:nvPr/>
        </p:nvSpPr>
        <p:spPr>
          <a:xfrm>
            <a:off x="179228" y="4562083"/>
            <a:ext cx="10344150" cy="707886"/>
          </a:xfrm>
          <a:prstGeom prst="rect">
            <a:avLst/>
          </a:prstGeom>
          <a:noFill/>
        </p:spPr>
        <p:txBody>
          <a:bodyPr wrap="square" rtlCol="0">
            <a:spAutoFit/>
          </a:bodyPr>
          <a:lstStyle/>
          <a:p>
            <a:r>
              <a:rPr lang="en-US" sz="4000" dirty="0" smtClean="0">
                <a:latin typeface="+mj-lt"/>
              </a:rPr>
              <a:t>(1 - 𝛼) </a:t>
            </a:r>
            <a:r>
              <a:rPr lang="en-US" sz="4000" dirty="0">
                <a:latin typeface="+mj-lt"/>
              </a:rPr>
              <a:t>×</a:t>
            </a:r>
            <a:r>
              <a:rPr lang="en-US" sz="4000" dirty="0" smtClean="0">
                <a:latin typeface="+mj-lt"/>
              </a:rPr>
              <a:t> Cross Ent (                  ,                  ) +</a:t>
            </a:r>
            <a:endParaRPr lang="en-US" sz="4000" dirty="0">
              <a:latin typeface="+mj-lt"/>
            </a:endParaRPr>
          </a:p>
        </p:txBody>
      </p:sp>
      <p:sp>
        <p:nvSpPr>
          <p:cNvPr id="2" name="Title 1"/>
          <p:cNvSpPr>
            <a:spLocks noGrp="1"/>
          </p:cNvSpPr>
          <p:nvPr>
            <p:ph type="title"/>
          </p:nvPr>
        </p:nvSpPr>
        <p:spPr/>
        <p:txBody>
          <a:bodyPr/>
          <a:lstStyle/>
          <a:p>
            <a:r>
              <a:rPr lang="en-US" dirty="0" smtClean="0"/>
              <a:t>This work: Combine </a:t>
            </a:r>
            <a:r>
              <a:rPr lang="en-US" dirty="0"/>
              <a:t>B</a:t>
            </a:r>
            <a:r>
              <a:rPr lang="en-US" dirty="0" smtClean="0"/>
              <a:t>oth</a:t>
            </a:r>
            <a:endParaRPr lang="en-US" dirty="0"/>
          </a:p>
        </p:txBody>
      </p:sp>
      <p:sp>
        <p:nvSpPr>
          <p:cNvPr id="7" name="Footer Placeholder 6"/>
          <p:cNvSpPr>
            <a:spLocks noGrp="1"/>
          </p:cNvSpPr>
          <p:nvPr>
            <p:ph type="ftr" sz="quarter" idx="11"/>
          </p:nvPr>
        </p:nvSpPr>
        <p:spPr/>
        <p:txBody>
          <a:bodyPr/>
          <a:lstStyle/>
          <a:p>
            <a:r>
              <a:rPr lang="en-US" dirty="0" smtClean="0"/>
              <a:t>Huda Khayrallah</a:t>
            </a:r>
          </a:p>
        </p:txBody>
      </p:sp>
      <p:sp>
        <p:nvSpPr>
          <p:cNvPr id="8" name="Slide Number Placeholder 7"/>
          <p:cNvSpPr>
            <a:spLocks noGrp="1"/>
          </p:cNvSpPr>
          <p:nvPr>
            <p:ph type="sldNum" sz="quarter" idx="12"/>
          </p:nvPr>
        </p:nvSpPr>
        <p:spPr>
          <a:xfrm>
            <a:off x="6459141" y="6356351"/>
            <a:ext cx="2057400" cy="365125"/>
          </a:xfrm>
        </p:spPr>
        <p:txBody>
          <a:bodyPr/>
          <a:lstStyle/>
          <a:p>
            <a:fld id="{C12314A2-7C65-4740-9CD2-1DF38082228D}" type="slidenum">
              <a:rPr lang="en-US" smtClean="0"/>
              <a:pPr/>
              <a:t>44</a:t>
            </a:fld>
            <a:endParaRPr lang="en-US" dirty="0"/>
          </a:p>
        </p:txBody>
      </p:sp>
      <p:sp>
        <p:nvSpPr>
          <p:cNvPr id="13" name="TextBox 12"/>
          <p:cNvSpPr txBox="1"/>
          <p:nvPr/>
        </p:nvSpPr>
        <p:spPr>
          <a:xfrm>
            <a:off x="788826" y="5308941"/>
            <a:ext cx="8515350" cy="707886"/>
          </a:xfrm>
          <a:prstGeom prst="rect">
            <a:avLst/>
          </a:prstGeom>
          <a:noFill/>
        </p:spPr>
        <p:txBody>
          <a:bodyPr wrap="square" rtlCol="0">
            <a:spAutoFit/>
          </a:bodyPr>
          <a:lstStyle/>
          <a:p>
            <a:r>
              <a:rPr lang="en-US" sz="4000" dirty="0" smtClean="0">
                <a:latin typeface="+mj-lt"/>
              </a:rPr>
              <a:t>   𝛼 × Cross Ent (                  ,                  ) </a:t>
            </a:r>
            <a:endParaRPr lang="en-US" sz="4000" dirty="0">
              <a:latin typeface="+mj-lt"/>
            </a:endParaRPr>
          </a:p>
        </p:txBody>
      </p:sp>
      <p:grpSp>
        <p:nvGrpSpPr>
          <p:cNvPr id="3" name="Group 2"/>
          <p:cNvGrpSpPr/>
          <p:nvPr/>
        </p:nvGrpSpPr>
        <p:grpSpPr>
          <a:xfrm>
            <a:off x="6464701" y="5433348"/>
            <a:ext cx="1795594" cy="491440"/>
            <a:chOff x="5505162" y="4628872"/>
            <a:chExt cx="1795594" cy="491440"/>
          </a:xfrm>
        </p:grpSpPr>
        <p:sp>
          <p:nvSpPr>
            <p:cNvPr id="14" name="Rounded Rectangle 13"/>
            <p:cNvSpPr/>
            <p:nvPr/>
          </p:nvSpPr>
          <p:spPr>
            <a:xfrm>
              <a:off x="5505162" y="4628872"/>
              <a:ext cx="1795594" cy="491440"/>
            </a:xfrm>
            <a:prstGeom prst="roundRect">
              <a:avLst/>
            </a:prstGeom>
            <a:solidFill>
              <a:schemeClr val="accent4">
                <a:lumMod val="60000"/>
                <a:lumOff val="40000"/>
                <a:alpha val="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15" name="Oval 14"/>
            <p:cNvSpPr/>
            <p:nvPr/>
          </p:nvSpPr>
          <p:spPr>
            <a:xfrm>
              <a:off x="5556895" y="4688012"/>
              <a:ext cx="376269" cy="376269"/>
            </a:xfrm>
            <a:prstGeom prst="ellipse">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p:cNvSpPr/>
            <p:nvPr/>
          </p:nvSpPr>
          <p:spPr>
            <a:xfrm>
              <a:off x="6877544" y="4688012"/>
              <a:ext cx="376269" cy="376269"/>
            </a:xfrm>
            <a:prstGeom prst="ellipse">
              <a:avLst/>
            </a:prstGeom>
            <a:solidFill>
              <a:schemeClr val="accent4">
                <a:lumMod val="60000"/>
                <a:lumOff val="40000"/>
                <a:alpha val="9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p:cNvSpPr/>
            <p:nvPr/>
          </p:nvSpPr>
          <p:spPr>
            <a:xfrm>
              <a:off x="5993606" y="4688012"/>
              <a:ext cx="376269" cy="376269"/>
            </a:xfrm>
            <a:prstGeom prst="ellipse">
              <a:avLst/>
            </a:prstGeom>
            <a:solidFill>
              <a:schemeClr val="accent4">
                <a:lumMod val="60000"/>
                <a:lumOff val="40000"/>
                <a:alpha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p:cNvSpPr/>
            <p:nvPr/>
          </p:nvSpPr>
          <p:spPr>
            <a:xfrm>
              <a:off x="6436980" y="4688012"/>
              <a:ext cx="376269" cy="376269"/>
            </a:xfrm>
            <a:prstGeom prst="ellipse">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 name="Group 3"/>
          <p:cNvGrpSpPr/>
          <p:nvPr/>
        </p:nvGrpSpPr>
        <p:grpSpPr>
          <a:xfrm>
            <a:off x="4294001" y="5436295"/>
            <a:ext cx="1795594" cy="491440"/>
            <a:chOff x="3334462" y="4631819"/>
            <a:chExt cx="1795594" cy="491440"/>
          </a:xfrm>
        </p:grpSpPr>
        <p:sp>
          <p:nvSpPr>
            <p:cNvPr id="19" name="Rounded Rectangle 18"/>
            <p:cNvSpPr/>
            <p:nvPr/>
          </p:nvSpPr>
          <p:spPr>
            <a:xfrm>
              <a:off x="3334462" y="4631819"/>
              <a:ext cx="1795594" cy="491440"/>
            </a:xfrm>
            <a:prstGeom prst="round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20" name="Oval 19"/>
            <p:cNvSpPr/>
            <p:nvPr/>
          </p:nvSpPr>
          <p:spPr>
            <a:xfrm>
              <a:off x="3386195" y="4690959"/>
              <a:ext cx="376269" cy="376269"/>
            </a:xfrm>
            <a:prstGeom prst="ellipse">
              <a:avLst/>
            </a:prstGeom>
            <a:solidFill>
              <a:schemeClr val="tx2">
                <a:lumMod val="40000"/>
                <a:lumOff val="60000"/>
                <a:alpha val="9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Oval 20"/>
            <p:cNvSpPr/>
            <p:nvPr/>
          </p:nvSpPr>
          <p:spPr>
            <a:xfrm>
              <a:off x="4706844" y="4690959"/>
              <a:ext cx="376269" cy="376269"/>
            </a:xfrm>
            <a:prstGeom prst="ellipse">
              <a:avLst/>
            </a:prstGeom>
            <a:solidFill>
              <a:schemeClr val="tx2">
                <a:lumMod val="40000"/>
                <a:lumOff val="60000"/>
                <a:alpha val="5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Oval 21"/>
            <p:cNvSpPr/>
            <p:nvPr/>
          </p:nvSpPr>
          <p:spPr>
            <a:xfrm>
              <a:off x="3822906" y="4690959"/>
              <a:ext cx="376269" cy="376269"/>
            </a:xfrm>
            <a:prstGeom prst="ellipse">
              <a:avLst/>
            </a:prstGeom>
            <a:solidFill>
              <a:schemeClr val="tx2">
                <a:lumMod val="40000"/>
                <a:lumOff val="60000"/>
                <a:alpha val="1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Oval 22"/>
            <p:cNvSpPr/>
            <p:nvPr/>
          </p:nvSpPr>
          <p:spPr>
            <a:xfrm>
              <a:off x="4266280" y="4690959"/>
              <a:ext cx="376269" cy="376269"/>
            </a:xfrm>
            <a:prstGeom prst="ellipse">
              <a:avLst/>
            </a:prstGeom>
            <a:solidFill>
              <a:schemeClr val="tx2">
                <a:lumMod val="40000"/>
                <a:lumOff val="60000"/>
                <a:alpha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 name="Group 5"/>
          <p:cNvGrpSpPr/>
          <p:nvPr/>
        </p:nvGrpSpPr>
        <p:grpSpPr>
          <a:xfrm>
            <a:off x="6459536" y="4671742"/>
            <a:ext cx="1795594" cy="491440"/>
            <a:chOff x="6750486" y="5336758"/>
            <a:chExt cx="1795594" cy="491440"/>
          </a:xfrm>
        </p:grpSpPr>
        <p:sp>
          <p:nvSpPr>
            <p:cNvPr id="31" name="Rounded Rectangle 30"/>
            <p:cNvSpPr/>
            <p:nvPr/>
          </p:nvSpPr>
          <p:spPr>
            <a:xfrm>
              <a:off x="6750486" y="5336758"/>
              <a:ext cx="1795594" cy="491440"/>
            </a:xfrm>
            <a:prstGeom prst="roundRect">
              <a:avLst/>
            </a:prstGeom>
            <a:solidFill>
              <a:schemeClr val="accent4">
                <a:lumMod val="60000"/>
                <a:lumOff val="40000"/>
                <a:alpha val="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32" name="Oval 31"/>
            <p:cNvSpPr/>
            <p:nvPr/>
          </p:nvSpPr>
          <p:spPr>
            <a:xfrm>
              <a:off x="6802219" y="5395898"/>
              <a:ext cx="376269" cy="376269"/>
            </a:xfrm>
            <a:prstGeom prst="ellipse">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8122868" y="5395898"/>
              <a:ext cx="376269" cy="376269"/>
            </a:xfrm>
            <a:prstGeom prst="ellipse">
              <a:avLst/>
            </a:prstGeom>
            <a:solidFill>
              <a:schemeClr val="accent4">
                <a:lumMod val="60000"/>
                <a:lumOff val="40000"/>
                <a:alpha val="9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Oval 33"/>
            <p:cNvSpPr/>
            <p:nvPr/>
          </p:nvSpPr>
          <p:spPr>
            <a:xfrm>
              <a:off x="7238930" y="5395898"/>
              <a:ext cx="376269" cy="376269"/>
            </a:xfrm>
            <a:prstGeom prst="ellipse">
              <a:avLst/>
            </a:prstGeom>
            <a:solidFill>
              <a:schemeClr val="accent4">
                <a:lumMod val="60000"/>
                <a:lumOff val="40000"/>
                <a:alpha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Oval 34"/>
            <p:cNvSpPr/>
            <p:nvPr/>
          </p:nvSpPr>
          <p:spPr>
            <a:xfrm>
              <a:off x="7682304" y="5395898"/>
              <a:ext cx="376269" cy="376269"/>
            </a:xfrm>
            <a:prstGeom prst="ellipse">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Group 4"/>
          <p:cNvGrpSpPr/>
          <p:nvPr/>
        </p:nvGrpSpPr>
        <p:grpSpPr>
          <a:xfrm>
            <a:off x="4288836" y="4674689"/>
            <a:ext cx="1795594" cy="491440"/>
            <a:chOff x="4579786" y="5339705"/>
            <a:chExt cx="1795594" cy="491440"/>
          </a:xfrm>
        </p:grpSpPr>
        <p:sp>
          <p:nvSpPr>
            <p:cNvPr id="37" name="Rounded Rectangle 36"/>
            <p:cNvSpPr/>
            <p:nvPr/>
          </p:nvSpPr>
          <p:spPr>
            <a:xfrm>
              <a:off x="4579786" y="5339705"/>
              <a:ext cx="1795594" cy="491440"/>
            </a:xfrm>
            <a:prstGeom prst="roundRect">
              <a:avLst/>
            </a:prstGeom>
            <a:solidFill>
              <a:srgbClr val="FFC000">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38" name="Oval 37"/>
            <p:cNvSpPr/>
            <p:nvPr/>
          </p:nvSpPr>
          <p:spPr>
            <a:xfrm>
              <a:off x="4631519" y="5398845"/>
              <a:ext cx="376269" cy="376269"/>
            </a:xfrm>
            <a:prstGeom prst="ellipse">
              <a:avLst/>
            </a:prstGeom>
            <a:solidFill>
              <a:srgbClr val="FFD579">
                <a:alpha val="8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Oval 38"/>
            <p:cNvSpPr/>
            <p:nvPr/>
          </p:nvSpPr>
          <p:spPr>
            <a:xfrm>
              <a:off x="5952168" y="5398845"/>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Oval 39"/>
            <p:cNvSpPr/>
            <p:nvPr/>
          </p:nvSpPr>
          <p:spPr>
            <a:xfrm>
              <a:off x="5068230" y="5398845"/>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p:cNvSpPr/>
            <p:nvPr/>
          </p:nvSpPr>
          <p:spPr>
            <a:xfrm>
              <a:off x="5511604" y="5398845"/>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9" name="Group 8"/>
          <p:cNvGrpSpPr/>
          <p:nvPr/>
        </p:nvGrpSpPr>
        <p:grpSpPr>
          <a:xfrm>
            <a:off x="870855" y="3267416"/>
            <a:ext cx="8179084" cy="886768"/>
            <a:chOff x="20355" y="3139503"/>
            <a:chExt cx="9221935" cy="999833"/>
          </a:xfrm>
        </p:grpSpPr>
        <p:pic>
          <p:nvPicPr>
            <p:cNvPr id="42" name="Picture 41"/>
            <p:cNvPicPr>
              <a:picLocks noChangeAspect="1"/>
            </p:cNvPicPr>
            <p:nvPr/>
          </p:nvPicPr>
          <p:blipFill rotWithShape="1">
            <a:blip r:embed="rId3"/>
            <a:srcRect l="13689" r="-1352" b="-28903"/>
            <a:stretch/>
          </p:blipFill>
          <p:spPr>
            <a:xfrm>
              <a:off x="20355" y="3139503"/>
              <a:ext cx="9221935" cy="999833"/>
            </a:xfrm>
            <a:prstGeom prst="rect">
              <a:avLst/>
            </a:prstGeom>
          </p:spPr>
        </p:pic>
        <p:sp>
          <p:nvSpPr>
            <p:cNvPr id="43" name="Rounded Rectangle 42"/>
            <p:cNvSpPr/>
            <p:nvPr/>
          </p:nvSpPr>
          <p:spPr>
            <a:xfrm>
              <a:off x="1233302" y="3157646"/>
              <a:ext cx="3966831" cy="519746"/>
            </a:xfrm>
            <a:prstGeom prst="roundRect">
              <a:avLst/>
            </a:prstGeom>
            <a:solidFill>
              <a:schemeClr val="tx2">
                <a:lumMod val="40000"/>
                <a:lumOff val="60000"/>
                <a:alpha val="18824"/>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44" name="Rounded Rectangle 43"/>
            <p:cNvSpPr/>
            <p:nvPr/>
          </p:nvSpPr>
          <p:spPr>
            <a:xfrm>
              <a:off x="6051116" y="3157646"/>
              <a:ext cx="2907432" cy="491440"/>
            </a:xfrm>
            <a:prstGeom prst="roundRect">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grpSp>
      <p:pic>
        <p:nvPicPr>
          <p:cNvPr id="45" name="Content Placeholder 3"/>
          <p:cNvPicPr>
            <a:picLocks noChangeAspect="1"/>
          </p:cNvPicPr>
          <p:nvPr/>
        </p:nvPicPr>
        <p:blipFill rotWithShape="1">
          <a:blip r:embed="rId4"/>
          <a:srcRect l="20154"/>
          <a:stretch/>
        </p:blipFill>
        <p:spPr>
          <a:xfrm>
            <a:off x="1815564" y="2146596"/>
            <a:ext cx="6642267" cy="775649"/>
          </a:xfrm>
          <a:prstGeom prst="rect">
            <a:avLst/>
          </a:prstGeom>
        </p:spPr>
      </p:pic>
      <p:sp>
        <p:nvSpPr>
          <p:cNvPr id="46" name="Rounded Rectangle 45"/>
          <p:cNvSpPr/>
          <p:nvPr/>
        </p:nvSpPr>
        <p:spPr>
          <a:xfrm>
            <a:off x="2918013" y="2117065"/>
            <a:ext cx="1546412" cy="491440"/>
          </a:xfrm>
          <a:prstGeom prst="round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47" name="Rounded Rectangle 46"/>
          <p:cNvSpPr/>
          <p:nvPr/>
        </p:nvSpPr>
        <p:spPr>
          <a:xfrm>
            <a:off x="5355124" y="2132243"/>
            <a:ext cx="3161417" cy="491440"/>
          </a:xfrm>
          <a:prstGeom prst="roundRect">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Tree>
    <p:extLst>
      <p:ext uri="{BB962C8B-B14F-4D97-AF65-F5344CB8AC3E}">
        <p14:creationId xmlns:p14="http://schemas.microsoft.com/office/powerpoint/2010/main" val="686586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46437"/>
            <a:ext cx="7886700" cy="1325563"/>
          </a:xfrm>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45</a:t>
            </a:fld>
            <a:endParaRPr lang="en-US" dirty="0"/>
          </a:p>
        </p:txBody>
      </p:sp>
    </p:spTree>
    <p:extLst>
      <p:ext uri="{BB962C8B-B14F-4D97-AF65-F5344CB8AC3E}">
        <p14:creationId xmlns:p14="http://schemas.microsoft.com/office/powerpoint/2010/main" val="759957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Russian → English </a:t>
            </a:r>
            <a:r>
              <a:rPr lang="en-US" dirty="0" smtClean="0"/>
              <a:t>Patents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4628172"/>
              </p:ext>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81180" y="3229177"/>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10" name="TextBox 9"/>
          <p:cNvSpPr txBox="1"/>
          <p:nvPr/>
        </p:nvSpPr>
        <p:spPr>
          <a:xfrm>
            <a:off x="6329680" y="1411517"/>
            <a:ext cx="1356360" cy="553998"/>
          </a:xfrm>
          <a:prstGeom prst="rect">
            <a:avLst/>
          </a:prstGeom>
          <a:noFill/>
        </p:spPr>
        <p:txBody>
          <a:bodyPr wrap="square" rtlCol="0">
            <a:spAutoFit/>
          </a:bodyPr>
          <a:lstStyle/>
          <a:p>
            <a:pPr algn="ctr"/>
            <a:r>
              <a:rPr lang="en-US" sz="3000" dirty="0" smtClean="0">
                <a:solidFill>
                  <a:schemeClr val="accent4"/>
                </a:solidFill>
              </a:rPr>
              <a:t>+ 1.2</a:t>
            </a: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46</a:t>
            </a:fld>
            <a:endParaRPr lang="en-US" dirty="0"/>
          </a:p>
        </p:txBody>
      </p:sp>
    </p:spTree>
    <p:extLst>
      <p:ext uri="{BB962C8B-B14F-4D97-AF65-F5344CB8AC3E}">
        <p14:creationId xmlns:p14="http://schemas.microsoft.com/office/powerpoint/2010/main" val="11760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German → English Medical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3057453"/>
              </p:ext>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329680" y="1338947"/>
            <a:ext cx="1356360" cy="553998"/>
          </a:xfrm>
          <a:prstGeom prst="rect">
            <a:avLst/>
          </a:prstGeom>
          <a:noFill/>
        </p:spPr>
        <p:txBody>
          <a:bodyPr wrap="square" rtlCol="0">
            <a:spAutoFit/>
          </a:bodyPr>
          <a:lstStyle/>
          <a:p>
            <a:pPr algn="ctr"/>
            <a:r>
              <a:rPr lang="en-US" sz="3000" dirty="0" smtClean="0">
                <a:solidFill>
                  <a:schemeClr val="accent4"/>
                </a:solidFill>
              </a:rPr>
              <a:t>+ 0.8</a:t>
            </a:r>
            <a:endParaRPr lang="en-US" sz="3000" dirty="0">
              <a:solidFill>
                <a:schemeClr val="accent4"/>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47</a:t>
            </a:fld>
            <a:endParaRPr lang="en-US" dirty="0"/>
          </a:p>
        </p:txBody>
      </p:sp>
      <p:sp>
        <p:nvSpPr>
          <p:cNvPr id="11" name="TextBox 10"/>
          <p:cNvSpPr txBox="1"/>
          <p:nvPr/>
        </p:nvSpPr>
        <p:spPr>
          <a:xfrm rot="16200000">
            <a:off x="-81180" y="3229177"/>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Tree>
    <p:extLst>
      <p:ext uri="{BB962C8B-B14F-4D97-AF65-F5344CB8AC3E}">
        <p14:creationId xmlns:p14="http://schemas.microsoft.com/office/powerpoint/2010/main" val="1026101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English → German Medical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4037841"/>
              </p:ext>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329680" y="1482636"/>
            <a:ext cx="1356360" cy="553998"/>
          </a:xfrm>
          <a:prstGeom prst="rect">
            <a:avLst/>
          </a:prstGeom>
          <a:noFill/>
        </p:spPr>
        <p:txBody>
          <a:bodyPr wrap="square" rtlCol="0">
            <a:spAutoFit/>
          </a:bodyPr>
          <a:lstStyle/>
          <a:p>
            <a:pPr algn="ctr"/>
            <a:r>
              <a:rPr lang="en-US" sz="3000" dirty="0" smtClean="0">
                <a:solidFill>
                  <a:schemeClr val="accent4"/>
                </a:solidFill>
              </a:rPr>
              <a:t>+ 1.5</a:t>
            </a:r>
            <a:endParaRPr lang="en-US" sz="3000" dirty="0">
              <a:solidFill>
                <a:schemeClr val="accent4"/>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48</a:t>
            </a:fld>
            <a:endParaRPr lang="en-US" dirty="0"/>
          </a:p>
        </p:txBody>
      </p:sp>
      <p:sp>
        <p:nvSpPr>
          <p:cNvPr id="11" name="TextBox 10"/>
          <p:cNvSpPr txBox="1"/>
          <p:nvPr/>
        </p:nvSpPr>
        <p:spPr>
          <a:xfrm rot="16200000">
            <a:off x="-81180" y="3229177"/>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Tree>
    <p:extLst>
      <p:ext uri="{BB962C8B-B14F-4D97-AF65-F5344CB8AC3E}">
        <p14:creationId xmlns:p14="http://schemas.microsoft.com/office/powerpoint/2010/main" val="1300600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46437"/>
            <a:ext cx="7886700" cy="1325563"/>
          </a:xfrm>
        </p:spPr>
        <p:txBody>
          <a:bodyPr/>
          <a:lstStyle/>
          <a:p>
            <a:r>
              <a:rPr lang="en-US" dirty="0" smtClean="0"/>
              <a:t>Neural Machine Translation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4</a:t>
            </a:fld>
            <a:endParaRPr lang="en-US" dirty="0"/>
          </a:p>
        </p:txBody>
      </p:sp>
    </p:spTree>
    <p:extLst>
      <p:ext uri="{BB962C8B-B14F-4D97-AF65-F5344CB8AC3E}">
        <p14:creationId xmlns:p14="http://schemas.microsoft.com/office/powerpoint/2010/main" val="1457513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English → German Medical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4037841"/>
              </p:ext>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49</a:t>
            </a:fld>
            <a:endParaRPr lang="en-US" dirty="0"/>
          </a:p>
        </p:txBody>
      </p:sp>
      <p:sp>
        <p:nvSpPr>
          <p:cNvPr id="11" name="TextBox 10"/>
          <p:cNvSpPr txBox="1"/>
          <p:nvPr/>
        </p:nvSpPr>
        <p:spPr>
          <a:xfrm>
            <a:off x="6329680" y="1482636"/>
            <a:ext cx="1356360" cy="553998"/>
          </a:xfrm>
          <a:prstGeom prst="rect">
            <a:avLst/>
          </a:prstGeom>
          <a:noFill/>
        </p:spPr>
        <p:txBody>
          <a:bodyPr wrap="square" rtlCol="0">
            <a:spAutoFit/>
          </a:bodyPr>
          <a:lstStyle/>
          <a:p>
            <a:pPr algn="ctr"/>
            <a:r>
              <a:rPr lang="en-US" sz="3000" dirty="0" smtClean="0">
                <a:solidFill>
                  <a:schemeClr val="accent4"/>
                </a:solidFill>
              </a:rPr>
              <a:t>+ 1.5</a:t>
            </a:r>
            <a:endParaRPr lang="en-US" sz="3000" dirty="0">
              <a:solidFill>
                <a:schemeClr val="accent4"/>
              </a:solidFill>
            </a:endParaRPr>
          </a:p>
        </p:txBody>
      </p:sp>
      <p:sp>
        <p:nvSpPr>
          <p:cNvPr id="10" name="TextBox 9"/>
          <p:cNvSpPr txBox="1"/>
          <p:nvPr/>
        </p:nvSpPr>
        <p:spPr>
          <a:xfrm rot="16200000">
            <a:off x="-81180" y="3229177"/>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Tree>
    <p:extLst>
      <p:ext uri="{BB962C8B-B14F-4D97-AF65-F5344CB8AC3E}">
        <p14:creationId xmlns:p14="http://schemas.microsoft.com/office/powerpoint/2010/main" val="109876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46437"/>
            <a:ext cx="7886700" cy="1325563"/>
          </a:xfrm>
        </p:spPr>
        <p:txBody>
          <a:bodyPr/>
          <a:lstStyle/>
          <a:p>
            <a:r>
              <a:rPr lang="en-US" dirty="0" smtClean="0"/>
              <a:t>Analysis</a:t>
            </a:r>
            <a:endParaRPr lang="en-US" dirty="0"/>
          </a:p>
        </p:txBody>
      </p:sp>
      <p:sp>
        <p:nvSpPr>
          <p:cNvPr id="3" name="Footer Placeholder 2"/>
          <p:cNvSpPr>
            <a:spLocks noGrp="1"/>
          </p:cNvSpPr>
          <p:nvPr>
            <p:ph type="ftr" sz="quarter" idx="11"/>
          </p:nvPr>
        </p:nvSpPr>
        <p:spPr/>
        <p:txBody>
          <a:bodyPr/>
          <a:lstStyle/>
          <a:p>
            <a:r>
              <a:rPr lang="en-US" smtClean="0"/>
              <a:t>Huda Khayrallah</a:t>
            </a:r>
            <a:endParaRPr lang="en-US" dirty="0" smtClean="0"/>
          </a:p>
        </p:txBody>
      </p:sp>
      <p:sp>
        <p:nvSpPr>
          <p:cNvPr id="4" name="Slide Number Placeholder 3"/>
          <p:cNvSpPr>
            <a:spLocks noGrp="1"/>
          </p:cNvSpPr>
          <p:nvPr>
            <p:ph type="sldNum" sz="quarter" idx="12"/>
          </p:nvPr>
        </p:nvSpPr>
        <p:spPr/>
        <p:txBody>
          <a:bodyPr/>
          <a:lstStyle/>
          <a:p>
            <a:fld id="{C12314A2-7C65-4740-9CD2-1DF38082228D}" type="slidenum">
              <a:rPr lang="en-US" smtClean="0"/>
              <a:pPr/>
              <a:t>50</a:t>
            </a:fld>
            <a:endParaRPr lang="en-US" dirty="0"/>
          </a:p>
        </p:txBody>
      </p:sp>
    </p:spTree>
    <p:extLst>
      <p:ext uri="{BB962C8B-B14F-4D97-AF65-F5344CB8AC3E}">
        <p14:creationId xmlns:p14="http://schemas.microsoft.com/office/powerpoint/2010/main" val="1596009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a:bodyPr>
          <a:lstStyle/>
          <a:p>
            <a:r>
              <a:rPr lang="en-US" dirty="0" smtClean="0"/>
              <a:t>Russian </a:t>
            </a:r>
            <a:r>
              <a:rPr lang="en-US" dirty="0"/>
              <a:t>→ English General  (patents)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1867104"/>
              </p:ext>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302786" y="2408109"/>
            <a:ext cx="1356360" cy="553998"/>
          </a:xfrm>
          <a:prstGeom prst="rect">
            <a:avLst/>
          </a:prstGeom>
          <a:noFill/>
        </p:spPr>
        <p:txBody>
          <a:bodyPr wrap="square" rtlCol="0">
            <a:spAutoFit/>
          </a:bodyPr>
          <a:lstStyle/>
          <a:p>
            <a:pPr algn="ctr"/>
            <a:r>
              <a:rPr lang="en-US" sz="3000" dirty="0" smtClean="0">
                <a:solidFill>
                  <a:schemeClr val="accent4"/>
                </a:solidFill>
              </a:rPr>
              <a:t>- 9.2</a:t>
            </a: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51</a:t>
            </a:fld>
            <a:endParaRPr lang="en-US" dirty="0"/>
          </a:p>
        </p:txBody>
      </p:sp>
      <p:sp>
        <p:nvSpPr>
          <p:cNvPr id="11" name="TextBox 10"/>
          <p:cNvSpPr txBox="1"/>
          <p:nvPr/>
        </p:nvSpPr>
        <p:spPr>
          <a:xfrm>
            <a:off x="4946426" y="3330416"/>
            <a:ext cx="1356360" cy="553998"/>
          </a:xfrm>
          <a:prstGeom prst="rect">
            <a:avLst/>
          </a:prstGeom>
          <a:noFill/>
        </p:spPr>
        <p:txBody>
          <a:bodyPr wrap="square" rtlCol="0">
            <a:spAutoFit/>
          </a:bodyPr>
          <a:lstStyle/>
          <a:p>
            <a:pPr algn="ctr"/>
            <a:r>
              <a:rPr lang="en-US" sz="3000" dirty="0" smtClean="0">
                <a:solidFill>
                  <a:schemeClr val="accent4"/>
                </a:solidFill>
              </a:rPr>
              <a:t>- 18.2</a:t>
            </a:r>
          </a:p>
        </p:txBody>
      </p:sp>
      <p:sp>
        <p:nvSpPr>
          <p:cNvPr id="12" name="TextBox 11"/>
          <p:cNvSpPr txBox="1"/>
          <p:nvPr/>
        </p:nvSpPr>
        <p:spPr>
          <a:xfrm rot="16200000">
            <a:off x="-81180" y="3229177"/>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Tree>
    <p:extLst>
      <p:ext uri="{BB962C8B-B14F-4D97-AF65-F5344CB8AC3E}">
        <p14:creationId xmlns:p14="http://schemas.microsoft.com/office/powerpoint/2010/main" val="1723830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3"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52</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92" t="5335" r="8561" b="1053"/>
          <a:stretch/>
        </p:blipFill>
        <p:spPr>
          <a:xfrm>
            <a:off x="0" y="1597499"/>
            <a:ext cx="9144000" cy="2589535"/>
          </a:xfrm>
          <a:prstGeom prst="rect">
            <a:avLst/>
          </a:prstGeom>
        </p:spPr>
      </p:pic>
      <p:sp>
        <p:nvSpPr>
          <p:cNvPr id="5" name="TextBox 4"/>
          <p:cNvSpPr txBox="1"/>
          <p:nvPr/>
        </p:nvSpPr>
        <p:spPr>
          <a:xfrm>
            <a:off x="6377267" y="0"/>
            <a:ext cx="2766733" cy="707886"/>
          </a:xfrm>
          <a:prstGeom prst="rect">
            <a:avLst/>
          </a:prstGeom>
          <a:noFill/>
        </p:spPr>
        <p:txBody>
          <a:bodyPr wrap="square" rtlCol="0">
            <a:spAutoFit/>
          </a:bodyPr>
          <a:lstStyle/>
          <a:p>
            <a:pPr algn="ctr"/>
            <a:r>
              <a:rPr lang="en-US" sz="4000" dirty="0" smtClean="0"/>
              <a:t>NAACL 2019</a:t>
            </a:r>
            <a:endParaRPr lang="en-US" sz="4000" dirty="0"/>
          </a:p>
        </p:txBody>
      </p:sp>
    </p:spTree>
    <p:extLst>
      <p:ext uri="{BB962C8B-B14F-4D97-AF65-F5344CB8AC3E}">
        <p14:creationId xmlns:p14="http://schemas.microsoft.com/office/powerpoint/2010/main" val="6305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German-English Medical </a:t>
            </a:r>
            <a:r>
              <a:rPr lang="mr-IN" dirty="0"/>
              <a:t>–</a:t>
            </a:r>
            <a:r>
              <a:rPr lang="en-US" dirty="0"/>
              <a:t> Small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325160"/>
              </p:ext>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81180" y="4230663"/>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8" name="Up Arrow 7"/>
          <p:cNvSpPr/>
          <p:nvPr/>
        </p:nvSpPr>
        <p:spPr>
          <a:xfrm>
            <a:off x="318515" y="3135048"/>
            <a:ext cx="213205" cy="778521"/>
          </a:xfrm>
          <a:prstGeom prst="up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6" y="2362200"/>
            <a:ext cx="673764" cy="673764"/>
          </a:xfrm>
          <a:prstGeom prst="rect">
            <a:avLst/>
          </a:prstGeom>
        </p:spPr>
      </p:pic>
      <p:sp>
        <p:nvSpPr>
          <p:cNvPr id="10" name="TextBox 9"/>
          <p:cNvSpPr txBox="1"/>
          <p:nvPr/>
        </p:nvSpPr>
        <p:spPr>
          <a:xfrm>
            <a:off x="5990047" y="2085201"/>
            <a:ext cx="1356360" cy="553998"/>
          </a:xfrm>
          <a:prstGeom prst="rect">
            <a:avLst/>
          </a:prstGeom>
          <a:noFill/>
        </p:spPr>
        <p:txBody>
          <a:bodyPr wrap="square" rtlCol="0">
            <a:spAutoFit/>
          </a:bodyPr>
          <a:lstStyle/>
          <a:p>
            <a:pPr algn="ctr"/>
            <a:r>
              <a:rPr lang="en-US" sz="3000" smtClean="0">
                <a:solidFill>
                  <a:schemeClr val="accent4"/>
                </a:solidFill>
              </a:rPr>
              <a:t>+ 0.2</a:t>
            </a:r>
            <a:endParaRPr lang="en-US" sz="3000" dirty="0">
              <a:solidFill>
                <a:schemeClr val="accent4"/>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53</a:t>
            </a:fld>
            <a:endParaRPr lang="en-US" dirty="0"/>
          </a:p>
        </p:txBody>
      </p:sp>
    </p:spTree>
    <p:extLst>
      <p:ext uri="{BB962C8B-B14F-4D97-AF65-F5344CB8AC3E}">
        <p14:creationId xmlns:p14="http://schemas.microsoft.com/office/powerpoint/2010/main" val="1806205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English-German Medical </a:t>
            </a:r>
            <a:r>
              <a:rPr lang="mr-IN" dirty="0"/>
              <a:t>–</a:t>
            </a:r>
            <a:r>
              <a:rPr lang="en-US" dirty="0"/>
              <a:t> Small</a:t>
            </a:r>
          </a:p>
        </p:txBody>
      </p:sp>
      <p:graphicFrame>
        <p:nvGraphicFramePr>
          <p:cNvPr id="5" name="Content Placeholder 4"/>
          <p:cNvGraphicFramePr>
            <a:graphicFrameLocks noGrp="1"/>
          </p:cNvGraphicFramePr>
          <p:nvPr>
            <p:ph idx="1"/>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81180" y="4230663"/>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8" name="Up Arrow 7"/>
          <p:cNvSpPr/>
          <p:nvPr/>
        </p:nvSpPr>
        <p:spPr>
          <a:xfrm>
            <a:off x="318515" y="3135048"/>
            <a:ext cx="213205" cy="778521"/>
          </a:xfrm>
          <a:prstGeom prst="up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6" y="2362200"/>
            <a:ext cx="673764" cy="673764"/>
          </a:xfrm>
          <a:prstGeom prst="rect">
            <a:avLst/>
          </a:prstGeom>
        </p:spPr>
      </p:pic>
      <p:sp>
        <p:nvSpPr>
          <p:cNvPr id="10" name="TextBox 9"/>
          <p:cNvSpPr txBox="1"/>
          <p:nvPr/>
        </p:nvSpPr>
        <p:spPr>
          <a:xfrm>
            <a:off x="5990047" y="2085201"/>
            <a:ext cx="1356360" cy="553998"/>
          </a:xfrm>
          <a:prstGeom prst="rect">
            <a:avLst/>
          </a:prstGeom>
          <a:noFill/>
        </p:spPr>
        <p:txBody>
          <a:bodyPr wrap="square" rtlCol="0">
            <a:spAutoFit/>
          </a:bodyPr>
          <a:lstStyle/>
          <a:p>
            <a:pPr algn="ctr"/>
            <a:r>
              <a:rPr lang="en-US" sz="3000" smtClean="0">
                <a:solidFill>
                  <a:schemeClr val="accent4"/>
                </a:solidFill>
              </a:rPr>
              <a:t>+ 0.2</a:t>
            </a:r>
            <a:endParaRPr lang="en-US" sz="3000" dirty="0">
              <a:solidFill>
                <a:schemeClr val="accent4"/>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54</a:t>
            </a:fld>
            <a:endParaRPr lang="en-US" dirty="0"/>
          </a:p>
        </p:txBody>
      </p:sp>
    </p:spTree>
    <p:extLst>
      <p:ext uri="{BB962C8B-B14F-4D97-AF65-F5344CB8AC3E}">
        <p14:creationId xmlns:p14="http://schemas.microsoft.com/office/powerpoint/2010/main" val="1709813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Overview of Neural Machine Translation (NMT)</a:t>
            </a:r>
          </a:p>
          <a:p>
            <a:r>
              <a:rPr lang="en-US" dirty="0"/>
              <a:t>Overview of </a:t>
            </a:r>
            <a:r>
              <a:rPr lang="en-US" dirty="0" smtClean="0"/>
              <a:t>Domain Adaptation</a:t>
            </a:r>
          </a:p>
          <a:p>
            <a:r>
              <a:rPr lang="en-US"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b="1" dirty="0" smtClean="0"/>
              <a:t>Analysis of Noisy Corpora </a:t>
            </a:r>
            <a:endParaRPr lang="en-US" b="1"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55</a:t>
            </a:fld>
            <a:endParaRPr lang="en-US" dirty="0"/>
          </a:p>
        </p:txBody>
      </p:sp>
    </p:spTree>
    <p:extLst>
      <p:ext uri="{BB962C8B-B14F-4D97-AF65-F5344CB8AC3E}">
        <p14:creationId xmlns:p14="http://schemas.microsoft.com/office/powerpoint/2010/main" val="15854709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657" y="1336959"/>
            <a:ext cx="9176657" cy="1470025"/>
          </a:xfrm>
        </p:spPr>
        <p:txBody>
          <a:bodyPr>
            <a:noAutofit/>
          </a:bodyPr>
          <a:lstStyle/>
          <a:p>
            <a:r>
              <a:rPr lang="en-US" sz="4500" dirty="0"/>
              <a:t>On the Impact of </a:t>
            </a:r>
            <a:r>
              <a:rPr lang="en-US" sz="4500" dirty="0" smtClean="0"/>
              <a:t/>
            </a:r>
            <a:br>
              <a:rPr lang="en-US" sz="4500" dirty="0" smtClean="0"/>
            </a:br>
            <a:r>
              <a:rPr lang="en-US" sz="4500" dirty="0" smtClean="0"/>
              <a:t>Various </a:t>
            </a:r>
            <a:r>
              <a:rPr lang="en-US" sz="4500" dirty="0"/>
              <a:t>Types of Noise </a:t>
            </a:r>
            <a:r>
              <a:rPr lang="en-US" sz="4500" dirty="0" smtClean="0"/>
              <a:t>on</a:t>
            </a:r>
            <a:br>
              <a:rPr lang="en-US" sz="4500" dirty="0" smtClean="0"/>
            </a:br>
            <a:r>
              <a:rPr lang="en-US" sz="4500" dirty="0" smtClean="0"/>
              <a:t> </a:t>
            </a:r>
            <a:r>
              <a:rPr lang="en-US" sz="4500" dirty="0"/>
              <a:t>Neural Machine Translation</a:t>
            </a:r>
          </a:p>
        </p:txBody>
      </p:sp>
      <p:sp>
        <p:nvSpPr>
          <p:cNvPr id="3" name="Subtitle 2"/>
          <p:cNvSpPr>
            <a:spLocks noGrp="1"/>
          </p:cNvSpPr>
          <p:nvPr>
            <p:ph type="subTitle" idx="1"/>
          </p:nvPr>
        </p:nvSpPr>
        <p:spPr>
          <a:xfrm>
            <a:off x="-32657" y="3532453"/>
            <a:ext cx="9144000" cy="1538306"/>
          </a:xfrm>
        </p:spPr>
        <p:txBody>
          <a:bodyPr>
            <a:normAutofit/>
          </a:bodyPr>
          <a:lstStyle/>
          <a:p>
            <a:r>
              <a:rPr lang="en-US" sz="3000" b="1" dirty="0" smtClean="0">
                <a:solidFill>
                  <a:srgbClr val="000000"/>
                </a:solidFill>
              </a:rPr>
              <a:t>Huda Khayrallah </a:t>
            </a:r>
            <a:r>
              <a:rPr lang="en-US" sz="3000" dirty="0" smtClean="0">
                <a:solidFill>
                  <a:srgbClr val="000000"/>
                </a:solidFill>
              </a:rPr>
              <a:t>&amp;</a:t>
            </a:r>
            <a:r>
              <a:rPr lang="en-US" sz="3000" b="1" dirty="0" smtClean="0">
                <a:solidFill>
                  <a:srgbClr val="000000"/>
                </a:solidFill>
              </a:rPr>
              <a:t> </a:t>
            </a:r>
            <a:r>
              <a:rPr lang="en-US" sz="3000" dirty="0" smtClean="0">
                <a:solidFill>
                  <a:srgbClr val="000000"/>
                </a:solidFill>
              </a:rPr>
              <a:t>Philipp Koehn</a:t>
            </a:r>
          </a:p>
          <a:p>
            <a:r>
              <a:rPr lang="en-US" sz="3000" dirty="0" smtClean="0">
                <a:solidFill>
                  <a:srgbClr val="000000"/>
                </a:solidFill>
              </a:rPr>
              <a:t>WNMT at ACL 2018 </a:t>
            </a:r>
            <a:r>
              <a:rPr lang="en-US" sz="2800" dirty="0"/>
              <a:t>[Outstanding Contribution Award]</a:t>
            </a:r>
            <a:endParaRPr lang="en-US" sz="3000" dirty="0" smtClean="0">
              <a:solidFill>
                <a:srgbClr val="000000"/>
              </a:solidFill>
            </a:endParaRPr>
          </a:p>
        </p:txBody>
      </p:sp>
      <p:grpSp>
        <p:nvGrpSpPr>
          <p:cNvPr id="5" name="Group 4"/>
          <p:cNvGrpSpPr/>
          <p:nvPr/>
        </p:nvGrpSpPr>
        <p:grpSpPr>
          <a:xfrm>
            <a:off x="537608" y="4184725"/>
            <a:ext cx="7387192" cy="2901875"/>
            <a:chOff x="-152400" y="3078204"/>
            <a:chExt cx="8458200" cy="332259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78204"/>
              <a:ext cx="8040329" cy="33225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070" y="3908853"/>
              <a:ext cx="1283730" cy="1661298"/>
            </a:xfrm>
            <a:prstGeom prst="rect">
              <a:avLst/>
            </a:prstGeom>
          </p:spPr>
        </p:pic>
      </p:grpSp>
    </p:spTree>
    <p:extLst>
      <p:ext uri="{BB962C8B-B14F-4D97-AF65-F5344CB8AC3E}">
        <p14:creationId xmlns:p14="http://schemas.microsoft.com/office/powerpoint/2010/main" val="1696909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a:t>
            </a:r>
            <a:r>
              <a:rPr lang="en-US" dirty="0" err="1" smtClean="0">
                <a:sym typeface="Wingdings"/>
              </a:rPr>
              <a:t>En</a:t>
            </a:r>
            <a:r>
              <a:rPr lang="en-US" dirty="0" smtClean="0">
                <a:sym typeface="Wingdings"/>
              </a:rPr>
              <a:t> translation</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graphicFrame>
        <p:nvGraphicFramePr>
          <p:cNvPr id="6" name="Table 5"/>
          <p:cNvGraphicFramePr>
            <a:graphicFrameLocks noGrp="1"/>
          </p:cNvGraphicFramePr>
          <p:nvPr>
            <p:extLst/>
          </p:nvPr>
        </p:nvGraphicFramePr>
        <p:xfrm>
          <a:off x="914399" y="2286000"/>
          <a:ext cx="7315199" cy="2071453"/>
        </p:xfrm>
        <a:graphic>
          <a:graphicData uri="http://schemas.openxmlformats.org/drawingml/2006/table">
            <a:tbl>
              <a:tblPr firstRow="1" bandRow="1">
                <a:tableStyleId>{5940675A-B579-460E-94D1-54222C63F5DA}</a:tableStyleId>
              </a:tblPr>
              <a:tblGrid>
                <a:gridCol w="2969569"/>
                <a:gridCol w="2134695"/>
                <a:gridCol w="2210935"/>
              </a:tblGrid>
              <a:tr h="535043">
                <a:tc>
                  <a:txBody>
                    <a:bodyPr/>
                    <a:lstStyle/>
                    <a:p>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NMT</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SMT</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35043">
                <a:tc>
                  <a:txBody>
                    <a:bodyPr/>
                    <a:lstStyle/>
                    <a:p>
                      <a:r>
                        <a:rPr lang="en-US" sz="3500" dirty="0" smtClean="0">
                          <a:latin typeface="Garamond" charset="0"/>
                          <a:ea typeface="Garamond" charset="0"/>
                          <a:cs typeface="Garamond" charset="0"/>
                        </a:rPr>
                        <a:t>WMT17</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27.2</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24.0</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1133">
                <a:tc>
                  <a:txBody>
                    <a:bodyPr/>
                    <a:lstStyle/>
                    <a:p>
                      <a:r>
                        <a:rPr lang="en-US" sz="3500" dirty="0" smtClean="0">
                          <a:latin typeface="Garamond" charset="0"/>
                          <a:ea typeface="Garamond" charset="0"/>
                          <a:cs typeface="Garamond" charset="0"/>
                        </a:rPr>
                        <a:t>+</a:t>
                      </a:r>
                      <a:r>
                        <a:rPr lang="en-US" sz="3500" baseline="0" dirty="0" smtClean="0">
                          <a:latin typeface="Garamond" charset="0"/>
                          <a:ea typeface="Garamond" charset="0"/>
                          <a:cs typeface="Garamond" charset="0"/>
                        </a:rPr>
                        <a:t> noisy corpus</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17.3 (-9.9)</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25.2 (+1.2)</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5" name="Rectangle 4"/>
          <p:cNvSpPr/>
          <p:nvPr/>
        </p:nvSpPr>
        <p:spPr>
          <a:xfrm>
            <a:off x="558798" y="3519253"/>
            <a:ext cx="7924800" cy="1676400"/>
          </a:xfrm>
          <a:prstGeom prst="rect">
            <a:avLst/>
          </a:prstGeom>
          <a:solidFill>
            <a:schemeClr val="bg1"/>
          </a:solidFill>
          <a:ln>
            <a:noFill/>
          </a:ln>
          <a:effectLst/>
          <a:scene3d>
            <a:camera prst="orthographicFront"/>
            <a:lightRig rig="threePt" dir="t"/>
          </a:scene3d>
          <a:sp3d>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12314A2-7C65-4740-9CD2-1DF38082228D}" type="slidenum">
              <a:rPr lang="en-US" smtClean="0"/>
              <a:pPr/>
              <a:t>57</a:t>
            </a:fld>
            <a:endParaRPr lang="en-US" dirty="0"/>
          </a:p>
        </p:txBody>
      </p:sp>
    </p:spTree>
    <p:extLst>
      <p:ext uri="{BB962C8B-B14F-4D97-AF65-F5344CB8AC3E}">
        <p14:creationId xmlns:p14="http://schemas.microsoft.com/office/powerpoint/2010/main" val="759209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data is better!</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dirty="0" smtClean="0"/>
              <a:t>Huda Khayrallah</a:t>
            </a:r>
          </a:p>
        </p:txBody>
      </p:sp>
      <p:sp>
        <p:nvSpPr>
          <p:cNvPr id="6" name="Content Placeholder 5"/>
          <p:cNvSpPr>
            <a:spLocks noGrp="1"/>
          </p:cNvSpPr>
          <p:nvPr>
            <p:ph idx="1"/>
          </p:nvPr>
        </p:nvSpPr>
        <p:spPr/>
        <p:txBody>
          <a:bodyPr/>
          <a:lstStyle/>
          <a:p>
            <a:endParaRPr lang="en-US"/>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b="6314"/>
          <a:stretch/>
        </p:blipFill>
        <p:spPr>
          <a:xfrm>
            <a:off x="1960300" y="1295400"/>
            <a:ext cx="5061779" cy="4495800"/>
          </a:xfrm>
          <a:prstGeom prst="rect">
            <a:avLst/>
          </a:prstGeom>
        </p:spPr>
      </p:pic>
      <p:sp>
        <p:nvSpPr>
          <p:cNvPr id="8" name="TextBox 7"/>
          <p:cNvSpPr txBox="1"/>
          <p:nvPr/>
        </p:nvSpPr>
        <p:spPr>
          <a:xfrm rot="16200000">
            <a:off x="1232673" y="3201879"/>
            <a:ext cx="1327666"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9" name="TextBox 8"/>
          <p:cNvSpPr txBox="1"/>
          <p:nvPr/>
        </p:nvSpPr>
        <p:spPr>
          <a:xfrm>
            <a:off x="2656097" y="5676900"/>
            <a:ext cx="4882634" cy="477054"/>
          </a:xfrm>
          <a:prstGeom prst="rect">
            <a:avLst/>
          </a:prstGeom>
          <a:noFill/>
        </p:spPr>
        <p:txBody>
          <a:bodyPr wrap="square" rtlCol="0">
            <a:spAutoFit/>
          </a:bodyPr>
          <a:lstStyle/>
          <a:p>
            <a:r>
              <a:rPr lang="en-US" sz="2500" dirty="0" smtClean="0">
                <a:latin typeface="+mj-lt"/>
              </a:rPr>
              <a:t>Corpus size (English words)</a:t>
            </a:r>
            <a:endParaRPr lang="en-US" sz="2000" dirty="0">
              <a:latin typeface="+mj-lt"/>
            </a:endParaRPr>
          </a:p>
        </p:txBody>
      </p:sp>
      <p:sp>
        <p:nvSpPr>
          <p:cNvPr id="12" name="TextBox 11"/>
          <p:cNvSpPr txBox="1"/>
          <p:nvPr/>
        </p:nvSpPr>
        <p:spPr>
          <a:xfrm rot="16200000">
            <a:off x="5593500" y="3626700"/>
            <a:ext cx="3175331" cy="646331"/>
          </a:xfrm>
          <a:prstGeom prst="rect">
            <a:avLst/>
          </a:prstGeom>
          <a:noFill/>
        </p:spPr>
        <p:txBody>
          <a:bodyPr wrap="square" rtlCol="0">
            <a:spAutoFit/>
          </a:bodyPr>
          <a:lstStyle/>
          <a:p>
            <a:r>
              <a:rPr lang="en-US"/>
              <a:t>[Koehn &amp; Knowles 2017]</a:t>
            </a:r>
          </a:p>
          <a:p>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58</a:t>
            </a:fld>
            <a:endParaRPr lang="en-US" dirty="0"/>
          </a:p>
        </p:txBody>
      </p:sp>
      <p:sp>
        <p:nvSpPr>
          <p:cNvPr id="5" name="TextBox 4"/>
          <p:cNvSpPr txBox="1"/>
          <p:nvPr/>
        </p:nvSpPr>
        <p:spPr>
          <a:xfrm>
            <a:off x="4491189" y="4495899"/>
            <a:ext cx="2227663" cy="784830"/>
          </a:xfrm>
          <a:prstGeom prst="rect">
            <a:avLst/>
          </a:prstGeom>
          <a:solidFill>
            <a:schemeClr val="bg1"/>
          </a:solidFill>
        </p:spPr>
        <p:txBody>
          <a:bodyPr wrap="square" rtlCol="0">
            <a:spAutoFit/>
          </a:bodyPr>
          <a:lstStyle/>
          <a:p>
            <a:r>
              <a:rPr lang="en-US" sz="1500" dirty="0" smtClean="0">
                <a:latin typeface="+mj-lt"/>
              </a:rPr>
              <a:t>Statistical MT with big LM</a:t>
            </a:r>
          </a:p>
          <a:p>
            <a:r>
              <a:rPr lang="en-US" sz="1500" dirty="0" smtClean="0">
                <a:latin typeface="+mj-lt"/>
              </a:rPr>
              <a:t>Statistical MT (SMT)</a:t>
            </a:r>
          </a:p>
          <a:p>
            <a:r>
              <a:rPr lang="en-US" sz="1500" dirty="0" smtClean="0">
                <a:latin typeface="+mj-lt"/>
              </a:rPr>
              <a:t>Neural MT (NMT)</a:t>
            </a:r>
            <a:endParaRPr lang="en-US" sz="1500" dirty="0">
              <a:latin typeface="+mj-lt"/>
            </a:endParaRPr>
          </a:p>
        </p:txBody>
      </p:sp>
    </p:spTree>
    <p:extLst>
      <p:ext uri="{BB962C8B-B14F-4D97-AF65-F5344CB8AC3E}">
        <p14:creationId xmlns:p14="http://schemas.microsoft.com/office/powerpoint/2010/main" val="153791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Parallel Text</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5</a:t>
            </a:fld>
            <a:endParaRPr lang="en-US" dirty="0"/>
          </a:p>
        </p:txBody>
      </p:sp>
      <p:sp>
        <p:nvSpPr>
          <p:cNvPr id="7" name="Content Placeholder 6"/>
          <p:cNvSpPr>
            <a:spLocks noGrp="1"/>
          </p:cNvSpPr>
          <p:nvPr>
            <p:ph idx="1"/>
          </p:nvPr>
        </p:nvSpPr>
        <p:spPr/>
        <p:txBody>
          <a:bodyPr/>
          <a:lstStyle/>
          <a:p>
            <a:endParaRPr lang="en-US"/>
          </a:p>
        </p:txBody>
      </p:sp>
      <p:sp>
        <p:nvSpPr>
          <p:cNvPr id="8" name="Content Placeholder 5"/>
          <p:cNvSpPr txBox="1">
            <a:spLocks/>
          </p:cNvSpPr>
          <p:nvPr/>
        </p:nvSpPr>
        <p:spPr>
          <a:xfrm>
            <a:off x="628650" y="2527729"/>
            <a:ext cx="7886700" cy="3659394"/>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smtClean="0">
                <a:solidFill>
                  <a:srgbClr val="0228D6"/>
                </a:solidFill>
              </a:rPr>
              <a:t>Die Koalas sind süß </a:t>
            </a:r>
          </a:p>
          <a:p>
            <a:pPr marL="0" indent="0">
              <a:buFont typeface="Arial" panose="020B0604020202020204" pitchFamily="34" charset="0"/>
              <a:buNone/>
            </a:pPr>
            <a:r>
              <a:rPr lang="en-US" sz="3000" smtClean="0">
                <a:solidFill>
                  <a:srgbClr val="C00000"/>
                </a:solidFill>
              </a:rPr>
              <a:t>Die Kängurus springen</a:t>
            </a:r>
          </a:p>
          <a:p>
            <a:pPr marL="0" indent="0">
              <a:buFont typeface="Arial" panose="020B0604020202020204" pitchFamily="34" charset="0"/>
              <a:buNone/>
            </a:pPr>
            <a:r>
              <a:rPr lang="en-US" sz="3000" smtClean="0">
                <a:solidFill>
                  <a:srgbClr val="00B050"/>
                </a:solidFill>
              </a:rPr>
              <a:t>Der Koala ist weich </a:t>
            </a:r>
          </a:p>
          <a:p>
            <a:pPr marL="0" indent="0">
              <a:buFont typeface="Arial" panose="020B0604020202020204" pitchFamily="34" charset="0"/>
              <a:buNone/>
            </a:pPr>
            <a:r>
              <a:rPr lang="en-US" sz="3000" smtClean="0">
                <a:solidFill>
                  <a:srgbClr val="8039B7"/>
                </a:solidFill>
              </a:rPr>
              <a:t>Das Känguru ist schnell</a:t>
            </a:r>
          </a:p>
          <a:p>
            <a:pPr marL="0" indent="0">
              <a:buFont typeface="Arial" panose="020B0604020202020204" pitchFamily="34" charset="0"/>
              <a:buNone/>
            </a:pPr>
            <a:endParaRPr lang="en-US" sz="3000" smtClean="0">
              <a:solidFill>
                <a:srgbClr val="8039B7"/>
              </a:solidFill>
            </a:endParaRPr>
          </a:p>
          <a:p>
            <a:pPr marL="0" indent="0">
              <a:buFont typeface="Arial" panose="020B0604020202020204" pitchFamily="34" charset="0"/>
              <a:buNone/>
            </a:pPr>
            <a:endParaRPr lang="en-US" sz="3000" smtClean="0">
              <a:solidFill>
                <a:srgbClr val="8039B7"/>
              </a:solidFill>
            </a:endParaRPr>
          </a:p>
          <a:p>
            <a:pPr marL="0" indent="0">
              <a:buFont typeface="Arial" panose="020B0604020202020204" pitchFamily="34" charset="0"/>
              <a:buNone/>
            </a:pPr>
            <a:r>
              <a:rPr lang="en-US" sz="3000" smtClean="0">
                <a:solidFill>
                  <a:srgbClr val="0228D6"/>
                </a:solidFill>
              </a:rPr>
              <a:t>The koalas are cute</a:t>
            </a:r>
          </a:p>
          <a:p>
            <a:pPr marL="0" indent="0">
              <a:buFont typeface="Arial" panose="020B0604020202020204" pitchFamily="34" charset="0"/>
              <a:buNone/>
            </a:pPr>
            <a:r>
              <a:rPr lang="en-US" sz="3000" smtClean="0">
                <a:solidFill>
                  <a:srgbClr val="C00000"/>
                </a:solidFill>
              </a:rPr>
              <a:t>The kangaroos jump</a:t>
            </a:r>
          </a:p>
          <a:p>
            <a:pPr marL="0" indent="0">
              <a:buFont typeface="Arial" panose="020B0604020202020204" pitchFamily="34" charset="0"/>
              <a:buNone/>
            </a:pPr>
            <a:r>
              <a:rPr lang="en-US" sz="3000" smtClean="0">
                <a:solidFill>
                  <a:srgbClr val="00B050"/>
                </a:solidFill>
              </a:rPr>
              <a:t>The koala is soft</a:t>
            </a:r>
          </a:p>
          <a:p>
            <a:pPr marL="0" indent="0">
              <a:buFont typeface="Arial" panose="020B0604020202020204" pitchFamily="34" charset="0"/>
              <a:buNone/>
            </a:pPr>
            <a:r>
              <a:rPr lang="en-US" sz="3000" smtClean="0">
                <a:solidFill>
                  <a:srgbClr val="8039B7"/>
                </a:solidFill>
              </a:rPr>
              <a:t>The kangaroo is fast</a:t>
            </a:r>
          </a:p>
          <a:p>
            <a:endParaRPr lang="en-US" dirty="0"/>
          </a:p>
        </p:txBody>
      </p:sp>
    </p:spTree>
    <p:extLst>
      <p:ext uri="{BB962C8B-B14F-4D97-AF65-F5344CB8AC3E}">
        <p14:creationId xmlns:p14="http://schemas.microsoft.com/office/powerpoint/2010/main" val="1377792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data is better!</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dirty="0" smtClean="0"/>
              <a:t>Huda Khayrallah</a:t>
            </a:r>
          </a:p>
        </p:txBody>
      </p:sp>
      <p:sp>
        <p:nvSpPr>
          <p:cNvPr id="6" name="Content Placeholder 5"/>
          <p:cNvSpPr>
            <a:spLocks noGrp="1"/>
          </p:cNvSpPr>
          <p:nvPr>
            <p:ph idx="1"/>
          </p:nvPr>
        </p:nvSpPr>
        <p:spPr/>
        <p:txBody>
          <a:bodyPr/>
          <a:lstStyle/>
          <a:p>
            <a:endParaRPr lang="en-US" dirty="0"/>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b="6314"/>
          <a:stretch/>
        </p:blipFill>
        <p:spPr>
          <a:xfrm>
            <a:off x="1960300" y="1295400"/>
            <a:ext cx="5061779" cy="4495800"/>
          </a:xfrm>
          <a:prstGeom prst="rect">
            <a:avLst/>
          </a:prstGeom>
        </p:spPr>
      </p:pic>
      <p:sp>
        <p:nvSpPr>
          <p:cNvPr id="8" name="TextBox 7"/>
          <p:cNvSpPr txBox="1"/>
          <p:nvPr/>
        </p:nvSpPr>
        <p:spPr>
          <a:xfrm rot="16200000">
            <a:off x="1232673" y="3201879"/>
            <a:ext cx="1327666"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9" name="TextBox 8"/>
          <p:cNvSpPr txBox="1"/>
          <p:nvPr/>
        </p:nvSpPr>
        <p:spPr>
          <a:xfrm>
            <a:off x="2656097" y="5676900"/>
            <a:ext cx="4882634" cy="477054"/>
          </a:xfrm>
          <a:prstGeom prst="rect">
            <a:avLst/>
          </a:prstGeom>
          <a:noFill/>
        </p:spPr>
        <p:txBody>
          <a:bodyPr wrap="square" rtlCol="0">
            <a:spAutoFit/>
          </a:bodyPr>
          <a:lstStyle/>
          <a:p>
            <a:r>
              <a:rPr lang="en-US" sz="2500" dirty="0" smtClean="0">
                <a:latin typeface="+mj-lt"/>
              </a:rPr>
              <a:t>Corpus size (English words)</a:t>
            </a:r>
            <a:endParaRPr lang="en-US" sz="2000" dirty="0">
              <a:latin typeface="+mj-lt"/>
            </a:endParaRPr>
          </a:p>
        </p:txBody>
      </p:sp>
      <p:sp>
        <p:nvSpPr>
          <p:cNvPr id="12" name="TextBox 11"/>
          <p:cNvSpPr txBox="1"/>
          <p:nvPr/>
        </p:nvSpPr>
        <p:spPr>
          <a:xfrm rot="16200000">
            <a:off x="5593500" y="3626700"/>
            <a:ext cx="3175331" cy="646331"/>
          </a:xfrm>
          <a:prstGeom prst="rect">
            <a:avLst/>
          </a:prstGeom>
          <a:noFill/>
        </p:spPr>
        <p:txBody>
          <a:bodyPr wrap="square" rtlCol="0">
            <a:spAutoFit/>
          </a:bodyPr>
          <a:lstStyle/>
          <a:p>
            <a:r>
              <a:rPr lang="en-US"/>
              <a:t>[Koehn &amp; Knowles 2017]</a:t>
            </a:r>
          </a:p>
          <a:p>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59</a:t>
            </a:fld>
            <a:endParaRPr lang="en-US" dirty="0"/>
          </a:p>
        </p:txBody>
      </p:sp>
      <p:sp>
        <p:nvSpPr>
          <p:cNvPr id="5" name="TextBox 4"/>
          <p:cNvSpPr txBox="1"/>
          <p:nvPr/>
        </p:nvSpPr>
        <p:spPr>
          <a:xfrm>
            <a:off x="4491189" y="4495899"/>
            <a:ext cx="2227663" cy="784830"/>
          </a:xfrm>
          <a:prstGeom prst="rect">
            <a:avLst/>
          </a:prstGeom>
          <a:solidFill>
            <a:schemeClr val="bg1"/>
          </a:solidFill>
        </p:spPr>
        <p:txBody>
          <a:bodyPr wrap="square" rtlCol="0">
            <a:spAutoFit/>
          </a:bodyPr>
          <a:lstStyle/>
          <a:p>
            <a:r>
              <a:rPr lang="en-US" sz="1500" dirty="0" smtClean="0">
                <a:latin typeface="+mj-lt"/>
              </a:rPr>
              <a:t>Statistical MT with big LM</a:t>
            </a:r>
          </a:p>
          <a:p>
            <a:r>
              <a:rPr lang="en-US" sz="1500" dirty="0" smtClean="0">
                <a:latin typeface="+mj-lt"/>
              </a:rPr>
              <a:t>Statistical MT (SMT)</a:t>
            </a:r>
          </a:p>
          <a:p>
            <a:r>
              <a:rPr lang="en-US" sz="1500" dirty="0" smtClean="0">
                <a:latin typeface="+mj-lt"/>
              </a:rPr>
              <a:t>Neural MT (NMT)</a:t>
            </a:r>
            <a:endParaRPr lang="en-US" sz="1500" dirty="0">
              <a:latin typeface="+mj-lt"/>
            </a:endParaRPr>
          </a:p>
        </p:txBody>
      </p:sp>
      <p:sp>
        <p:nvSpPr>
          <p:cNvPr id="10" name="Rounded Rectangle 9"/>
          <p:cNvSpPr/>
          <p:nvPr/>
        </p:nvSpPr>
        <p:spPr>
          <a:xfrm>
            <a:off x="2070340" y="1347156"/>
            <a:ext cx="1949569" cy="4381500"/>
          </a:xfrm>
          <a:prstGeom prst="roundRect">
            <a:avLst/>
          </a:prstGeom>
          <a:noFill/>
          <a:ln w="63500">
            <a:solidFill>
              <a:srgbClr val="FFD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6673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9"/>
          <p:cNvPicPr>
            <a:picLocks noChangeAspect="1"/>
          </p:cNvPicPr>
          <p:nvPr/>
        </p:nvPicPr>
        <p:blipFill rotWithShape="1">
          <a:blip r:embed="rId3">
            <a:extLst>
              <a:ext uri="{28A0092B-C50C-407E-A947-70E740481C1C}">
                <a14:useLocalDpi xmlns:a14="http://schemas.microsoft.com/office/drawing/2010/main" val="0"/>
              </a:ext>
            </a:extLst>
          </a:blip>
          <a:srcRect l="17457" t="37938" r="52628" b="43285"/>
          <a:stretch/>
        </p:blipFill>
        <p:spPr>
          <a:xfrm>
            <a:off x="1690777" y="1110306"/>
            <a:ext cx="5380429" cy="4779152"/>
          </a:xfrm>
          <a:prstGeom prst="rect">
            <a:avLst/>
          </a:prstGeom>
        </p:spPr>
      </p:pic>
      <p:sp>
        <p:nvSpPr>
          <p:cNvPr id="2" name="Title 1"/>
          <p:cNvSpPr>
            <a:spLocks noGrp="1"/>
          </p:cNvSpPr>
          <p:nvPr>
            <p:ph type="title"/>
          </p:nvPr>
        </p:nvSpPr>
        <p:spPr/>
        <p:txBody>
          <a:bodyPr/>
          <a:lstStyle/>
          <a:p>
            <a:r>
              <a:rPr lang="en-US" dirty="0" smtClean="0"/>
              <a:t>More data is better!</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dirty="0" smtClean="0"/>
              <a:t>Huda Khayrallah</a:t>
            </a:r>
          </a:p>
        </p:txBody>
      </p:sp>
      <p:sp>
        <p:nvSpPr>
          <p:cNvPr id="8" name="TextBox 7"/>
          <p:cNvSpPr txBox="1"/>
          <p:nvPr/>
        </p:nvSpPr>
        <p:spPr>
          <a:xfrm rot="16200000">
            <a:off x="740969" y="3201879"/>
            <a:ext cx="1327666"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9" name="TextBox 8"/>
          <p:cNvSpPr txBox="1"/>
          <p:nvPr/>
        </p:nvSpPr>
        <p:spPr>
          <a:xfrm>
            <a:off x="2656097" y="5676900"/>
            <a:ext cx="4882634" cy="477054"/>
          </a:xfrm>
          <a:prstGeom prst="rect">
            <a:avLst/>
          </a:prstGeom>
          <a:noFill/>
        </p:spPr>
        <p:txBody>
          <a:bodyPr wrap="square" rtlCol="0">
            <a:spAutoFit/>
          </a:bodyPr>
          <a:lstStyle/>
          <a:p>
            <a:r>
              <a:rPr lang="en-US" sz="2500" dirty="0" smtClean="0">
                <a:latin typeface="+mj-lt"/>
              </a:rPr>
              <a:t>Corpus size (English words)</a:t>
            </a:r>
            <a:endParaRPr lang="en-US" sz="2000" dirty="0">
              <a:latin typeface="+mj-lt"/>
            </a:endParaRPr>
          </a:p>
        </p:txBody>
      </p:sp>
      <p:sp>
        <p:nvSpPr>
          <p:cNvPr id="12" name="TextBox 11"/>
          <p:cNvSpPr txBox="1"/>
          <p:nvPr/>
        </p:nvSpPr>
        <p:spPr>
          <a:xfrm rot="16200000">
            <a:off x="5593500" y="3626700"/>
            <a:ext cx="3175331" cy="646331"/>
          </a:xfrm>
          <a:prstGeom prst="rect">
            <a:avLst/>
          </a:prstGeom>
          <a:noFill/>
        </p:spPr>
        <p:txBody>
          <a:bodyPr wrap="square" rtlCol="0">
            <a:spAutoFit/>
          </a:bodyPr>
          <a:lstStyle/>
          <a:p>
            <a:r>
              <a:rPr lang="en-US" dirty="0" smtClean="0"/>
              <a:t>[</a:t>
            </a:r>
            <a:r>
              <a:rPr lang="en-US" dirty="0" err="1" smtClean="0"/>
              <a:t>Sennrich</a:t>
            </a:r>
            <a:r>
              <a:rPr lang="en-US" dirty="0" smtClean="0"/>
              <a:t> &amp;  Zhang 2019]</a:t>
            </a:r>
            <a:endParaRPr lang="en-US" dirty="0"/>
          </a:p>
          <a:p>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60</a:t>
            </a:fld>
            <a:endParaRPr lang="en-US" dirty="0"/>
          </a:p>
        </p:txBody>
      </p:sp>
    </p:spTree>
    <p:extLst>
      <p:ext uri="{BB962C8B-B14F-4D97-AF65-F5344CB8AC3E}">
        <p14:creationId xmlns:p14="http://schemas.microsoft.com/office/powerpoint/2010/main" val="13832026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get more data!</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075" y="1870077"/>
            <a:ext cx="3962400" cy="1879600"/>
          </a:xfrm>
          <a:prstGeom prst="rect">
            <a:avLst/>
          </a:prstGeom>
        </p:spPr>
      </p:pic>
    </p:spTree>
    <p:extLst>
      <p:ext uri="{BB962C8B-B14F-4D97-AF65-F5344CB8AC3E}">
        <p14:creationId xmlns:p14="http://schemas.microsoft.com/office/powerpoint/2010/main" val="79515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Huda Khayrallah</a:t>
            </a:r>
            <a:endParaRPr lang="en-US" dirty="0" smtClean="0"/>
          </a:p>
        </p:txBody>
      </p:sp>
      <p:sp>
        <p:nvSpPr>
          <p:cNvPr id="3" name="TextBox 2"/>
          <p:cNvSpPr txBox="1"/>
          <p:nvPr/>
        </p:nvSpPr>
        <p:spPr>
          <a:xfrm>
            <a:off x="2819400" y="2514600"/>
            <a:ext cx="6324600" cy="2831544"/>
          </a:xfrm>
          <a:prstGeom prst="rect">
            <a:avLst/>
          </a:prstGeom>
          <a:noFill/>
        </p:spPr>
        <p:txBody>
          <a:bodyPr wrap="square" rtlCol="0">
            <a:spAutoFit/>
          </a:bodyPr>
          <a:lstStyle/>
          <a:p>
            <a:r>
              <a:rPr lang="en-US" sz="3200" dirty="0"/>
              <a:t>Annual growth in prices came in at 10.9 per cent, more than double the gain of the 12 months to August 2013, but the gains were not evenly spread </a:t>
            </a:r>
            <a:r>
              <a:rPr lang="en-US" sz="3200" dirty="0" smtClean="0"/>
              <a:t>across the country.</a:t>
            </a:r>
            <a:endParaRPr lang="en-US" sz="32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16583">
            <a:off x="700746" y="727335"/>
            <a:ext cx="2087334" cy="1797064"/>
          </a:xfrm>
          <a:prstGeom prst="rect">
            <a:avLst/>
          </a:prstGeom>
        </p:spPr>
      </p:pic>
      <p:sp>
        <p:nvSpPr>
          <p:cNvPr id="4" name="Slide Number Placeholder 3"/>
          <p:cNvSpPr>
            <a:spLocks noGrp="1"/>
          </p:cNvSpPr>
          <p:nvPr>
            <p:ph type="sldNum" sz="quarter" idx="12"/>
          </p:nvPr>
        </p:nvSpPr>
        <p:spPr/>
        <p:txBody>
          <a:bodyPr/>
          <a:lstStyle/>
          <a:p>
            <a:fld id="{C12314A2-7C65-4740-9CD2-1DF38082228D}" type="slidenum">
              <a:rPr lang="en-US" smtClean="0"/>
              <a:pPr/>
              <a:t>62</a:t>
            </a:fld>
            <a:endParaRPr lang="en-US" dirty="0"/>
          </a:p>
        </p:txBody>
      </p:sp>
    </p:spTree>
    <p:extLst>
      <p:ext uri="{BB962C8B-B14F-4D97-AF65-F5344CB8AC3E}">
        <p14:creationId xmlns:p14="http://schemas.microsoft.com/office/powerpoint/2010/main" val="4518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402021" y="2326957"/>
          <a:ext cx="8339958" cy="2852586"/>
        </p:xfrm>
        <a:graphic>
          <a:graphicData uri="http://schemas.openxmlformats.org/drawingml/2006/table">
            <a:tbl>
              <a:tblPr firstRow="1" bandRow="1">
                <a:tableStyleId>{5940675A-B579-460E-94D1-54222C63F5DA}</a:tableStyleId>
              </a:tblPr>
              <a:tblGrid>
                <a:gridCol w="3752192"/>
                <a:gridCol w="2286000"/>
                <a:gridCol w="2301766"/>
              </a:tblGrid>
              <a:tr h="535043">
                <a:tc>
                  <a:txBody>
                    <a:bodyPr/>
                    <a:lstStyle/>
                    <a:p>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NMT</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SMT</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35043">
                <a:tc>
                  <a:txBody>
                    <a:bodyPr/>
                    <a:lstStyle/>
                    <a:p>
                      <a:r>
                        <a:rPr lang="en-US" sz="3500" dirty="0" smtClean="0">
                          <a:latin typeface="Garamond" charset="0"/>
                          <a:ea typeface="Garamond" charset="0"/>
                          <a:cs typeface="Garamond" charset="0"/>
                        </a:rPr>
                        <a:t>WMT17</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27.2</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24.0</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1133">
                <a:tc>
                  <a:txBody>
                    <a:bodyPr/>
                    <a:lstStyle/>
                    <a:p>
                      <a:r>
                        <a:rPr lang="en-US" sz="3500" dirty="0" smtClean="0">
                          <a:latin typeface="Garamond" charset="0"/>
                          <a:ea typeface="Garamond" charset="0"/>
                          <a:cs typeface="Garamond" charset="0"/>
                        </a:rPr>
                        <a:t>+</a:t>
                      </a:r>
                      <a:r>
                        <a:rPr lang="en-US" sz="3500" baseline="0" dirty="0" smtClean="0">
                          <a:latin typeface="Garamond" charset="0"/>
                          <a:ea typeface="Garamond" charset="0"/>
                          <a:cs typeface="Garamond" charset="0"/>
                        </a:rPr>
                        <a:t> raw </a:t>
                      </a:r>
                      <a:r>
                        <a:rPr lang="en-US" sz="3500" baseline="0" dirty="0" err="1" smtClean="0">
                          <a:latin typeface="Garamond" charset="0"/>
                          <a:ea typeface="Garamond" charset="0"/>
                          <a:cs typeface="Garamond" charset="0"/>
                        </a:rPr>
                        <a:t>paracrawl</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17.3 </a:t>
                      </a:r>
                      <a:r>
                        <a:rPr lang="en-US" sz="3500" b="1" dirty="0" smtClean="0">
                          <a:solidFill>
                            <a:srgbClr val="C00000"/>
                          </a:solidFill>
                          <a:latin typeface="Garamond" charset="0"/>
                          <a:ea typeface="Garamond" charset="0"/>
                          <a:cs typeface="Garamond" charset="0"/>
                        </a:rPr>
                        <a:t>(-9.9)</a:t>
                      </a:r>
                      <a:endParaRPr lang="en-US" sz="3500" b="1" dirty="0">
                        <a:solidFill>
                          <a:srgbClr val="C000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25.2 </a:t>
                      </a:r>
                      <a:r>
                        <a:rPr lang="en-US" sz="3500" b="1" dirty="0" smtClean="0">
                          <a:solidFill>
                            <a:schemeClr val="tx1"/>
                          </a:solidFill>
                          <a:latin typeface="Garamond" charset="0"/>
                          <a:ea typeface="Garamond" charset="0"/>
                          <a:cs typeface="Garamond" charset="0"/>
                        </a:rPr>
                        <a:t>(+1.2)</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1133">
                <a:tc>
                  <a:txBody>
                    <a:bodyPr/>
                    <a:lstStyle/>
                    <a:p>
                      <a:r>
                        <a:rPr lang="en-US" sz="3500" dirty="0" smtClean="0">
                          <a:latin typeface="Garamond" charset="0"/>
                          <a:ea typeface="Garamond" charset="0"/>
                          <a:cs typeface="Garamond" charset="0"/>
                        </a:rPr>
                        <a:t>+</a:t>
                      </a:r>
                      <a:r>
                        <a:rPr lang="en-US" sz="3500" baseline="0" dirty="0" smtClean="0">
                          <a:latin typeface="Garamond" charset="0"/>
                          <a:ea typeface="Garamond" charset="0"/>
                          <a:cs typeface="Garamond" charset="0"/>
                        </a:rPr>
                        <a:t> filtered </a:t>
                      </a:r>
                      <a:r>
                        <a:rPr lang="en-US" sz="3500" baseline="0" dirty="0" err="1" smtClean="0">
                          <a:latin typeface="Garamond" charset="0"/>
                          <a:ea typeface="Garamond" charset="0"/>
                          <a:cs typeface="Garamond" charset="0"/>
                        </a:rPr>
                        <a:t>paracrawl</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32.4 </a:t>
                      </a:r>
                      <a:r>
                        <a:rPr lang="en-US" sz="3500" b="1" dirty="0" smtClean="0">
                          <a:solidFill>
                            <a:schemeClr val="tx1"/>
                          </a:solidFill>
                          <a:latin typeface="Garamond" charset="0"/>
                          <a:ea typeface="Garamond" charset="0"/>
                          <a:cs typeface="Garamond" charset="0"/>
                        </a:rPr>
                        <a:t>(+5.2)</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25.8 </a:t>
                      </a:r>
                      <a:r>
                        <a:rPr lang="en-US" sz="3500" b="1" dirty="0" smtClean="0">
                          <a:solidFill>
                            <a:schemeClr val="tx1"/>
                          </a:solidFill>
                          <a:latin typeface="Garamond" charset="0"/>
                          <a:ea typeface="Garamond" charset="0"/>
                          <a:cs typeface="Garamond" charset="0"/>
                        </a:rPr>
                        <a:t>(+1.8)</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63</a:t>
            </a:fld>
            <a:endParaRPr lang="en-US" dirty="0"/>
          </a:p>
        </p:txBody>
      </p:sp>
      <p:sp>
        <p:nvSpPr>
          <p:cNvPr id="8" name="Title 1"/>
          <p:cNvSpPr>
            <a:spLocks noGrp="1"/>
          </p:cNvSpPr>
          <p:nvPr>
            <p:ph type="title"/>
          </p:nvPr>
        </p:nvSpPr>
        <p:spPr/>
        <p:txBody>
          <a:bodyPr/>
          <a:lstStyle/>
          <a:p>
            <a:r>
              <a:rPr lang="en-US" dirty="0" err="1" smtClean="0"/>
              <a:t>De</a:t>
            </a:r>
            <a:r>
              <a:rPr lang="en-US" dirty="0" err="1" smtClean="0">
                <a:sym typeface="Wingdings"/>
              </a:rPr>
              <a:t>En</a:t>
            </a:r>
            <a:r>
              <a:rPr lang="en-US" dirty="0" smtClean="0">
                <a:sym typeface="Wingdings"/>
              </a:rPr>
              <a:t> translation</a:t>
            </a:r>
            <a:endParaRPr lang="en-US" dirty="0"/>
          </a:p>
        </p:txBody>
      </p:sp>
      <p:sp>
        <p:nvSpPr>
          <p:cNvPr id="2" name="Rectangle 1"/>
          <p:cNvSpPr/>
          <p:nvPr/>
        </p:nvSpPr>
        <p:spPr>
          <a:xfrm>
            <a:off x="228599" y="4327742"/>
            <a:ext cx="8686800" cy="1274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2993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a:t>
            </a:r>
            <a:r>
              <a:rPr lang="en-US" dirty="0" err="1" smtClean="0"/>
              <a:t>Paracrawl</a:t>
            </a:r>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64</a:t>
            </a:fld>
            <a:endParaRPr lang="en-US"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29142" t="7005" r="19230" b="81156"/>
          <a:stretch/>
        </p:blipFill>
        <p:spPr>
          <a:xfrm>
            <a:off x="457200" y="1939443"/>
            <a:ext cx="8229600" cy="2670658"/>
          </a:xfrm>
        </p:spPr>
      </p:pic>
      <p:graphicFrame>
        <p:nvGraphicFramePr>
          <p:cNvPr id="10" name="Table 9"/>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49976585"/>
              </p:ext>
            </p:extLst>
          </p:nvPr>
        </p:nvGraphicFramePr>
        <p:xfrm>
          <a:off x="457200" y="1925155"/>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50%</a:t>
                      </a:r>
                      <a:endParaRPr lang="en-US" sz="2500" dirty="0">
                        <a:latin typeface="Times" charset="0"/>
                        <a:ea typeface="Times" charset="0"/>
                        <a:cs typeface="Times" charset="0"/>
                      </a:endParaRPr>
                    </a:p>
                  </a:txBody>
                  <a:tcPr anchor="b">
                    <a:solidFill>
                      <a:schemeClr val="bg1"/>
                    </a:solidFill>
                  </a:tcPr>
                </a:tc>
              </a:tr>
            </a:tbl>
          </a:graphicData>
        </a:graphic>
      </p:graphicFrame>
    </p:spTree>
    <p:extLst>
      <p:ext uri="{BB962C8B-B14F-4D97-AF65-F5344CB8AC3E}">
        <p14:creationId xmlns:p14="http://schemas.microsoft.com/office/powerpoint/2010/main" val="19686643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8992204"/>
              </p:ext>
            </p:extLst>
          </p:nvPr>
        </p:nvGraphicFramePr>
        <p:xfrm>
          <a:off x="0" y="1370013"/>
          <a:ext cx="9334500" cy="51689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65</a:t>
            </a:fld>
            <a:endParaRPr lang="en-US" dirty="0"/>
          </a:p>
        </p:txBody>
      </p:sp>
    </p:spTree>
    <p:extLst>
      <p:ext uri="{BB962C8B-B14F-4D97-AF65-F5344CB8AC3E}">
        <p14:creationId xmlns:p14="http://schemas.microsoft.com/office/powerpoint/2010/main" val="1305322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Types</a:t>
            </a:r>
            <a:endParaRPr lang="en-US" dirty="0"/>
          </a:p>
        </p:txBody>
      </p:sp>
      <p:sp>
        <p:nvSpPr>
          <p:cNvPr id="3" name="Content Placeholder 2"/>
          <p:cNvSpPr>
            <a:spLocks noGrp="1"/>
          </p:cNvSpPr>
          <p:nvPr>
            <p:ph idx="1"/>
          </p:nvPr>
        </p:nvSpPr>
        <p:spPr/>
        <p:txBody>
          <a:bodyPr>
            <a:normAutofit/>
          </a:bodyPr>
          <a:lstStyle/>
          <a:p>
            <a:r>
              <a:rPr lang="en-US" dirty="0" smtClean="0"/>
              <a:t>Misaligned Sentences</a:t>
            </a:r>
          </a:p>
          <a:p>
            <a:r>
              <a:rPr lang="en-US" dirty="0" err="1" smtClean="0"/>
              <a:t>Misordered</a:t>
            </a:r>
            <a:r>
              <a:rPr lang="en-US" dirty="0" smtClean="0"/>
              <a:t> words</a:t>
            </a:r>
          </a:p>
          <a:p>
            <a:r>
              <a:rPr lang="en-US" dirty="0" smtClean="0"/>
              <a:t>Wrong Language</a:t>
            </a:r>
          </a:p>
          <a:p>
            <a:r>
              <a:rPr lang="en-US" dirty="0" smtClean="0"/>
              <a:t>Untranslated Sentences</a:t>
            </a:r>
          </a:p>
          <a:p>
            <a:r>
              <a:rPr lang="en-US" dirty="0" smtClean="0"/>
              <a:t>Short Segments </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66</a:t>
            </a:fld>
            <a:endParaRPr lang="en-US" dirty="0"/>
          </a:p>
        </p:txBody>
      </p:sp>
    </p:spTree>
    <p:extLst>
      <p:ext uri="{BB962C8B-B14F-4D97-AF65-F5344CB8AC3E}">
        <p14:creationId xmlns:p14="http://schemas.microsoft.com/office/powerpoint/2010/main" val="1128760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Misaligned Sentences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67</a:t>
            </a:fld>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8789221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Misaligned Sentences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68</a:t>
            </a:fld>
            <a:endParaRPr lang="en-US" dirty="0"/>
          </a:p>
        </p:txBody>
      </p:sp>
      <p:sp>
        <p:nvSpPr>
          <p:cNvPr id="6" name="Content Placeholder 5"/>
          <p:cNvSpPr>
            <a:spLocks noGrp="1"/>
          </p:cNvSpPr>
          <p:nvPr>
            <p:ph idx="1"/>
          </p:nvPr>
        </p:nvSpPr>
        <p:spPr>
          <a:xfrm>
            <a:off x="628650" y="2517569"/>
            <a:ext cx="7886700" cy="3659394"/>
          </a:xfrm>
        </p:spPr>
        <p:txBody>
          <a:bodyPr numCol="2">
            <a:normAutofit/>
          </a:bodyPr>
          <a:lstStyle/>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228D6"/>
                </a:solidFill>
              </a:rPr>
              <a:t>The koalas are cute</a:t>
            </a:r>
          </a:p>
          <a:p>
            <a:pPr marL="0" indent="0">
              <a:buNone/>
            </a:pPr>
            <a:r>
              <a:rPr lang="en-US" sz="3000" dirty="0">
                <a:solidFill>
                  <a:srgbClr val="C00000"/>
                </a:solidFill>
              </a:rPr>
              <a:t>The kangaroos jump</a:t>
            </a:r>
          </a:p>
          <a:p>
            <a:pPr marL="0" indent="0">
              <a:buNone/>
            </a:pPr>
            <a:r>
              <a:rPr lang="en-US" sz="3000" dirty="0">
                <a:solidFill>
                  <a:srgbClr val="00B050"/>
                </a:solidFill>
              </a:rPr>
              <a:t>The koala is soft</a:t>
            </a:r>
          </a:p>
          <a:p>
            <a:pPr marL="0" indent="0">
              <a:buNone/>
            </a:pPr>
            <a:r>
              <a:rPr lang="en-US" sz="3000" dirty="0">
                <a:solidFill>
                  <a:srgbClr val="8039B7"/>
                </a:solidFill>
              </a:rPr>
              <a:t>The kangaroo is fast</a:t>
            </a:r>
          </a:p>
          <a:p>
            <a:endParaRPr lang="en-US" dirty="0"/>
          </a:p>
        </p:txBody>
      </p:sp>
    </p:spTree>
    <p:extLst>
      <p:ext uri="{BB962C8B-B14F-4D97-AF65-F5344CB8AC3E}">
        <p14:creationId xmlns:p14="http://schemas.microsoft.com/office/powerpoint/2010/main" val="1919225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6</a:t>
            </a:fld>
            <a:endParaRPr lang="en-US" dirty="0"/>
          </a:p>
        </p:txBody>
      </p:sp>
    </p:spTree>
    <p:extLst>
      <p:ext uri="{BB962C8B-B14F-4D97-AF65-F5344CB8AC3E}">
        <p14:creationId xmlns:p14="http://schemas.microsoft.com/office/powerpoint/2010/main" val="20071898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Misaligned Sentences</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C00000"/>
                </a:solidFill>
              </a:rPr>
              <a:t>The kangaroos jump</a:t>
            </a:r>
            <a:endParaRPr lang="en-US" sz="3000" dirty="0">
              <a:solidFill>
                <a:srgbClr val="00B050"/>
              </a:solidFill>
            </a:endParaRPr>
          </a:p>
          <a:p>
            <a:pPr marL="0" indent="0">
              <a:buNone/>
            </a:pPr>
            <a:r>
              <a:rPr lang="en-US" sz="3000" dirty="0" smtClean="0">
                <a:solidFill>
                  <a:srgbClr val="00B050"/>
                </a:solidFill>
              </a:rPr>
              <a:t>The </a:t>
            </a:r>
            <a:r>
              <a:rPr lang="en-US" sz="3000" dirty="0">
                <a:solidFill>
                  <a:srgbClr val="00B050"/>
                </a:solidFill>
              </a:rPr>
              <a:t>koala is </a:t>
            </a:r>
            <a:r>
              <a:rPr lang="en-US" sz="3000" dirty="0" smtClean="0">
                <a:solidFill>
                  <a:srgbClr val="00B050"/>
                </a:solidFill>
              </a:rPr>
              <a:t>soft</a:t>
            </a:r>
          </a:p>
          <a:p>
            <a:pPr marL="0" indent="0">
              <a:buNone/>
            </a:pPr>
            <a:r>
              <a:rPr lang="en-US" sz="3000" dirty="0" smtClean="0">
                <a:solidFill>
                  <a:srgbClr val="8039B7"/>
                </a:solidFill>
              </a:rPr>
              <a:t>The </a:t>
            </a:r>
            <a:r>
              <a:rPr lang="en-US" sz="3000" dirty="0">
                <a:solidFill>
                  <a:srgbClr val="8039B7"/>
                </a:solidFill>
              </a:rPr>
              <a:t>kangaroo is </a:t>
            </a:r>
            <a:r>
              <a:rPr lang="en-US" sz="3000" dirty="0" smtClean="0">
                <a:solidFill>
                  <a:srgbClr val="8039B7"/>
                </a:solidFill>
              </a:rPr>
              <a:t>fast</a:t>
            </a:r>
          </a:p>
          <a:p>
            <a:pPr marL="0" indent="0">
              <a:buNone/>
            </a:pPr>
            <a:r>
              <a:rPr lang="en-US" sz="3000" dirty="0" smtClean="0">
                <a:solidFill>
                  <a:srgbClr val="0228D6"/>
                </a:solidFill>
              </a:rPr>
              <a:t>The </a:t>
            </a:r>
            <a:r>
              <a:rPr lang="en-US" sz="3000" dirty="0">
                <a:solidFill>
                  <a:srgbClr val="0228D6"/>
                </a:solidFill>
              </a:rPr>
              <a:t>koalas are cute</a:t>
            </a:r>
          </a:p>
          <a:p>
            <a:endParaRPr lang="en-US" sz="27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69</a:t>
            </a:fld>
            <a:endParaRPr lang="en-US" dirty="0"/>
          </a:p>
        </p:txBody>
      </p:sp>
    </p:spTree>
    <p:extLst>
      <p:ext uri="{BB962C8B-B14F-4D97-AF65-F5344CB8AC3E}">
        <p14:creationId xmlns:p14="http://schemas.microsoft.com/office/powerpoint/2010/main" val="13204931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Misaligned Sentences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70</a:t>
            </a:fld>
            <a:endParaRPr lang="en-US" dirty="0"/>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34887" t="7638" r="13859" b="85386"/>
          <a:stretch/>
        </p:blipFill>
        <p:spPr>
          <a:xfrm>
            <a:off x="496122" y="2643185"/>
            <a:ext cx="8229600" cy="1585117"/>
          </a:xfrm>
        </p:spPr>
      </p:pic>
      <p:graphicFrame>
        <p:nvGraphicFramePr>
          <p:cNvPr id="6" name="Table 5"/>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27347455"/>
              </p:ext>
            </p:extLst>
          </p:nvPr>
        </p:nvGraphicFramePr>
        <p:xfrm>
          <a:off x="457200" y="2453797"/>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50%</a:t>
                      </a:r>
                      <a:endParaRPr lang="en-US" sz="2500" dirty="0">
                        <a:latin typeface="Times" charset="0"/>
                        <a:ea typeface="Times" charset="0"/>
                        <a:cs typeface="Times" charset="0"/>
                      </a:endParaRPr>
                    </a:p>
                  </a:txBody>
                  <a:tcPr anchor="b">
                    <a:solidFill>
                      <a:schemeClr val="bg1"/>
                    </a:solidFill>
                  </a:tcPr>
                </a:tc>
              </a:tr>
            </a:tbl>
          </a:graphicData>
        </a:graphic>
      </p:graphicFrame>
    </p:spTree>
    <p:extLst>
      <p:ext uri="{BB962C8B-B14F-4D97-AF65-F5344CB8AC3E}">
        <p14:creationId xmlns:p14="http://schemas.microsoft.com/office/powerpoint/2010/main" val="327059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Words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71</a:t>
            </a:fld>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6700676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a:t>
            </a:r>
            <a:r>
              <a:rPr lang="en-US" dirty="0"/>
              <a:t>Words (source)</a:t>
            </a:r>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a:solidFill>
                  <a:srgbClr val="001063"/>
                </a:solidFill>
              </a:rPr>
              <a:t>Die</a:t>
            </a:r>
            <a:r>
              <a:rPr lang="en-US" sz="3000" dirty="0">
                <a:solidFill>
                  <a:srgbClr val="001688"/>
                </a:solidFill>
              </a:rPr>
              <a:t> </a:t>
            </a:r>
            <a:r>
              <a:rPr lang="en-US" sz="3000" dirty="0">
                <a:solidFill>
                  <a:srgbClr val="0229D6"/>
                </a:solidFill>
              </a:rPr>
              <a:t>Koalas</a:t>
            </a:r>
            <a:r>
              <a:rPr lang="en-US" sz="3000" dirty="0">
                <a:solidFill>
                  <a:srgbClr val="0228D6"/>
                </a:solidFill>
              </a:rPr>
              <a:t> </a:t>
            </a:r>
            <a:r>
              <a:rPr lang="en-US" sz="3000" dirty="0" err="1">
                <a:solidFill>
                  <a:srgbClr val="0228D6"/>
                </a:solidFill>
              </a:rPr>
              <a:t>sind</a:t>
            </a:r>
            <a:r>
              <a:rPr lang="en-US" sz="3000" dirty="0">
                <a:solidFill>
                  <a:srgbClr val="0228D6"/>
                </a:solidFill>
              </a:rPr>
              <a:t> </a:t>
            </a:r>
            <a:r>
              <a:rPr lang="en-US" sz="3000" dirty="0" err="1">
                <a:solidFill>
                  <a:srgbClr val="728CFF"/>
                </a:solidFill>
              </a:rPr>
              <a:t>süß</a:t>
            </a:r>
            <a:r>
              <a:rPr lang="en-US" sz="3000" dirty="0">
                <a:solidFill>
                  <a:srgbClr val="728CFF"/>
                </a:solidFill>
              </a:rPr>
              <a:t> </a:t>
            </a:r>
            <a:r>
              <a:rPr lang="en-US" sz="3000" dirty="0">
                <a:solidFill>
                  <a:srgbClr val="0228D6"/>
                </a:solidFill>
              </a:rPr>
              <a:t> </a:t>
            </a:r>
            <a:endParaRPr lang="en-US" sz="3000" dirty="0">
              <a:solidFill>
                <a:srgbClr val="A6AED6"/>
              </a:solidFill>
            </a:endParaRPr>
          </a:p>
          <a:p>
            <a:pPr marL="0" indent="0">
              <a:buNone/>
            </a:pPr>
            <a:r>
              <a:rPr lang="en-US" sz="3000" dirty="0">
                <a:solidFill>
                  <a:srgbClr val="610706"/>
                </a:solidFill>
              </a:rPr>
              <a:t>Die </a:t>
            </a:r>
            <a:r>
              <a:rPr lang="en-US" sz="3000" dirty="0" err="1">
                <a:solidFill>
                  <a:srgbClr val="C00000"/>
                </a:solidFill>
              </a:rPr>
              <a:t>Kängurus</a:t>
            </a:r>
            <a:r>
              <a:rPr lang="en-US" sz="3000" dirty="0">
                <a:solidFill>
                  <a:srgbClr val="C00000"/>
                </a:solidFill>
              </a:rPr>
              <a:t> </a:t>
            </a:r>
            <a:r>
              <a:rPr lang="en-US" sz="3000" dirty="0" err="1">
                <a:solidFill>
                  <a:srgbClr val="F6585B"/>
                </a:solidFill>
              </a:rPr>
              <a:t>springen</a:t>
            </a:r>
            <a:endParaRPr lang="en-US" sz="3000" dirty="0">
              <a:solidFill>
                <a:srgbClr val="F6585B"/>
              </a:solidFill>
            </a:endParaRPr>
          </a:p>
          <a:p>
            <a:pPr marL="0" indent="0">
              <a:buNone/>
            </a:pPr>
            <a:r>
              <a:rPr lang="en-US" sz="3000" dirty="0">
                <a:solidFill>
                  <a:srgbClr val="0A3D1C"/>
                </a:solidFill>
              </a:rPr>
              <a:t>Der </a:t>
            </a:r>
            <a:r>
              <a:rPr lang="en-US" sz="3000" dirty="0">
                <a:solidFill>
                  <a:srgbClr val="007F39"/>
                </a:solidFill>
              </a:rPr>
              <a:t>Koala</a:t>
            </a:r>
            <a:r>
              <a:rPr lang="en-US" sz="3000" dirty="0">
                <a:solidFill>
                  <a:srgbClr val="00632C"/>
                </a:solidFill>
              </a:rPr>
              <a:t> </a:t>
            </a:r>
            <a:r>
              <a:rPr lang="en-US" sz="3000" dirty="0" err="1">
                <a:solidFill>
                  <a:srgbClr val="00B050"/>
                </a:solidFill>
              </a:rPr>
              <a:t>ist</a:t>
            </a:r>
            <a:r>
              <a:rPr lang="en-US" sz="3000" dirty="0">
                <a:solidFill>
                  <a:srgbClr val="00B050"/>
                </a:solidFill>
              </a:rPr>
              <a:t> </a:t>
            </a:r>
            <a:r>
              <a:rPr lang="en-US" sz="3000" dirty="0" err="1">
                <a:solidFill>
                  <a:srgbClr val="22FF86"/>
                </a:solidFill>
              </a:rPr>
              <a:t>weich</a:t>
            </a:r>
            <a:r>
              <a:rPr lang="en-US" sz="3000" dirty="0">
                <a:solidFill>
                  <a:srgbClr val="22FF86"/>
                </a:solidFill>
              </a:rPr>
              <a:t> </a:t>
            </a:r>
          </a:p>
          <a:p>
            <a:pPr marL="0" indent="0">
              <a:buNone/>
            </a:pPr>
            <a:r>
              <a:rPr lang="en-US" sz="3000" dirty="0">
                <a:solidFill>
                  <a:srgbClr val="401D5B"/>
                </a:solidFill>
              </a:rPr>
              <a:t>Das </a:t>
            </a:r>
            <a:r>
              <a:rPr lang="en-US" sz="3000" dirty="0" err="1">
                <a:solidFill>
                  <a:srgbClr val="66209C"/>
                </a:solidFill>
              </a:rPr>
              <a:t>Känguru</a:t>
            </a:r>
            <a:r>
              <a:rPr lang="en-US" sz="3000" dirty="0">
                <a:solidFill>
                  <a:srgbClr val="66209C"/>
                </a:solidFill>
              </a:rPr>
              <a:t> </a:t>
            </a:r>
            <a:r>
              <a:rPr lang="en-US" sz="3000" dirty="0" err="1">
                <a:solidFill>
                  <a:srgbClr val="9751CD"/>
                </a:solidFill>
              </a:rPr>
              <a:t>ist</a:t>
            </a:r>
            <a:r>
              <a:rPr lang="en-US" sz="3000" dirty="0">
                <a:solidFill>
                  <a:srgbClr val="9751CD"/>
                </a:solidFill>
              </a:rPr>
              <a:t> </a:t>
            </a:r>
            <a:r>
              <a:rPr lang="en-US" sz="3000" dirty="0" err="1">
                <a:solidFill>
                  <a:srgbClr val="BD72F6"/>
                </a:solidFill>
              </a:rPr>
              <a:t>schnell</a:t>
            </a:r>
            <a:endParaRPr lang="en-US" sz="3000" dirty="0">
              <a:solidFill>
                <a:srgbClr val="BD72F6"/>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01063"/>
                </a:solidFill>
              </a:rPr>
              <a:t>The </a:t>
            </a:r>
            <a:r>
              <a:rPr lang="en-US" sz="3000" dirty="0">
                <a:solidFill>
                  <a:srgbClr val="0228D6"/>
                </a:solidFill>
              </a:rPr>
              <a:t>koalas are </a:t>
            </a:r>
            <a:r>
              <a:rPr lang="en-US" sz="3000" dirty="0" smtClean="0">
                <a:solidFill>
                  <a:srgbClr val="728CFF"/>
                </a:solidFill>
              </a:rPr>
              <a:t>cute</a:t>
            </a:r>
            <a:endParaRPr lang="en-US" sz="3000" dirty="0">
              <a:solidFill>
                <a:srgbClr val="728CFF"/>
              </a:solidFill>
            </a:endParaRPr>
          </a:p>
          <a:p>
            <a:pPr marL="0" indent="0">
              <a:buNone/>
            </a:pPr>
            <a:r>
              <a:rPr lang="en-US" sz="3000" dirty="0">
                <a:solidFill>
                  <a:srgbClr val="610706"/>
                </a:solidFill>
              </a:rPr>
              <a:t>The</a:t>
            </a:r>
            <a:r>
              <a:rPr lang="en-US" sz="3000" dirty="0">
                <a:solidFill>
                  <a:srgbClr val="C00000"/>
                </a:solidFill>
              </a:rPr>
              <a:t> kangaroos </a:t>
            </a:r>
            <a:r>
              <a:rPr lang="en-US" sz="3000" dirty="0">
                <a:solidFill>
                  <a:srgbClr val="FF686A"/>
                </a:solidFill>
              </a:rPr>
              <a:t>jump</a:t>
            </a:r>
          </a:p>
          <a:p>
            <a:pPr marL="0" indent="0">
              <a:buNone/>
            </a:pPr>
            <a:r>
              <a:rPr lang="en-US" sz="3000" dirty="0" smtClean="0">
                <a:solidFill>
                  <a:srgbClr val="0A3D1C"/>
                </a:solidFill>
              </a:rPr>
              <a:t>The </a:t>
            </a:r>
            <a:r>
              <a:rPr lang="en-US" sz="3000" dirty="0">
                <a:solidFill>
                  <a:srgbClr val="007F39"/>
                </a:solidFill>
              </a:rPr>
              <a:t>koala </a:t>
            </a:r>
            <a:r>
              <a:rPr lang="en-US" sz="3000" dirty="0">
                <a:solidFill>
                  <a:srgbClr val="00B050"/>
                </a:solidFill>
              </a:rPr>
              <a:t>is </a:t>
            </a:r>
            <a:r>
              <a:rPr lang="en-US" sz="3000" dirty="0">
                <a:solidFill>
                  <a:srgbClr val="22FF86"/>
                </a:solidFill>
              </a:rPr>
              <a:t>soft</a:t>
            </a:r>
          </a:p>
          <a:p>
            <a:pPr marL="0" indent="0">
              <a:buNone/>
            </a:pPr>
            <a:r>
              <a:rPr lang="en-US" sz="3000" dirty="0">
                <a:solidFill>
                  <a:srgbClr val="401D5B"/>
                </a:solidFill>
              </a:rPr>
              <a:t>The </a:t>
            </a:r>
            <a:r>
              <a:rPr lang="en-US" sz="3000" dirty="0">
                <a:solidFill>
                  <a:srgbClr val="66209C"/>
                </a:solidFill>
              </a:rPr>
              <a:t>kangaroo</a:t>
            </a:r>
            <a:r>
              <a:rPr lang="en-US" sz="3000" dirty="0">
                <a:solidFill>
                  <a:srgbClr val="8039B7"/>
                </a:solidFill>
              </a:rPr>
              <a:t> </a:t>
            </a:r>
            <a:r>
              <a:rPr lang="en-US" sz="3000" dirty="0">
                <a:solidFill>
                  <a:srgbClr val="9751CD"/>
                </a:solidFill>
              </a:rPr>
              <a:t>is</a:t>
            </a:r>
            <a:r>
              <a:rPr lang="en-US" sz="3000" dirty="0">
                <a:solidFill>
                  <a:srgbClr val="8039B7"/>
                </a:solidFill>
              </a:rPr>
              <a:t> </a:t>
            </a:r>
            <a:r>
              <a:rPr lang="en-US" sz="3000" dirty="0">
                <a:solidFill>
                  <a:srgbClr val="BD72F6"/>
                </a:solidFill>
              </a:rPr>
              <a:t>fast</a:t>
            </a:r>
          </a:p>
          <a:p>
            <a:endParaRPr lang="en-US" sz="2700" dirty="0"/>
          </a:p>
          <a:p>
            <a:endParaRPr lang="en-US" sz="2700"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72</a:t>
            </a:fld>
            <a:endParaRPr lang="en-US" dirty="0"/>
          </a:p>
        </p:txBody>
      </p:sp>
    </p:spTree>
    <p:extLst>
      <p:ext uri="{BB962C8B-B14F-4D97-AF65-F5344CB8AC3E}">
        <p14:creationId xmlns:p14="http://schemas.microsoft.com/office/powerpoint/2010/main" val="18414365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a:t>
            </a:r>
            <a:r>
              <a:rPr lang="en-US" dirty="0"/>
              <a:t>Words (source)</a:t>
            </a:r>
          </a:p>
        </p:txBody>
      </p:sp>
      <p:sp>
        <p:nvSpPr>
          <p:cNvPr id="3" name="Content Placeholder 2"/>
          <p:cNvSpPr>
            <a:spLocks noGrp="1"/>
          </p:cNvSpPr>
          <p:nvPr>
            <p:ph idx="1"/>
          </p:nvPr>
        </p:nvSpPr>
        <p:spPr>
          <a:xfrm>
            <a:off x="628650" y="2517569"/>
            <a:ext cx="7886700" cy="3659393"/>
          </a:xfrm>
        </p:spPr>
        <p:txBody>
          <a:bodyPr numCol="2">
            <a:normAutofit/>
          </a:bodyPr>
          <a:lstStyle/>
          <a:p>
            <a:pPr marL="0" indent="0">
              <a:buNone/>
            </a:pPr>
            <a:r>
              <a:rPr lang="en-US" sz="3000" dirty="0" smtClean="0">
                <a:solidFill>
                  <a:srgbClr val="0229D6"/>
                </a:solidFill>
              </a:rPr>
              <a:t>Koalas </a:t>
            </a:r>
            <a:r>
              <a:rPr lang="en-US" sz="3000" dirty="0">
                <a:solidFill>
                  <a:srgbClr val="001063"/>
                </a:solidFill>
              </a:rPr>
              <a:t>Die</a:t>
            </a:r>
            <a:r>
              <a:rPr lang="en-US" sz="3000" dirty="0" smtClean="0">
                <a:solidFill>
                  <a:srgbClr val="0228D6"/>
                </a:solidFill>
              </a:rPr>
              <a:t> </a:t>
            </a:r>
            <a:r>
              <a:rPr lang="en-US" sz="3000" dirty="0" err="1">
                <a:solidFill>
                  <a:srgbClr val="0228D6"/>
                </a:solidFill>
              </a:rPr>
              <a:t>sind</a:t>
            </a:r>
            <a:r>
              <a:rPr lang="en-US" sz="3000" dirty="0">
                <a:solidFill>
                  <a:srgbClr val="0228D6"/>
                </a:solidFill>
              </a:rPr>
              <a:t> </a:t>
            </a:r>
            <a:r>
              <a:rPr lang="en-US" sz="3000" dirty="0" err="1">
                <a:solidFill>
                  <a:srgbClr val="728CFF"/>
                </a:solidFill>
              </a:rPr>
              <a:t>süß</a:t>
            </a:r>
            <a:r>
              <a:rPr lang="en-US" sz="3000" dirty="0">
                <a:solidFill>
                  <a:srgbClr val="728CFF"/>
                </a:solidFill>
              </a:rPr>
              <a:t> </a:t>
            </a:r>
            <a:r>
              <a:rPr lang="en-US" sz="3000" dirty="0">
                <a:solidFill>
                  <a:srgbClr val="0228D6"/>
                </a:solidFill>
              </a:rPr>
              <a:t> </a:t>
            </a:r>
            <a:endParaRPr lang="en-US" sz="3000" dirty="0">
              <a:solidFill>
                <a:srgbClr val="A6AED6"/>
              </a:solidFill>
            </a:endParaRPr>
          </a:p>
          <a:p>
            <a:pPr marL="0" indent="0">
              <a:buNone/>
            </a:pPr>
            <a:r>
              <a:rPr lang="en-US" sz="3000" dirty="0" err="1" smtClean="0">
                <a:solidFill>
                  <a:srgbClr val="C00000"/>
                </a:solidFill>
              </a:rPr>
              <a:t>Kängurus</a:t>
            </a:r>
            <a:r>
              <a:rPr lang="en-US" sz="3000" dirty="0" smtClean="0">
                <a:solidFill>
                  <a:srgbClr val="C00000"/>
                </a:solidFill>
              </a:rPr>
              <a:t> </a:t>
            </a:r>
            <a:r>
              <a:rPr lang="en-US" sz="3000" dirty="0" err="1" smtClean="0">
                <a:solidFill>
                  <a:srgbClr val="F6585B"/>
                </a:solidFill>
              </a:rPr>
              <a:t>springen</a:t>
            </a:r>
            <a:r>
              <a:rPr lang="en-US" sz="3000" dirty="0" smtClean="0">
                <a:solidFill>
                  <a:srgbClr val="F6585B"/>
                </a:solidFill>
              </a:rPr>
              <a:t> </a:t>
            </a:r>
            <a:r>
              <a:rPr lang="en-US" sz="3000" dirty="0">
                <a:solidFill>
                  <a:srgbClr val="610706"/>
                </a:solidFill>
              </a:rPr>
              <a:t>Die </a:t>
            </a:r>
            <a:endParaRPr lang="en-US" sz="3000" dirty="0">
              <a:solidFill>
                <a:srgbClr val="F6585B"/>
              </a:solidFill>
            </a:endParaRPr>
          </a:p>
          <a:p>
            <a:pPr marL="0" indent="0">
              <a:buNone/>
            </a:pPr>
            <a:r>
              <a:rPr lang="en-US" sz="3000" dirty="0" err="1" smtClean="0">
                <a:solidFill>
                  <a:srgbClr val="00B050"/>
                </a:solidFill>
              </a:rPr>
              <a:t>ist</a:t>
            </a:r>
            <a:r>
              <a:rPr lang="en-US" sz="3000" dirty="0" smtClean="0">
                <a:solidFill>
                  <a:srgbClr val="00B050"/>
                </a:solidFill>
              </a:rPr>
              <a:t> </a:t>
            </a:r>
            <a:r>
              <a:rPr lang="en-US" sz="3000" dirty="0">
                <a:solidFill>
                  <a:srgbClr val="0A3D1C"/>
                </a:solidFill>
              </a:rPr>
              <a:t>Der </a:t>
            </a:r>
            <a:r>
              <a:rPr lang="en-US" sz="3000" dirty="0" smtClean="0">
                <a:solidFill>
                  <a:srgbClr val="0A3D1C"/>
                </a:solidFill>
              </a:rPr>
              <a:t> </a:t>
            </a:r>
            <a:r>
              <a:rPr lang="en-US" sz="3000" dirty="0" err="1" smtClean="0">
                <a:solidFill>
                  <a:srgbClr val="22FF86"/>
                </a:solidFill>
              </a:rPr>
              <a:t>weich</a:t>
            </a:r>
            <a:r>
              <a:rPr lang="en-US" sz="3000" dirty="0" smtClean="0">
                <a:solidFill>
                  <a:srgbClr val="22FF86"/>
                </a:solidFill>
              </a:rPr>
              <a:t> </a:t>
            </a:r>
            <a:r>
              <a:rPr lang="en-US" sz="3000" dirty="0">
                <a:solidFill>
                  <a:srgbClr val="007F39"/>
                </a:solidFill>
              </a:rPr>
              <a:t>Koala</a:t>
            </a:r>
            <a:r>
              <a:rPr lang="en-US" sz="3000" dirty="0">
                <a:solidFill>
                  <a:srgbClr val="00632C"/>
                </a:solidFill>
              </a:rPr>
              <a:t> </a:t>
            </a:r>
            <a:endParaRPr lang="en-US" sz="3000" dirty="0">
              <a:solidFill>
                <a:srgbClr val="22FF86"/>
              </a:solidFill>
            </a:endParaRPr>
          </a:p>
          <a:p>
            <a:pPr marL="0" indent="0">
              <a:buNone/>
            </a:pPr>
            <a:r>
              <a:rPr lang="en-US" sz="3000" dirty="0" err="1">
                <a:solidFill>
                  <a:srgbClr val="BD72F6"/>
                </a:solidFill>
              </a:rPr>
              <a:t>schnell</a:t>
            </a:r>
            <a:r>
              <a:rPr lang="en-US" sz="3000" dirty="0">
                <a:solidFill>
                  <a:srgbClr val="401D5B"/>
                </a:solidFill>
              </a:rPr>
              <a:t> </a:t>
            </a:r>
            <a:r>
              <a:rPr lang="en-US" sz="3000" dirty="0" err="1" smtClean="0">
                <a:solidFill>
                  <a:srgbClr val="66209C"/>
                </a:solidFill>
              </a:rPr>
              <a:t>Känguru</a:t>
            </a:r>
            <a:r>
              <a:rPr lang="en-US" sz="3000" dirty="0" smtClean="0">
                <a:solidFill>
                  <a:srgbClr val="66209C"/>
                </a:solidFill>
              </a:rPr>
              <a:t> </a:t>
            </a:r>
            <a:r>
              <a:rPr lang="en-US" sz="3000" dirty="0" err="1">
                <a:solidFill>
                  <a:srgbClr val="9751CD"/>
                </a:solidFill>
              </a:rPr>
              <a:t>ist</a:t>
            </a:r>
            <a:r>
              <a:rPr lang="en-US" sz="3000" dirty="0">
                <a:solidFill>
                  <a:srgbClr val="9751CD"/>
                </a:solidFill>
              </a:rPr>
              <a:t> </a:t>
            </a:r>
            <a:r>
              <a:rPr lang="en-US" sz="3000" dirty="0" smtClean="0">
                <a:solidFill>
                  <a:srgbClr val="401D5B"/>
                </a:solidFill>
              </a:rPr>
              <a:t>Das </a:t>
            </a:r>
            <a:endParaRPr lang="en-US" sz="3000" dirty="0">
              <a:solidFill>
                <a:srgbClr val="BD72F6"/>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01063"/>
                </a:solidFill>
              </a:rPr>
              <a:t>The </a:t>
            </a:r>
            <a:r>
              <a:rPr lang="en-US" sz="3000" dirty="0">
                <a:solidFill>
                  <a:srgbClr val="0228D6"/>
                </a:solidFill>
              </a:rPr>
              <a:t>koalas are </a:t>
            </a:r>
            <a:r>
              <a:rPr lang="en-US" sz="3000" dirty="0" smtClean="0">
                <a:solidFill>
                  <a:srgbClr val="728CFF"/>
                </a:solidFill>
              </a:rPr>
              <a:t>cute</a:t>
            </a:r>
            <a:endParaRPr lang="en-US" sz="3000" dirty="0">
              <a:solidFill>
                <a:srgbClr val="728CFF"/>
              </a:solidFill>
            </a:endParaRPr>
          </a:p>
          <a:p>
            <a:pPr marL="0" indent="0">
              <a:buNone/>
            </a:pPr>
            <a:r>
              <a:rPr lang="en-US" sz="3000" dirty="0">
                <a:solidFill>
                  <a:srgbClr val="610706"/>
                </a:solidFill>
              </a:rPr>
              <a:t>The</a:t>
            </a:r>
            <a:r>
              <a:rPr lang="en-US" sz="3000" dirty="0">
                <a:solidFill>
                  <a:srgbClr val="C00000"/>
                </a:solidFill>
              </a:rPr>
              <a:t> kangaroos </a:t>
            </a:r>
            <a:r>
              <a:rPr lang="en-US" sz="3000" dirty="0">
                <a:solidFill>
                  <a:srgbClr val="FF686A"/>
                </a:solidFill>
              </a:rPr>
              <a:t>jump</a:t>
            </a:r>
          </a:p>
          <a:p>
            <a:pPr marL="0" indent="0">
              <a:buNone/>
            </a:pPr>
            <a:r>
              <a:rPr lang="en-US" sz="3000" dirty="0" smtClean="0">
                <a:solidFill>
                  <a:srgbClr val="0A3D1C"/>
                </a:solidFill>
              </a:rPr>
              <a:t>The </a:t>
            </a:r>
            <a:r>
              <a:rPr lang="en-US" sz="3000" dirty="0">
                <a:solidFill>
                  <a:srgbClr val="007F39"/>
                </a:solidFill>
              </a:rPr>
              <a:t>koala </a:t>
            </a:r>
            <a:r>
              <a:rPr lang="en-US" sz="3000" dirty="0">
                <a:solidFill>
                  <a:srgbClr val="00B050"/>
                </a:solidFill>
              </a:rPr>
              <a:t>is </a:t>
            </a:r>
            <a:r>
              <a:rPr lang="en-US" sz="3000" dirty="0">
                <a:solidFill>
                  <a:srgbClr val="22FF86"/>
                </a:solidFill>
              </a:rPr>
              <a:t>soft</a:t>
            </a:r>
          </a:p>
          <a:p>
            <a:pPr marL="0" indent="0">
              <a:buNone/>
            </a:pPr>
            <a:r>
              <a:rPr lang="en-US" sz="3000" dirty="0">
                <a:solidFill>
                  <a:srgbClr val="401D5B"/>
                </a:solidFill>
              </a:rPr>
              <a:t>The </a:t>
            </a:r>
            <a:r>
              <a:rPr lang="en-US" sz="3000" dirty="0">
                <a:solidFill>
                  <a:srgbClr val="66209C"/>
                </a:solidFill>
              </a:rPr>
              <a:t>kangaroo</a:t>
            </a:r>
            <a:r>
              <a:rPr lang="en-US" sz="3000" dirty="0">
                <a:solidFill>
                  <a:srgbClr val="8039B7"/>
                </a:solidFill>
              </a:rPr>
              <a:t> </a:t>
            </a:r>
            <a:r>
              <a:rPr lang="en-US" sz="3000" dirty="0">
                <a:solidFill>
                  <a:srgbClr val="9751CD"/>
                </a:solidFill>
              </a:rPr>
              <a:t>is</a:t>
            </a:r>
            <a:r>
              <a:rPr lang="en-US" sz="3000" dirty="0">
                <a:solidFill>
                  <a:srgbClr val="8039B7"/>
                </a:solidFill>
              </a:rPr>
              <a:t> </a:t>
            </a:r>
            <a:r>
              <a:rPr lang="en-US" sz="3000" dirty="0">
                <a:solidFill>
                  <a:srgbClr val="BD72F6"/>
                </a:solidFill>
              </a:rPr>
              <a:t>fast</a:t>
            </a:r>
          </a:p>
          <a:p>
            <a:endParaRPr lang="en-US" sz="2700" dirty="0"/>
          </a:p>
          <a:p>
            <a:endParaRPr lang="en-US" sz="2700"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73</a:t>
            </a:fld>
            <a:endParaRPr lang="en-US" dirty="0"/>
          </a:p>
        </p:txBody>
      </p:sp>
    </p:spTree>
    <p:extLst>
      <p:ext uri="{BB962C8B-B14F-4D97-AF65-F5344CB8AC3E}">
        <p14:creationId xmlns:p14="http://schemas.microsoft.com/office/powerpoint/2010/main" val="7178567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a:t>
            </a:r>
            <a:r>
              <a:rPr lang="en-US" dirty="0"/>
              <a:t>Words (source)</a:t>
            </a:r>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74</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1879" t="15945" r="17150" b="77050"/>
          <a:stretch/>
        </p:blipFill>
        <p:spPr>
          <a:xfrm>
            <a:off x="481878" y="2644059"/>
            <a:ext cx="8229600" cy="1600440"/>
          </a:xfrm>
        </p:spPr>
      </p:pic>
      <p:graphicFrame>
        <p:nvGraphicFramePr>
          <p:cNvPr id="6" name="Table 5"/>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85579078"/>
              </p:ext>
            </p:extLst>
          </p:nvPr>
        </p:nvGraphicFramePr>
        <p:xfrm>
          <a:off x="457200" y="2453797"/>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50%</a:t>
                      </a:r>
                      <a:endParaRPr lang="en-US" sz="2500" dirty="0">
                        <a:latin typeface="Times" charset="0"/>
                        <a:ea typeface="Times" charset="0"/>
                        <a:cs typeface="Times" charset="0"/>
                      </a:endParaRPr>
                    </a:p>
                  </a:txBody>
                  <a:tcPr anchor="b">
                    <a:solidFill>
                      <a:schemeClr val="bg1"/>
                    </a:solidFill>
                  </a:tcPr>
                </a:tc>
              </a:tr>
            </a:tbl>
          </a:graphicData>
        </a:graphic>
      </p:graphicFrame>
    </p:spTree>
    <p:extLst>
      <p:ext uri="{BB962C8B-B14F-4D97-AF65-F5344CB8AC3E}">
        <p14:creationId xmlns:p14="http://schemas.microsoft.com/office/powerpoint/2010/main" val="995134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a:t>
            </a:r>
            <a:r>
              <a:rPr lang="en-US" dirty="0"/>
              <a:t>Words (target)</a:t>
            </a:r>
          </a:p>
        </p:txBody>
      </p:sp>
      <p:sp>
        <p:nvSpPr>
          <p:cNvPr id="3" name="Content Placeholder 2"/>
          <p:cNvSpPr>
            <a:spLocks noGrp="1"/>
          </p:cNvSpPr>
          <p:nvPr>
            <p:ph idx="1"/>
          </p:nvPr>
        </p:nvSpPr>
        <p:spPr>
          <a:xfrm>
            <a:off x="628650" y="2521131"/>
            <a:ext cx="7886700" cy="3655832"/>
          </a:xfrm>
        </p:spPr>
        <p:txBody>
          <a:bodyPr numCol="2">
            <a:normAutofit/>
          </a:bodyPr>
          <a:lstStyle/>
          <a:p>
            <a:pPr marL="0" indent="0">
              <a:buNone/>
            </a:pPr>
            <a:r>
              <a:rPr lang="en-US" sz="3000" dirty="0">
                <a:solidFill>
                  <a:srgbClr val="001063"/>
                </a:solidFill>
              </a:rPr>
              <a:t>Die</a:t>
            </a:r>
            <a:r>
              <a:rPr lang="en-US" sz="3000" dirty="0">
                <a:solidFill>
                  <a:srgbClr val="001688"/>
                </a:solidFill>
              </a:rPr>
              <a:t> </a:t>
            </a:r>
            <a:r>
              <a:rPr lang="en-US" sz="3000" dirty="0">
                <a:solidFill>
                  <a:srgbClr val="0229D6"/>
                </a:solidFill>
              </a:rPr>
              <a:t>Koalas</a:t>
            </a:r>
            <a:r>
              <a:rPr lang="en-US" sz="3000" dirty="0">
                <a:solidFill>
                  <a:srgbClr val="0228D6"/>
                </a:solidFill>
              </a:rPr>
              <a:t> </a:t>
            </a:r>
            <a:r>
              <a:rPr lang="en-US" sz="3000" dirty="0" err="1">
                <a:solidFill>
                  <a:srgbClr val="0228D6"/>
                </a:solidFill>
              </a:rPr>
              <a:t>sind</a:t>
            </a:r>
            <a:r>
              <a:rPr lang="en-US" sz="3000" dirty="0">
                <a:solidFill>
                  <a:srgbClr val="0228D6"/>
                </a:solidFill>
              </a:rPr>
              <a:t> </a:t>
            </a:r>
            <a:r>
              <a:rPr lang="en-US" sz="3000" dirty="0" err="1">
                <a:solidFill>
                  <a:srgbClr val="728CFF"/>
                </a:solidFill>
              </a:rPr>
              <a:t>süß</a:t>
            </a:r>
            <a:r>
              <a:rPr lang="en-US" sz="3000" dirty="0">
                <a:solidFill>
                  <a:srgbClr val="728CFF"/>
                </a:solidFill>
              </a:rPr>
              <a:t> </a:t>
            </a:r>
            <a:r>
              <a:rPr lang="en-US" sz="3000" dirty="0">
                <a:solidFill>
                  <a:srgbClr val="0228D6"/>
                </a:solidFill>
              </a:rPr>
              <a:t> </a:t>
            </a:r>
            <a:endParaRPr lang="en-US" sz="3000" dirty="0">
              <a:solidFill>
                <a:srgbClr val="A6AED6"/>
              </a:solidFill>
            </a:endParaRPr>
          </a:p>
          <a:p>
            <a:pPr marL="0" indent="0">
              <a:buNone/>
            </a:pPr>
            <a:r>
              <a:rPr lang="en-US" sz="3000" dirty="0">
                <a:solidFill>
                  <a:srgbClr val="610706"/>
                </a:solidFill>
              </a:rPr>
              <a:t>Die </a:t>
            </a:r>
            <a:r>
              <a:rPr lang="en-US" sz="3000" dirty="0" err="1">
                <a:solidFill>
                  <a:srgbClr val="C00000"/>
                </a:solidFill>
              </a:rPr>
              <a:t>Kängurus</a:t>
            </a:r>
            <a:r>
              <a:rPr lang="en-US" sz="3000" dirty="0">
                <a:solidFill>
                  <a:srgbClr val="C00000"/>
                </a:solidFill>
              </a:rPr>
              <a:t> </a:t>
            </a:r>
            <a:r>
              <a:rPr lang="en-US" sz="3000" dirty="0" err="1">
                <a:solidFill>
                  <a:srgbClr val="F6585B"/>
                </a:solidFill>
              </a:rPr>
              <a:t>springen</a:t>
            </a:r>
            <a:endParaRPr lang="en-US" sz="3000" dirty="0">
              <a:solidFill>
                <a:srgbClr val="F6585B"/>
              </a:solidFill>
            </a:endParaRPr>
          </a:p>
          <a:p>
            <a:pPr marL="0" indent="0">
              <a:buNone/>
            </a:pPr>
            <a:r>
              <a:rPr lang="en-US" sz="3000" dirty="0">
                <a:solidFill>
                  <a:srgbClr val="0A3D1C"/>
                </a:solidFill>
              </a:rPr>
              <a:t>Der </a:t>
            </a:r>
            <a:r>
              <a:rPr lang="en-US" sz="3000" dirty="0">
                <a:solidFill>
                  <a:srgbClr val="007F39"/>
                </a:solidFill>
              </a:rPr>
              <a:t>Koala</a:t>
            </a:r>
            <a:r>
              <a:rPr lang="en-US" sz="3000" dirty="0">
                <a:solidFill>
                  <a:srgbClr val="00632C"/>
                </a:solidFill>
              </a:rPr>
              <a:t> </a:t>
            </a:r>
            <a:r>
              <a:rPr lang="en-US" sz="3000" dirty="0" err="1">
                <a:solidFill>
                  <a:srgbClr val="00B050"/>
                </a:solidFill>
              </a:rPr>
              <a:t>ist</a:t>
            </a:r>
            <a:r>
              <a:rPr lang="en-US" sz="3000" dirty="0">
                <a:solidFill>
                  <a:srgbClr val="00B050"/>
                </a:solidFill>
              </a:rPr>
              <a:t> </a:t>
            </a:r>
            <a:r>
              <a:rPr lang="en-US" sz="3000" dirty="0" err="1">
                <a:solidFill>
                  <a:srgbClr val="22FF86"/>
                </a:solidFill>
              </a:rPr>
              <a:t>weich</a:t>
            </a:r>
            <a:r>
              <a:rPr lang="en-US" sz="3000" dirty="0">
                <a:solidFill>
                  <a:srgbClr val="22FF86"/>
                </a:solidFill>
              </a:rPr>
              <a:t> </a:t>
            </a:r>
          </a:p>
          <a:p>
            <a:pPr marL="0" indent="0">
              <a:buNone/>
            </a:pPr>
            <a:r>
              <a:rPr lang="en-US" sz="3000" dirty="0">
                <a:solidFill>
                  <a:srgbClr val="401D5B"/>
                </a:solidFill>
              </a:rPr>
              <a:t>Das </a:t>
            </a:r>
            <a:r>
              <a:rPr lang="en-US" sz="3000" dirty="0" err="1">
                <a:solidFill>
                  <a:srgbClr val="66209C"/>
                </a:solidFill>
              </a:rPr>
              <a:t>Känguru</a:t>
            </a:r>
            <a:r>
              <a:rPr lang="en-US" sz="3000" dirty="0">
                <a:solidFill>
                  <a:srgbClr val="66209C"/>
                </a:solidFill>
              </a:rPr>
              <a:t> </a:t>
            </a:r>
            <a:r>
              <a:rPr lang="en-US" sz="3000" dirty="0" err="1">
                <a:solidFill>
                  <a:srgbClr val="9751CD"/>
                </a:solidFill>
              </a:rPr>
              <a:t>ist</a:t>
            </a:r>
            <a:r>
              <a:rPr lang="en-US" sz="3000" dirty="0">
                <a:solidFill>
                  <a:srgbClr val="9751CD"/>
                </a:solidFill>
              </a:rPr>
              <a:t> </a:t>
            </a:r>
            <a:r>
              <a:rPr lang="en-US" sz="3000" dirty="0" err="1">
                <a:solidFill>
                  <a:srgbClr val="BD72F6"/>
                </a:solidFill>
              </a:rPr>
              <a:t>schnell</a:t>
            </a:r>
            <a:endParaRPr lang="en-US" sz="3000" dirty="0">
              <a:solidFill>
                <a:srgbClr val="BD72F6"/>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01063"/>
                </a:solidFill>
              </a:rPr>
              <a:t>The </a:t>
            </a:r>
            <a:r>
              <a:rPr lang="en-US" sz="3000" dirty="0">
                <a:solidFill>
                  <a:srgbClr val="0228D6"/>
                </a:solidFill>
              </a:rPr>
              <a:t>koalas are </a:t>
            </a:r>
            <a:r>
              <a:rPr lang="en-US" sz="3000" dirty="0" smtClean="0">
                <a:solidFill>
                  <a:srgbClr val="728CFF"/>
                </a:solidFill>
              </a:rPr>
              <a:t>cute</a:t>
            </a:r>
            <a:endParaRPr lang="en-US" sz="3000" dirty="0">
              <a:solidFill>
                <a:srgbClr val="728CFF"/>
              </a:solidFill>
            </a:endParaRPr>
          </a:p>
          <a:p>
            <a:pPr marL="0" indent="0">
              <a:buNone/>
            </a:pPr>
            <a:r>
              <a:rPr lang="en-US" sz="3000" dirty="0">
                <a:solidFill>
                  <a:srgbClr val="610706"/>
                </a:solidFill>
              </a:rPr>
              <a:t>The</a:t>
            </a:r>
            <a:r>
              <a:rPr lang="en-US" sz="3000" dirty="0">
                <a:solidFill>
                  <a:srgbClr val="C00000"/>
                </a:solidFill>
              </a:rPr>
              <a:t> kangaroos </a:t>
            </a:r>
            <a:r>
              <a:rPr lang="en-US" sz="3000" dirty="0">
                <a:solidFill>
                  <a:srgbClr val="FF686A"/>
                </a:solidFill>
              </a:rPr>
              <a:t>jump</a:t>
            </a:r>
          </a:p>
          <a:p>
            <a:pPr marL="0" indent="0">
              <a:buNone/>
            </a:pPr>
            <a:r>
              <a:rPr lang="en-US" sz="3000" dirty="0" smtClean="0">
                <a:solidFill>
                  <a:srgbClr val="0A3D1C"/>
                </a:solidFill>
              </a:rPr>
              <a:t>The </a:t>
            </a:r>
            <a:r>
              <a:rPr lang="en-US" sz="3000" dirty="0">
                <a:solidFill>
                  <a:srgbClr val="007F39"/>
                </a:solidFill>
              </a:rPr>
              <a:t>koala </a:t>
            </a:r>
            <a:r>
              <a:rPr lang="en-US" sz="3000" dirty="0">
                <a:solidFill>
                  <a:srgbClr val="00B050"/>
                </a:solidFill>
              </a:rPr>
              <a:t>is </a:t>
            </a:r>
            <a:r>
              <a:rPr lang="en-US" sz="3000" dirty="0">
                <a:solidFill>
                  <a:srgbClr val="22FF86"/>
                </a:solidFill>
              </a:rPr>
              <a:t>soft</a:t>
            </a:r>
          </a:p>
          <a:p>
            <a:pPr marL="0" indent="0">
              <a:buNone/>
            </a:pPr>
            <a:r>
              <a:rPr lang="en-US" sz="3000" dirty="0">
                <a:solidFill>
                  <a:srgbClr val="401D5B"/>
                </a:solidFill>
              </a:rPr>
              <a:t>The </a:t>
            </a:r>
            <a:r>
              <a:rPr lang="en-US" sz="3000" dirty="0">
                <a:solidFill>
                  <a:srgbClr val="66209C"/>
                </a:solidFill>
              </a:rPr>
              <a:t>kangaroo</a:t>
            </a:r>
            <a:r>
              <a:rPr lang="en-US" sz="3000" dirty="0">
                <a:solidFill>
                  <a:srgbClr val="8039B7"/>
                </a:solidFill>
              </a:rPr>
              <a:t> </a:t>
            </a:r>
            <a:r>
              <a:rPr lang="en-US" sz="3000" dirty="0">
                <a:solidFill>
                  <a:srgbClr val="9751CD"/>
                </a:solidFill>
              </a:rPr>
              <a:t>is</a:t>
            </a:r>
            <a:r>
              <a:rPr lang="en-US" sz="3000" dirty="0">
                <a:solidFill>
                  <a:srgbClr val="8039B7"/>
                </a:solidFill>
              </a:rPr>
              <a:t> </a:t>
            </a:r>
            <a:r>
              <a:rPr lang="en-US" sz="3000" dirty="0">
                <a:solidFill>
                  <a:srgbClr val="BD72F6"/>
                </a:solidFill>
              </a:rPr>
              <a:t>fast</a:t>
            </a:r>
          </a:p>
          <a:p>
            <a:endParaRPr lang="en-US" sz="2700" dirty="0"/>
          </a:p>
          <a:p>
            <a:endParaRPr lang="en-US" sz="2700"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75</a:t>
            </a:fld>
            <a:endParaRPr lang="en-US" dirty="0"/>
          </a:p>
        </p:txBody>
      </p:sp>
    </p:spTree>
    <p:extLst>
      <p:ext uri="{BB962C8B-B14F-4D97-AF65-F5344CB8AC3E}">
        <p14:creationId xmlns:p14="http://schemas.microsoft.com/office/powerpoint/2010/main" val="2886405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Words (target)</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a:solidFill>
                  <a:srgbClr val="001063"/>
                </a:solidFill>
              </a:rPr>
              <a:t>Die</a:t>
            </a:r>
            <a:r>
              <a:rPr lang="en-US" sz="3000" dirty="0">
                <a:solidFill>
                  <a:srgbClr val="001688"/>
                </a:solidFill>
              </a:rPr>
              <a:t> </a:t>
            </a:r>
            <a:r>
              <a:rPr lang="en-US" sz="3000" dirty="0">
                <a:solidFill>
                  <a:srgbClr val="0229D6"/>
                </a:solidFill>
              </a:rPr>
              <a:t>Koalas</a:t>
            </a:r>
            <a:r>
              <a:rPr lang="en-US" sz="3000" dirty="0">
                <a:solidFill>
                  <a:srgbClr val="0228D6"/>
                </a:solidFill>
              </a:rPr>
              <a:t> </a:t>
            </a:r>
            <a:r>
              <a:rPr lang="en-US" sz="3000" dirty="0" err="1">
                <a:solidFill>
                  <a:srgbClr val="0228D6"/>
                </a:solidFill>
              </a:rPr>
              <a:t>sind</a:t>
            </a:r>
            <a:r>
              <a:rPr lang="en-US" sz="3000" dirty="0">
                <a:solidFill>
                  <a:srgbClr val="0228D6"/>
                </a:solidFill>
              </a:rPr>
              <a:t> </a:t>
            </a:r>
            <a:r>
              <a:rPr lang="en-US" sz="3000" dirty="0" err="1">
                <a:solidFill>
                  <a:srgbClr val="728CFF"/>
                </a:solidFill>
              </a:rPr>
              <a:t>süß</a:t>
            </a:r>
            <a:r>
              <a:rPr lang="en-US" sz="3000" dirty="0">
                <a:solidFill>
                  <a:srgbClr val="728CFF"/>
                </a:solidFill>
              </a:rPr>
              <a:t> </a:t>
            </a:r>
            <a:r>
              <a:rPr lang="en-US" sz="3000" dirty="0">
                <a:solidFill>
                  <a:srgbClr val="0228D6"/>
                </a:solidFill>
              </a:rPr>
              <a:t> </a:t>
            </a:r>
            <a:endParaRPr lang="en-US" sz="3000" dirty="0">
              <a:solidFill>
                <a:srgbClr val="A6AED6"/>
              </a:solidFill>
            </a:endParaRPr>
          </a:p>
          <a:p>
            <a:pPr marL="0" indent="0">
              <a:buNone/>
            </a:pPr>
            <a:r>
              <a:rPr lang="en-US" sz="3000" dirty="0">
                <a:solidFill>
                  <a:srgbClr val="610706"/>
                </a:solidFill>
              </a:rPr>
              <a:t>Die </a:t>
            </a:r>
            <a:r>
              <a:rPr lang="en-US" sz="3000" dirty="0" err="1">
                <a:solidFill>
                  <a:srgbClr val="C00000"/>
                </a:solidFill>
              </a:rPr>
              <a:t>Kängurus</a:t>
            </a:r>
            <a:r>
              <a:rPr lang="en-US" sz="3000" dirty="0">
                <a:solidFill>
                  <a:srgbClr val="C00000"/>
                </a:solidFill>
              </a:rPr>
              <a:t> </a:t>
            </a:r>
            <a:r>
              <a:rPr lang="en-US" sz="3000" dirty="0" err="1">
                <a:solidFill>
                  <a:srgbClr val="F6585B"/>
                </a:solidFill>
              </a:rPr>
              <a:t>springen</a:t>
            </a:r>
            <a:endParaRPr lang="en-US" sz="3000" dirty="0">
              <a:solidFill>
                <a:srgbClr val="F6585B"/>
              </a:solidFill>
            </a:endParaRPr>
          </a:p>
          <a:p>
            <a:pPr marL="0" indent="0">
              <a:buNone/>
            </a:pPr>
            <a:r>
              <a:rPr lang="en-US" sz="3000" dirty="0">
                <a:solidFill>
                  <a:srgbClr val="0A3D1C"/>
                </a:solidFill>
              </a:rPr>
              <a:t>Der </a:t>
            </a:r>
            <a:r>
              <a:rPr lang="en-US" sz="3000" dirty="0">
                <a:solidFill>
                  <a:srgbClr val="007F39"/>
                </a:solidFill>
              </a:rPr>
              <a:t>Koala</a:t>
            </a:r>
            <a:r>
              <a:rPr lang="en-US" sz="3000" dirty="0">
                <a:solidFill>
                  <a:srgbClr val="00632C"/>
                </a:solidFill>
              </a:rPr>
              <a:t> </a:t>
            </a:r>
            <a:r>
              <a:rPr lang="en-US" sz="3000" dirty="0" err="1">
                <a:solidFill>
                  <a:srgbClr val="00B050"/>
                </a:solidFill>
              </a:rPr>
              <a:t>ist</a:t>
            </a:r>
            <a:r>
              <a:rPr lang="en-US" sz="3000" dirty="0">
                <a:solidFill>
                  <a:srgbClr val="00B050"/>
                </a:solidFill>
              </a:rPr>
              <a:t> </a:t>
            </a:r>
            <a:r>
              <a:rPr lang="en-US" sz="3000" dirty="0" err="1">
                <a:solidFill>
                  <a:srgbClr val="22FF86"/>
                </a:solidFill>
              </a:rPr>
              <a:t>weich</a:t>
            </a:r>
            <a:r>
              <a:rPr lang="en-US" sz="3000" dirty="0">
                <a:solidFill>
                  <a:srgbClr val="22FF86"/>
                </a:solidFill>
              </a:rPr>
              <a:t> </a:t>
            </a:r>
          </a:p>
          <a:p>
            <a:pPr marL="0" indent="0">
              <a:buNone/>
            </a:pPr>
            <a:r>
              <a:rPr lang="en-US" sz="3000" dirty="0">
                <a:solidFill>
                  <a:srgbClr val="401D5B"/>
                </a:solidFill>
              </a:rPr>
              <a:t>Das </a:t>
            </a:r>
            <a:r>
              <a:rPr lang="en-US" sz="3000" dirty="0" err="1">
                <a:solidFill>
                  <a:srgbClr val="66209C"/>
                </a:solidFill>
              </a:rPr>
              <a:t>Känguru</a:t>
            </a:r>
            <a:r>
              <a:rPr lang="en-US" sz="3000" dirty="0">
                <a:solidFill>
                  <a:srgbClr val="66209C"/>
                </a:solidFill>
              </a:rPr>
              <a:t> </a:t>
            </a:r>
            <a:r>
              <a:rPr lang="en-US" sz="3000" dirty="0" err="1">
                <a:solidFill>
                  <a:srgbClr val="9751CD"/>
                </a:solidFill>
              </a:rPr>
              <a:t>ist</a:t>
            </a:r>
            <a:r>
              <a:rPr lang="en-US" sz="3000" dirty="0">
                <a:solidFill>
                  <a:srgbClr val="9751CD"/>
                </a:solidFill>
              </a:rPr>
              <a:t> </a:t>
            </a:r>
            <a:r>
              <a:rPr lang="en-US" sz="3000" dirty="0" err="1" smtClean="0">
                <a:solidFill>
                  <a:srgbClr val="BD72F6"/>
                </a:solidFill>
              </a:rPr>
              <a:t>schnell</a:t>
            </a:r>
            <a:endParaRPr lang="en-US" sz="3000" dirty="0">
              <a:solidFill>
                <a:srgbClr val="BD72F6"/>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smtClean="0">
                <a:solidFill>
                  <a:srgbClr val="0228D6"/>
                </a:solidFill>
              </a:rPr>
              <a:t>koalas </a:t>
            </a:r>
            <a:r>
              <a:rPr lang="en-US" sz="3000" dirty="0" smtClean="0">
                <a:solidFill>
                  <a:srgbClr val="728CFF"/>
                </a:solidFill>
              </a:rPr>
              <a:t>cute</a:t>
            </a:r>
            <a:r>
              <a:rPr lang="en-US" sz="3000" dirty="0" smtClean="0">
                <a:solidFill>
                  <a:srgbClr val="0228D6"/>
                </a:solidFill>
              </a:rPr>
              <a:t> are </a:t>
            </a:r>
            <a:r>
              <a:rPr lang="en-US" sz="3000" dirty="0">
                <a:solidFill>
                  <a:srgbClr val="001063"/>
                </a:solidFill>
              </a:rPr>
              <a:t>The </a:t>
            </a:r>
            <a:endParaRPr lang="en-US" sz="3000" dirty="0">
              <a:solidFill>
                <a:srgbClr val="728CFF"/>
              </a:solidFill>
            </a:endParaRPr>
          </a:p>
          <a:p>
            <a:pPr marL="0" indent="0">
              <a:buNone/>
            </a:pPr>
            <a:r>
              <a:rPr lang="en-US" sz="3000" dirty="0" smtClean="0">
                <a:solidFill>
                  <a:srgbClr val="C00000"/>
                </a:solidFill>
              </a:rPr>
              <a:t>kangaroos</a:t>
            </a:r>
            <a:r>
              <a:rPr lang="en-US" sz="3000" dirty="0">
                <a:solidFill>
                  <a:srgbClr val="610706"/>
                </a:solidFill>
              </a:rPr>
              <a:t> The</a:t>
            </a:r>
            <a:r>
              <a:rPr lang="en-US" sz="3000" dirty="0" smtClean="0">
                <a:solidFill>
                  <a:srgbClr val="C00000"/>
                </a:solidFill>
              </a:rPr>
              <a:t> </a:t>
            </a:r>
            <a:r>
              <a:rPr lang="en-US" sz="3000" dirty="0">
                <a:solidFill>
                  <a:srgbClr val="FF686A"/>
                </a:solidFill>
              </a:rPr>
              <a:t>jump</a:t>
            </a:r>
          </a:p>
          <a:p>
            <a:pPr marL="0" indent="0">
              <a:buNone/>
            </a:pPr>
            <a:r>
              <a:rPr lang="en-US" sz="3000" dirty="0">
                <a:solidFill>
                  <a:srgbClr val="00B050"/>
                </a:solidFill>
              </a:rPr>
              <a:t>is </a:t>
            </a:r>
            <a:r>
              <a:rPr lang="en-US" sz="3000" dirty="0" smtClean="0">
                <a:solidFill>
                  <a:srgbClr val="0A3D1C"/>
                </a:solidFill>
              </a:rPr>
              <a:t>The</a:t>
            </a:r>
            <a:r>
              <a:rPr lang="en-US" sz="3000" dirty="0">
                <a:solidFill>
                  <a:srgbClr val="22FF86"/>
                </a:solidFill>
              </a:rPr>
              <a:t> soft</a:t>
            </a:r>
            <a:r>
              <a:rPr lang="en-US" sz="3000" dirty="0" smtClean="0">
                <a:solidFill>
                  <a:srgbClr val="0A3D1C"/>
                </a:solidFill>
              </a:rPr>
              <a:t> </a:t>
            </a:r>
            <a:r>
              <a:rPr lang="en-US" sz="3000" dirty="0" smtClean="0">
                <a:solidFill>
                  <a:srgbClr val="007F39"/>
                </a:solidFill>
              </a:rPr>
              <a:t>koala</a:t>
            </a:r>
            <a:endParaRPr lang="en-US" sz="3000" dirty="0">
              <a:solidFill>
                <a:srgbClr val="22FF86"/>
              </a:solidFill>
            </a:endParaRPr>
          </a:p>
          <a:p>
            <a:pPr marL="0" indent="0">
              <a:buNone/>
            </a:pPr>
            <a:r>
              <a:rPr lang="en-US" sz="3000" dirty="0">
                <a:solidFill>
                  <a:srgbClr val="BD72F6"/>
                </a:solidFill>
              </a:rPr>
              <a:t>fast</a:t>
            </a:r>
            <a:r>
              <a:rPr lang="en-US" sz="3000" dirty="0">
                <a:solidFill>
                  <a:srgbClr val="66209C"/>
                </a:solidFill>
              </a:rPr>
              <a:t> </a:t>
            </a:r>
            <a:r>
              <a:rPr lang="en-US" sz="3000" dirty="0" smtClean="0">
                <a:solidFill>
                  <a:srgbClr val="401D5B"/>
                </a:solidFill>
              </a:rPr>
              <a:t>The </a:t>
            </a:r>
            <a:r>
              <a:rPr lang="en-US" sz="3000" dirty="0" smtClean="0">
                <a:solidFill>
                  <a:srgbClr val="9751CD"/>
                </a:solidFill>
              </a:rPr>
              <a:t>is</a:t>
            </a:r>
            <a:r>
              <a:rPr lang="en-US" sz="3000" dirty="0" smtClean="0">
                <a:solidFill>
                  <a:srgbClr val="8039B7"/>
                </a:solidFill>
              </a:rPr>
              <a:t> </a:t>
            </a:r>
            <a:r>
              <a:rPr lang="en-US" sz="3000" dirty="0" smtClean="0">
                <a:solidFill>
                  <a:srgbClr val="66209C"/>
                </a:solidFill>
              </a:rPr>
              <a:t>kangaroo</a:t>
            </a:r>
            <a:r>
              <a:rPr lang="en-US" sz="3000" dirty="0" smtClean="0">
                <a:solidFill>
                  <a:srgbClr val="8039B7"/>
                </a:solidFill>
              </a:rPr>
              <a:t> </a:t>
            </a:r>
            <a:endParaRPr lang="en-US" sz="3000" dirty="0">
              <a:solidFill>
                <a:srgbClr val="BD72F6"/>
              </a:solidFill>
            </a:endParaRPr>
          </a:p>
          <a:p>
            <a:endParaRPr lang="en-US" sz="2700" dirty="0"/>
          </a:p>
          <a:p>
            <a:endParaRPr lang="en-US" sz="2700"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76</a:t>
            </a:fld>
            <a:endParaRPr lang="en-US" dirty="0"/>
          </a:p>
        </p:txBody>
      </p:sp>
    </p:spTree>
    <p:extLst>
      <p:ext uri="{BB962C8B-B14F-4D97-AF65-F5344CB8AC3E}">
        <p14:creationId xmlns:p14="http://schemas.microsoft.com/office/powerpoint/2010/main" val="20730225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Words (target)</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77</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1901" t="24257" r="16978" b="68371"/>
          <a:stretch/>
        </p:blipFill>
        <p:spPr>
          <a:xfrm>
            <a:off x="470262" y="2586442"/>
            <a:ext cx="8257739" cy="1685108"/>
          </a:xfrm>
        </p:spPr>
      </p:pic>
      <p:graphicFrame>
        <p:nvGraphicFramePr>
          <p:cNvPr id="6" name="Table 5"/>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2921821"/>
              </p:ext>
            </p:extLst>
          </p:nvPr>
        </p:nvGraphicFramePr>
        <p:xfrm>
          <a:off x="457200" y="2468085"/>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50%</a:t>
                      </a:r>
                      <a:endParaRPr lang="en-US" sz="2500" dirty="0">
                        <a:latin typeface="Times" charset="0"/>
                        <a:ea typeface="Times" charset="0"/>
                        <a:cs typeface="Times" charset="0"/>
                      </a:endParaRPr>
                    </a:p>
                  </a:txBody>
                  <a:tcPr anchor="b">
                    <a:solidFill>
                      <a:schemeClr val="bg1"/>
                    </a:solidFill>
                  </a:tcPr>
                </a:tc>
              </a:tr>
            </a:tbl>
          </a:graphicData>
        </a:graphic>
      </p:graphicFrame>
    </p:spTree>
    <p:extLst>
      <p:ext uri="{BB962C8B-B14F-4D97-AF65-F5344CB8AC3E}">
        <p14:creationId xmlns:p14="http://schemas.microsoft.com/office/powerpoint/2010/main" val="7323800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a:t>
            </a:r>
            <a:r>
              <a:rPr lang="en-US" dirty="0" smtClean="0"/>
              <a:t>Language</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78</a:t>
            </a:fld>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979422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7</a:t>
            </a:fld>
            <a:endParaRPr lang="en-US" dirty="0"/>
          </a:p>
        </p:txBody>
      </p:sp>
    </p:spTree>
    <p:extLst>
      <p:ext uri="{BB962C8B-B14F-4D97-AF65-F5344CB8AC3E}">
        <p14:creationId xmlns:p14="http://schemas.microsoft.com/office/powerpoint/2010/main" val="20089938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Language (French source)</a:t>
            </a:r>
          </a:p>
        </p:txBody>
      </p:sp>
      <p:sp>
        <p:nvSpPr>
          <p:cNvPr id="3" name="Content Placeholder 2"/>
          <p:cNvSpPr>
            <a:spLocks noGrp="1"/>
          </p:cNvSpPr>
          <p:nvPr>
            <p:ph idx="1"/>
          </p:nvPr>
        </p:nvSpPr>
        <p:spPr>
          <a:xfrm>
            <a:off x="628650" y="2517569"/>
            <a:ext cx="7886700" cy="3659393"/>
          </a:xfrm>
        </p:spPr>
        <p:txBody>
          <a:bodyPr numCol="2">
            <a:normAutofit/>
          </a:bodyPr>
          <a:lstStyle/>
          <a:p>
            <a:pPr marL="0" indent="0">
              <a:buNone/>
            </a:pPr>
            <a:r>
              <a:rPr lang="en-US" sz="3000" dirty="0" smtClean="0">
                <a:solidFill>
                  <a:srgbClr val="0228D6"/>
                </a:solidFill>
              </a:rPr>
              <a:t>Die Koalas </a:t>
            </a:r>
            <a:r>
              <a:rPr lang="en-US" sz="3000" dirty="0" err="1" smtClean="0">
                <a:solidFill>
                  <a:srgbClr val="0228D6"/>
                </a:solidFill>
              </a:rPr>
              <a:t>sind</a:t>
            </a:r>
            <a:r>
              <a:rPr lang="en-US" sz="3000" dirty="0" smtClean="0">
                <a:solidFill>
                  <a:srgbClr val="0228D6"/>
                </a:solidFill>
              </a:rPr>
              <a:t> </a:t>
            </a:r>
            <a:r>
              <a:rPr lang="en-US" sz="3000" dirty="0" err="1" smtClean="0">
                <a:solidFill>
                  <a:srgbClr val="0228D6"/>
                </a:solidFill>
              </a:rPr>
              <a:t>süß</a:t>
            </a:r>
            <a:r>
              <a:rPr lang="en-US" sz="3000" dirty="0" smtClean="0">
                <a:solidFill>
                  <a:srgbClr val="0228D6"/>
                </a:solidFill>
              </a:rPr>
              <a:t> </a:t>
            </a:r>
          </a:p>
          <a:p>
            <a:pPr marL="0" indent="0">
              <a:buNone/>
            </a:pPr>
            <a:r>
              <a:rPr lang="en-US" sz="3000" dirty="0" smtClean="0">
                <a:solidFill>
                  <a:srgbClr val="C00000"/>
                </a:solidFill>
              </a:rPr>
              <a:t>Die </a:t>
            </a:r>
            <a:r>
              <a:rPr lang="en-US" sz="3000" dirty="0" err="1" smtClean="0">
                <a:solidFill>
                  <a:srgbClr val="C00000"/>
                </a:solidFill>
              </a:rPr>
              <a:t>Kängurus</a:t>
            </a:r>
            <a:r>
              <a:rPr lang="en-US" sz="3000" dirty="0" smtClean="0">
                <a:solidFill>
                  <a:srgbClr val="C00000"/>
                </a:solidFill>
              </a:rPr>
              <a:t> </a:t>
            </a:r>
            <a:r>
              <a:rPr lang="en-US" sz="3000" dirty="0" err="1" smtClean="0">
                <a:solidFill>
                  <a:srgbClr val="C00000"/>
                </a:solidFill>
              </a:rPr>
              <a:t>springen</a:t>
            </a:r>
            <a:endParaRPr lang="en-US" sz="3000" dirty="0" smtClean="0">
              <a:solidFill>
                <a:srgbClr val="C00000"/>
              </a:solidFill>
            </a:endParaRPr>
          </a:p>
          <a:p>
            <a:pPr marL="0" indent="0">
              <a:buNone/>
            </a:pPr>
            <a:r>
              <a:rPr lang="en-US" sz="3000" dirty="0" smtClean="0">
                <a:solidFill>
                  <a:srgbClr val="00B050"/>
                </a:solidFill>
              </a:rPr>
              <a:t>Der Koala </a:t>
            </a:r>
            <a:r>
              <a:rPr lang="en-US" sz="3000" dirty="0" err="1" smtClean="0">
                <a:solidFill>
                  <a:srgbClr val="00B050"/>
                </a:solidFill>
              </a:rPr>
              <a:t>ist</a:t>
            </a:r>
            <a:r>
              <a:rPr lang="en-US" sz="3000" dirty="0" smtClean="0">
                <a:solidFill>
                  <a:srgbClr val="00B050"/>
                </a:solidFill>
              </a:rPr>
              <a:t> </a:t>
            </a:r>
            <a:r>
              <a:rPr lang="en-US" sz="3000" dirty="0" err="1" smtClean="0">
                <a:solidFill>
                  <a:srgbClr val="00B050"/>
                </a:solidFill>
              </a:rPr>
              <a:t>weich</a:t>
            </a:r>
            <a:r>
              <a:rPr lang="en-US" sz="3000" dirty="0" smtClean="0">
                <a:solidFill>
                  <a:srgbClr val="00B050"/>
                </a:solidFill>
              </a:rPr>
              <a:t> </a:t>
            </a:r>
          </a:p>
          <a:p>
            <a:pPr marL="0" indent="0">
              <a:buNone/>
            </a:pPr>
            <a:r>
              <a:rPr lang="en-US" sz="3000" dirty="0" smtClean="0">
                <a:solidFill>
                  <a:srgbClr val="8039B7"/>
                </a:solidFill>
              </a:rPr>
              <a:t>Das </a:t>
            </a:r>
            <a:r>
              <a:rPr lang="en-US" sz="3000" dirty="0" err="1" smtClean="0">
                <a:solidFill>
                  <a:srgbClr val="8039B7"/>
                </a:solidFill>
              </a:rPr>
              <a:t>Känguru</a:t>
            </a:r>
            <a:r>
              <a:rPr lang="en-US" sz="3000" dirty="0" smtClean="0">
                <a:solidFill>
                  <a:srgbClr val="8039B7"/>
                </a:solidFill>
              </a:rPr>
              <a:t> </a:t>
            </a:r>
            <a:r>
              <a:rPr lang="en-US" sz="3000" dirty="0" err="1" smtClean="0">
                <a:solidFill>
                  <a:srgbClr val="8039B7"/>
                </a:solidFill>
              </a:rPr>
              <a:t>ist</a:t>
            </a:r>
            <a:r>
              <a:rPr lang="en-US" sz="3000" dirty="0" smtClean="0">
                <a:solidFill>
                  <a:srgbClr val="8039B7"/>
                </a:solidFill>
              </a:rPr>
              <a:t> </a:t>
            </a:r>
            <a:r>
              <a:rPr lang="en-US" sz="3000" dirty="0" err="1" smtClean="0">
                <a:solidFill>
                  <a:srgbClr val="8039B7"/>
                </a:solidFill>
              </a:rPr>
              <a:t>schnell</a:t>
            </a:r>
            <a:endParaRPr lang="en-US" sz="3000" dirty="0" smtClean="0">
              <a:solidFill>
                <a:srgbClr val="8039B7"/>
              </a:solidFill>
            </a:endParaRPr>
          </a:p>
          <a:p>
            <a:pPr marL="0" indent="0">
              <a:buNone/>
            </a:pPr>
            <a:endParaRPr lang="en-US" sz="3000" dirty="0" smtClean="0">
              <a:solidFill>
                <a:srgbClr val="8039B7"/>
              </a:solidFill>
            </a:endParaRPr>
          </a:p>
          <a:p>
            <a:pPr marL="0" indent="0">
              <a:buNone/>
            </a:pPr>
            <a:endParaRPr lang="en-US" sz="3000" dirty="0" smtClean="0">
              <a:solidFill>
                <a:srgbClr val="8039B7"/>
              </a:solidFill>
            </a:endParaRPr>
          </a:p>
          <a:p>
            <a:pPr marL="0" indent="0">
              <a:buNone/>
            </a:pPr>
            <a:r>
              <a:rPr lang="en-US" sz="3000" dirty="0" smtClean="0">
                <a:solidFill>
                  <a:srgbClr val="0228D6"/>
                </a:solidFill>
              </a:rPr>
              <a:t>The koalas are cute</a:t>
            </a:r>
          </a:p>
          <a:p>
            <a:pPr marL="0" indent="0">
              <a:buNone/>
            </a:pPr>
            <a:r>
              <a:rPr lang="en-US" sz="3000" dirty="0" smtClean="0">
                <a:solidFill>
                  <a:srgbClr val="C00000"/>
                </a:solidFill>
              </a:rPr>
              <a:t>The kangaroos jump</a:t>
            </a:r>
          </a:p>
          <a:p>
            <a:pPr marL="0" indent="0">
              <a:buNone/>
            </a:pPr>
            <a:r>
              <a:rPr lang="en-US" sz="3000" dirty="0" smtClean="0">
                <a:solidFill>
                  <a:srgbClr val="00B050"/>
                </a:solidFill>
              </a:rPr>
              <a:t>The koala is soft</a:t>
            </a:r>
          </a:p>
          <a:p>
            <a:pPr marL="0" indent="0">
              <a:buNone/>
            </a:pPr>
            <a:r>
              <a:rPr lang="en-US" sz="3000" dirty="0" smtClean="0">
                <a:solidFill>
                  <a:srgbClr val="8039B7"/>
                </a:solidFill>
              </a:rPr>
              <a:t>The kangaroo is fast</a:t>
            </a: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79</a:t>
            </a:fld>
            <a:endParaRPr lang="en-US" dirty="0"/>
          </a:p>
        </p:txBody>
      </p:sp>
    </p:spTree>
    <p:extLst>
      <p:ext uri="{BB962C8B-B14F-4D97-AF65-F5344CB8AC3E}">
        <p14:creationId xmlns:p14="http://schemas.microsoft.com/office/powerpoint/2010/main" val="2589623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Wrong Language (French source)</a:t>
            </a:r>
            <a:endParaRPr lang="en-US" dirty="0"/>
          </a:p>
        </p:txBody>
      </p:sp>
      <p:sp>
        <p:nvSpPr>
          <p:cNvPr id="3" name="Content Placeholder 2"/>
          <p:cNvSpPr>
            <a:spLocks noGrp="1"/>
          </p:cNvSpPr>
          <p:nvPr>
            <p:ph idx="1"/>
          </p:nvPr>
        </p:nvSpPr>
        <p:spPr>
          <a:xfrm>
            <a:off x="628650" y="2517569"/>
            <a:ext cx="7886700" cy="3659393"/>
          </a:xfrm>
        </p:spPr>
        <p:txBody>
          <a:bodyPr numCol="2">
            <a:normAutofit/>
          </a:bodyPr>
          <a:lstStyle/>
          <a:p>
            <a:pPr marL="0" indent="0">
              <a:buNone/>
            </a:pPr>
            <a:r>
              <a:rPr lang="en-US" sz="3000" dirty="0">
                <a:solidFill>
                  <a:srgbClr val="728CFF"/>
                </a:solidFill>
              </a:rPr>
              <a:t>Les koalas </a:t>
            </a:r>
            <a:r>
              <a:rPr lang="en-US" sz="3000" dirty="0" err="1">
                <a:solidFill>
                  <a:srgbClr val="728CFF"/>
                </a:solidFill>
              </a:rPr>
              <a:t>sont</a:t>
            </a:r>
            <a:r>
              <a:rPr lang="en-US" sz="3000" dirty="0">
                <a:solidFill>
                  <a:srgbClr val="728CFF"/>
                </a:solidFill>
              </a:rPr>
              <a:t> </a:t>
            </a:r>
            <a:r>
              <a:rPr lang="en-US" sz="3000" dirty="0" smtClean="0">
                <a:solidFill>
                  <a:srgbClr val="728CFF"/>
                </a:solidFill>
              </a:rPr>
              <a:t>mignons </a:t>
            </a:r>
          </a:p>
          <a:p>
            <a:pPr marL="0" indent="0">
              <a:buNone/>
            </a:pPr>
            <a:r>
              <a:rPr lang="en-US" sz="3000" dirty="0">
                <a:solidFill>
                  <a:srgbClr val="F6585B"/>
                </a:solidFill>
              </a:rPr>
              <a:t>Les </a:t>
            </a:r>
            <a:r>
              <a:rPr lang="en-US" sz="3000" dirty="0" err="1">
                <a:solidFill>
                  <a:srgbClr val="F6585B"/>
                </a:solidFill>
              </a:rPr>
              <a:t>kangourous</a:t>
            </a:r>
            <a:r>
              <a:rPr lang="en-US" sz="3000" dirty="0">
                <a:solidFill>
                  <a:srgbClr val="F6585B"/>
                </a:solidFill>
              </a:rPr>
              <a:t> </a:t>
            </a:r>
            <a:r>
              <a:rPr lang="en-US" sz="3000" dirty="0" err="1">
                <a:solidFill>
                  <a:srgbClr val="F6585B"/>
                </a:solidFill>
              </a:rPr>
              <a:t>sautent</a:t>
            </a:r>
            <a:r>
              <a:rPr lang="en-US" sz="3000" dirty="0">
                <a:solidFill>
                  <a:srgbClr val="F6585B"/>
                </a:solidFill>
              </a:rPr>
              <a:t> </a:t>
            </a:r>
            <a:endParaRPr lang="en-US" sz="3000" dirty="0" smtClean="0">
              <a:solidFill>
                <a:srgbClr val="F6585B"/>
              </a:solidFill>
            </a:endParaRPr>
          </a:p>
          <a:p>
            <a:pPr marL="0" indent="0">
              <a:buNone/>
            </a:pPr>
            <a:r>
              <a:rPr lang="en-US" sz="3000" dirty="0">
                <a:solidFill>
                  <a:srgbClr val="22FF86"/>
                </a:solidFill>
              </a:rPr>
              <a:t>Le koala </a:t>
            </a:r>
            <a:r>
              <a:rPr lang="en-US" sz="3000" dirty="0" err="1">
                <a:solidFill>
                  <a:srgbClr val="22FF86"/>
                </a:solidFill>
              </a:rPr>
              <a:t>est</a:t>
            </a:r>
            <a:r>
              <a:rPr lang="en-US" sz="3000" dirty="0">
                <a:solidFill>
                  <a:srgbClr val="22FF86"/>
                </a:solidFill>
              </a:rPr>
              <a:t> </a:t>
            </a:r>
            <a:r>
              <a:rPr lang="en-US" sz="3000" dirty="0" err="1">
                <a:solidFill>
                  <a:srgbClr val="22FF86"/>
                </a:solidFill>
              </a:rPr>
              <a:t>doux</a:t>
            </a:r>
            <a:r>
              <a:rPr lang="en-US" sz="3000" dirty="0">
                <a:solidFill>
                  <a:srgbClr val="22FF86"/>
                </a:solidFill>
              </a:rPr>
              <a:t> </a:t>
            </a:r>
            <a:endParaRPr lang="en-US" sz="3000" dirty="0" smtClean="0">
              <a:solidFill>
                <a:srgbClr val="22FF86"/>
              </a:solidFill>
            </a:endParaRPr>
          </a:p>
          <a:p>
            <a:pPr marL="0" indent="0">
              <a:buNone/>
            </a:pPr>
            <a:r>
              <a:rPr lang="en-US" sz="3000" dirty="0" smtClean="0">
                <a:solidFill>
                  <a:srgbClr val="BD72F6"/>
                </a:solidFill>
              </a:rPr>
              <a:t>Le </a:t>
            </a:r>
            <a:r>
              <a:rPr lang="en-US" sz="3000" dirty="0" err="1">
                <a:solidFill>
                  <a:srgbClr val="BD72F6"/>
                </a:solidFill>
              </a:rPr>
              <a:t>kangourou</a:t>
            </a:r>
            <a:r>
              <a:rPr lang="en-US" sz="3000" dirty="0">
                <a:solidFill>
                  <a:srgbClr val="BD72F6"/>
                </a:solidFill>
              </a:rPr>
              <a:t> </a:t>
            </a:r>
            <a:r>
              <a:rPr lang="en-US" sz="3000" dirty="0" err="1">
                <a:solidFill>
                  <a:srgbClr val="BD72F6"/>
                </a:solidFill>
              </a:rPr>
              <a:t>est</a:t>
            </a:r>
            <a:r>
              <a:rPr lang="en-US" sz="3000" dirty="0">
                <a:solidFill>
                  <a:srgbClr val="BD72F6"/>
                </a:solidFill>
              </a:rPr>
              <a:t> </a:t>
            </a:r>
            <a:r>
              <a:rPr lang="en-US" sz="3000" dirty="0" err="1" smtClean="0">
                <a:solidFill>
                  <a:srgbClr val="BD72F6"/>
                </a:solidFill>
              </a:rPr>
              <a:t>rapide</a:t>
            </a:r>
            <a:endParaRPr lang="en-US" sz="3000" dirty="0" smtClean="0">
              <a:solidFill>
                <a:srgbClr val="BD72F6"/>
              </a:solidFill>
            </a:endParaRPr>
          </a:p>
          <a:p>
            <a:pPr marL="0" indent="0">
              <a:buNone/>
            </a:pPr>
            <a:endParaRPr lang="en-US" sz="3000" dirty="0" smtClean="0"/>
          </a:p>
          <a:p>
            <a:pPr marL="0" indent="0">
              <a:buNone/>
            </a:pPr>
            <a:endParaRPr lang="en-US" sz="3000" dirty="0"/>
          </a:p>
          <a:p>
            <a:pPr marL="0" indent="0">
              <a:buNone/>
            </a:pPr>
            <a:r>
              <a:rPr lang="en-US" sz="3000" dirty="0" smtClean="0">
                <a:solidFill>
                  <a:srgbClr val="0228D6"/>
                </a:solidFill>
              </a:rPr>
              <a:t>The koalas are cute</a:t>
            </a:r>
          </a:p>
          <a:p>
            <a:pPr marL="0" indent="0">
              <a:buNone/>
            </a:pPr>
            <a:r>
              <a:rPr lang="en-US" sz="3000" dirty="0" smtClean="0">
                <a:solidFill>
                  <a:srgbClr val="C00000"/>
                </a:solidFill>
              </a:rPr>
              <a:t>The kangaroos jump</a:t>
            </a:r>
          </a:p>
          <a:p>
            <a:pPr marL="0" indent="0">
              <a:buNone/>
            </a:pPr>
            <a:r>
              <a:rPr lang="en-US" sz="3000" dirty="0" smtClean="0">
                <a:solidFill>
                  <a:srgbClr val="00B050"/>
                </a:solidFill>
              </a:rPr>
              <a:t>The koala is soft</a:t>
            </a:r>
          </a:p>
          <a:p>
            <a:pPr marL="0" indent="0">
              <a:buNone/>
            </a:pPr>
            <a:r>
              <a:rPr lang="en-US" sz="3000" dirty="0" smtClean="0">
                <a:solidFill>
                  <a:srgbClr val="8039B7"/>
                </a:solidFill>
              </a:rPr>
              <a:t>The kangaroo is fast</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80</a:t>
            </a:fld>
            <a:endParaRPr lang="en-US" dirty="0"/>
          </a:p>
        </p:txBody>
      </p:sp>
    </p:spTree>
    <p:extLst>
      <p:ext uri="{BB962C8B-B14F-4D97-AF65-F5344CB8AC3E}">
        <p14:creationId xmlns:p14="http://schemas.microsoft.com/office/powerpoint/2010/main" val="13942572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Wrong Language (French source)</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81</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1048" t="32660" r="18328" b="60031"/>
          <a:stretch/>
        </p:blipFill>
        <p:spPr>
          <a:xfrm>
            <a:off x="460675" y="2605454"/>
            <a:ext cx="8229600" cy="1681449"/>
          </a:xfrm>
        </p:spPr>
      </p:pic>
      <p:graphicFrame>
        <p:nvGraphicFramePr>
          <p:cNvPr id="8" name="Table 7"/>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51153261"/>
              </p:ext>
            </p:extLst>
          </p:nvPr>
        </p:nvGraphicFramePr>
        <p:xfrm>
          <a:off x="457200" y="2496661"/>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50%</a:t>
                      </a:r>
                      <a:endParaRPr lang="en-US" sz="2500" dirty="0">
                        <a:latin typeface="Times" charset="0"/>
                        <a:ea typeface="Times" charset="0"/>
                        <a:cs typeface="Times" charset="0"/>
                      </a:endParaRPr>
                    </a:p>
                  </a:txBody>
                  <a:tcPr anchor="b">
                    <a:solidFill>
                      <a:schemeClr val="bg1"/>
                    </a:solidFill>
                  </a:tcPr>
                </a:tc>
              </a:tr>
            </a:tbl>
          </a:graphicData>
        </a:graphic>
      </p:graphicFrame>
    </p:spTree>
    <p:extLst>
      <p:ext uri="{BB962C8B-B14F-4D97-AF65-F5344CB8AC3E}">
        <p14:creationId xmlns:p14="http://schemas.microsoft.com/office/powerpoint/2010/main" val="16215945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Language (French </a:t>
            </a:r>
            <a:r>
              <a:rPr lang="en-US" dirty="0" smtClean="0"/>
              <a:t>target)</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smtClean="0">
                <a:solidFill>
                  <a:srgbClr val="0228D6"/>
                </a:solidFill>
              </a:rPr>
              <a:t>Die Koalas </a:t>
            </a:r>
            <a:r>
              <a:rPr lang="en-US" sz="3000" dirty="0" err="1" smtClean="0">
                <a:solidFill>
                  <a:srgbClr val="0228D6"/>
                </a:solidFill>
              </a:rPr>
              <a:t>sind</a:t>
            </a:r>
            <a:r>
              <a:rPr lang="en-US" sz="3000" dirty="0" smtClean="0">
                <a:solidFill>
                  <a:srgbClr val="0228D6"/>
                </a:solidFill>
              </a:rPr>
              <a:t> </a:t>
            </a:r>
            <a:r>
              <a:rPr lang="en-US" sz="3000" dirty="0" err="1" smtClean="0">
                <a:solidFill>
                  <a:srgbClr val="0228D6"/>
                </a:solidFill>
              </a:rPr>
              <a:t>süß</a:t>
            </a:r>
            <a:r>
              <a:rPr lang="en-US" sz="3000" dirty="0" smtClean="0">
                <a:solidFill>
                  <a:srgbClr val="0228D6"/>
                </a:solidFill>
              </a:rPr>
              <a:t> </a:t>
            </a:r>
          </a:p>
          <a:p>
            <a:pPr marL="0" indent="0">
              <a:buNone/>
            </a:pPr>
            <a:r>
              <a:rPr lang="en-US" sz="3000" dirty="0" smtClean="0">
                <a:solidFill>
                  <a:srgbClr val="C00000"/>
                </a:solidFill>
              </a:rPr>
              <a:t>Die </a:t>
            </a:r>
            <a:r>
              <a:rPr lang="en-US" sz="3000" dirty="0" err="1" smtClean="0">
                <a:solidFill>
                  <a:srgbClr val="C00000"/>
                </a:solidFill>
              </a:rPr>
              <a:t>Kängurus</a:t>
            </a:r>
            <a:r>
              <a:rPr lang="en-US" sz="3000" dirty="0" smtClean="0">
                <a:solidFill>
                  <a:srgbClr val="C00000"/>
                </a:solidFill>
              </a:rPr>
              <a:t> </a:t>
            </a:r>
            <a:r>
              <a:rPr lang="en-US" sz="3000" dirty="0" err="1" smtClean="0">
                <a:solidFill>
                  <a:srgbClr val="C00000"/>
                </a:solidFill>
              </a:rPr>
              <a:t>springen</a:t>
            </a:r>
            <a:endParaRPr lang="en-US" sz="3000" dirty="0" smtClean="0">
              <a:solidFill>
                <a:srgbClr val="C00000"/>
              </a:solidFill>
            </a:endParaRPr>
          </a:p>
          <a:p>
            <a:pPr marL="0" indent="0">
              <a:buNone/>
            </a:pPr>
            <a:r>
              <a:rPr lang="en-US" sz="3000" dirty="0" smtClean="0">
                <a:solidFill>
                  <a:srgbClr val="00B050"/>
                </a:solidFill>
              </a:rPr>
              <a:t>Der Koala </a:t>
            </a:r>
            <a:r>
              <a:rPr lang="en-US" sz="3000" dirty="0" err="1" smtClean="0">
                <a:solidFill>
                  <a:srgbClr val="00B050"/>
                </a:solidFill>
              </a:rPr>
              <a:t>ist</a:t>
            </a:r>
            <a:r>
              <a:rPr lang="en-US" sz="3000" dirty="0" smtClean="0">
                <a:solidFill>
                  <a:srgbClr val="00B050"/>
                </a:solidFill>
              </a:rPr>
              <a:t> </a:t>
            </a:r>
            <a:r>
              <a:rPr lang="en-US" sz="3000" dirty="0" err="1" smtClean="0">
                <a:solidFill>
                  <a:srgbClr val="00B050"/>
                </a:solidFill>
              </a:rPr>
              <a:t>weich</a:t>
            </a:r>
            <a:r>
              <a:rPr lang="en-US" sz="3000" dirty="0" smtClean="0">
                <a:solidFill>
                  <a:srgbClr val="00B050"/>
                </a:solidFill>
              </a:rPr>
              <a:t> </a:t>
            </a:r>
          </a:p>
          <a:p>
            <a:pPr marL="0" indent="0">
              <a:buNone/>
            </a:pPr>
            <a:r>
              <a:rPr lang="en-US" sz="3000" dirty="0" smtClean="0">
                <a:solidFill>
                  <a:srgbClr val="8039B7"/>
                </a:solidFill>
              </a:rPr>
              <a:t>Das </a:t>
            </a:r>
            <a:r>
              <a:rPr lang="en-US" sz="3000" dirty="0" err="1" smtClean="0">
                <a:solidFill>
                  <a:srgbClr val="8039B7"/>
                </a:solidFill>
              </a:rPr>
              <a:t>Känguru</a:t>
            </a:r>
            <a:r>
              <a:rPr lang="en-US" sz="3000" dirty="0" smtClean="0">
                <a:solidFill>
                  <a:srgbClr val="8039B7"/>
                </a:solidFill>
              </a:rPr>
              <a:t> </a:t>
            </a:r>
            <a:r>
              <a:rPr lang="en-US" sz="3000" dirty="0" err="1" smtClean="0">
                <a:solidFill>
                  <a:srgbClr val="8039B7"/>
                </a:solidFill>
              </a:rPr>
              <a:t>ist</a:t>
            </a:r>
            <a:r>
              <a:rPr lang="en-US" sz="3000" dirty="0" smtClean="0">
                <a:solidFill>
                  <a:srgbClr val="8039B7"/>
                </a:solidFill>
              </a:rPr>
              <a:t> </a:t>
            </a:r>
            <a:r>
              <a:rPr lang="en-US" sz="3000" dirty="0" err="1" smtClean="0">
                <a:solidFill>
                  <a:srgbClr val="8039B7"/>
                </a:solidFill>
              </a:rPr>
              <a:t>schnell</a:t>
            </a:r>
            <a:endParaRPr lang="en-US" sz="3000" dirty="0" smtClean="0">
              <a:solidFill>
                <a:srgbClr val="8039B7"/>
              </a:solidFill>
            </a:endParaRPr>
          </a:p>
          <a:p>
            <a:pPr marL="0" indent="0">
              <a:buNone/>
            </a:pPr>
            <a:endParaRPr lang="en-US" sz="3000" dirty="0" smtClean="0">
              <a:solidFill>
                <a:srgbClr val="8039B7"/>
              </a:solidFill>
            </a:endParaRPr>
          </a:p>
          <a:p>
            <a:pPr marL="0" indent="0">
              <a:buNone/>
            </a:pPr>
            <a:endParaRPr lang="en-US" sz="3000" dirty="0" smtClean="0">
              <a:solidFill>
                <a:srgbClr val="8039B7"/>
              </a:solidFill>
            </a:endParaRPr>
          </a:p>
          <a:p>
            <a:pPr marL="0" indent="0">
              <a:buNone/>
            </a:pPr>
            <a:r>
              <a:rPr lang="en-US" sz="3000" dirty="0" smtClean="0">
                <a:solidFill>
                  <a:srgbClr val="0228D6"/>
                </a:solidFill>
              </a:rPr>
              <a:t>The koalas are cute</a:t>
            </a:r>
          </a:p>
          <a:p>
            <a:pPr marL="0" indent="0">
              <a:buNone/>
            </a:pPr>
            <a:r>
              <a:rPr lang="en-US" sz="3000" dirty="0" smtClean="0">
                <a:solidFill>
                  <a:srgbClr val="C00000"/>
                </a:solidFill>
              </a:rPr>
              <a:t>The kangaroos jump</a:t>
            </a:r>
          </a:p>
          <a:p>
            <a:pPr marL="0" indent="0">
              <a:buNone/>
            </a:pPr>
            <a:r>
              <a:rPr lang="en-US" sz="3000" dirty="0" smtClean="0">
                <a:solidFill>
                  <a:srgbClr val="00B050"/>
                </a:solidFill>
              </a:rPr>
              <a:t>The koala is soft</a:t>
            </a:r>
          </a:p>
          <a:p>
            <a:pPr marL="0" indent="0">
              <a:buNone/>
            </a:pPr>
            <a:r>
              <a:rPr lang="en-US" sz="3000" dirty="0" smtClean="0">
                <a:solidFill>
                  <a:srgbClr val="8039B7"/>
                </a:solidFill>
              </a:rPr>
              <a:t>The kangaroo is fast</a:t>
            </a: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82</a:t>
            </a:fld>
            <a:endParaRPr lang="en-US" dirty="0"/>
          </a:p>
        </p:txBody>
      </p:sp>
    </p:spTree>
    <p:extLst>
      <p:ext uri="{BB962C8B-B14F-4D97-AF65-F5344CB8AC3E}">
        <p14:creationId xmlns:p14="http://schemas.microsoft.com/office/powerpoint/2010/main" val="18257974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Language (</a:t>
            </a:r>
            <a:r>
              <a:rPr lang="en-US"/>
              <a:t>French </a:t>
            </a:r>
            <a:r>
              <a:rPr lang="en-US" smtClean="0"/>
              <a:t>target)</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smtClean="0">
                <a:solidFill>
                  <a:srgbClr val="0228D6"/>
                </a:solidFill>
              </a:rPr>
              <a:t>Die Koalas </a:t>
            </a:r>
            <a:r>
              <a:rPr lang="en-US" sz="3000" dirty="0" err="1" smtClean="0">
                <a:solidFill>
                  <a:srgbClr val="0228D6"/>
                </a:solidFill>
              </a:rPr>
              <a:t>sind</a:t>
            </a:r>
            <a:r>
              <a:rPr lang="en-US" sz="3000" dirty="0" smtClean="0">
                <a:solidFill>
                  <a:srgbClr val="0228D6"/>
                </a:solidFill>
              </a:rPr>
              <a:t> </a:t>
            </a:r>
            <a:r>
              <a:rPr lang="en-US" sz="3000" dirty="0" err="1" smtClean="0">
                <a:solidFill>
                  <a:srgbClr val="0228D6"/>
                </a:solidFill>
              </a:rPr>
              <a:t>süß</a:t>
            </a:r>
            <a:r>
              <a:rPr lang="en-US" sz="3000" dirty="0" smtClean="0">
                <a:solidFill>
                  <a:srgbClr val="0228D6"/>
                </a:solidFill>
              </a:rPr>
              <a:t> </a:t>
            </a:r>
          </a:p>
          <a:p>
            <a:pPr marL="0" indent="0">
              <a:buNone/>
            </a:pPr>
            <a:r>
              <a:rPr lang="en-US" sz="3000" dirty="0" smtClean="0">
                <a:solidFill>
                  <a:srgbClr val="C00000"/>
                </a:solidFill>
              </a:rPr>
              <a:t>Die </a:t>
            </a:r>
            <a:r>
              <a:rPr lang="en-US" sz="3000" dirty="0" err="1" smtClean="0">
                <a:solidFill>
                  <a:srgbClr val="C00000"/>
                </a:solidFill>
              </a:rPr>
              <a:t>Kängurus</a:t>
            </a:r>
            <a:r>
              <a:rPr lang="en-US" sz="3000" dirty="0" smtClean="0">
                <a:solidFill>
                  <a:srgbClr val="C00000"/>
                </a:solidFill>
              </a:rPr>
              <a:t> </a:t>
            </a:r>
            <a:r>
              <a:rPr lang="en-US" sz="3000" dirty="0" err="1" smtClean="0">
                <a:solidFill>
                  <a:srgbClr val="C00000"/>
                </a:solidFill>
              </a:rPr>
              <a:t>springen</a:t>
            </a:r>
            <a:endParaRPr lang="en-US" sz="3000" dirty="0" smtClean="0">
              <a:solidFill>
                <a:srgbClr val="C00000"/>
              </a:solidFill>
            </a:endParaRPr>
          </a:p>
          <a:p>
            <a:pPr marL="0" indent="0">
              <a:buNone/>
            </a:pPr>
            <a:r>
              <a:rPr lang="en-US" sz="3000" dirty="0" smtClean="0">
                <a:solidFill>
                  <a:srgbClr val="00B050"/>
                </a:solidFill>
              </a:rPr>
              <a:t>Der Koala </a:t>
            </a:r>
            <a:r>
              <a:rPr lang="en-US" sz="3000" dirty="0" err="1" smtClean="0">
                <a:solidFill>
                  <a:srgbClr val="00B050"/>
                </a:solidFill>
              </a:rPr>
              <a:t>ist</a:t>
            </a:r>
            <a:r>
              <a:rPr lang="en-US" sz="3000" dirty="0" smtClean="0">
                <a:solidFill>
                  <a:srgbClr val="00B050"/>
                </a:solidFill>
              </a:rPr>
              <a:t> </a:t>
            </a:r>
            <a:r>
              <a:rPr lang="en-US" sz="3000" dirty="0" err="1" smtClean="0">
                <a:solidFill>
                  <a:srgbClr val="00B050"/>
                </a:solidFill>
              </a:rPr>
              <a:t>weich</a:t>
            </a:r>
            <a:r>
              <a:rPr lang="en-US" sz="3000" dirty="0" smtClean="0">
                <a:solidFill>
                  <a:srgbClr val="00B050"/>
                </a:solidFill>
              </a:rPr>
              <a:t> </a:t>
            </a:r>
          </a:p>
          <a:p>
            <a:pPr marL="0" indent="0">
              <a:buNone/>
            </a:pPr>
            <a:r>
              <a:rPr lang="en-US" sz="3000" dirty="0" smtClean="0">
                <a:solidFill>
                  <a:srgbClr val="8039B7"/>
                </a:solidFill>
              </a:rPr>
              <a:t>Das </a:t>
            </a:r>
            <a:r>
              <a:rPr lang="en-US" sz="3000" dirty="0" err="1" smtClean="0">
                <a:solidFill>
                  <a:srgbClr val="8039B7"/>
                </a:solidFill>
              </a:rPr>
              <a:t>Känguru</a:t>
            </a:r>
            <a:r>
              <a:rPr lang="en-US" sz="3000" dirty="0" smtClean="0">
                <a:solidFill>
                  <a:srgbClr val="8039B7"/>
                </a:solidFill>
              </a:rPr>
              <a:t> </a:t>
            </a:r>
            <a:r>
              <a:rPr lang="en-US" sz="3000" dirty="0" err="1" smtClean="0">
                <a:solidFill>
                  <a:srgbClr val="8039B7"/>
                </a:solidFill>
              </a:rPr>
              <a:t>ist</a:t>
            </a:r>
            <a:r>
              <a:rPr lang="en-US" sz="3000" dirty="0" smtClean="0">
                <a:solidFill>
                  <a:srgbClr val="8039B7"/>
                </a:solidFill>
              </a:rPr>
              <a:t> </a:t>
            </a:r>
            <a:r>
              <a:rPr lang="en-US" sz="3000" dirty="0" err="1" smtClean="0">
                <a:solidFill>
                  <a:srgbClr val="8039B7"/>
                </a:solidFill>
              </a:rPr>
              <a:t>schnell</a:t>
            </a:r>
            <a:endParaRPr lang="en-US" sz="3000" dirty="0" smtClean="0">
              <a:solidFill>
                <a:srgbClr val="8039B7"/>
              </a:solidFill>
            </a:endParaRPr>
          </a:p>
          <a:p>
            <a:pPr marL="0" indent="0">
              <a:buNone/>
            </a:pPr>
            <a:endParaRPr lang="en-US" sz="3000" dirty="0" smtClean="0">
              <a:solidFill>
                <a:srgbClr val="8039B7"/>
              </a:solidFill>
            </a:endParaRPr>
          </a:p>
          <a:p>
            <a:pPr marL="0" indent="0">
              <a:buNone/>
            </a:pPr>
            <a:endParaRPr lang="en-US" sz="3000" dirty="0" smtClean="0">
              <a:solidFill>
                <a:srgbClr val="8039B7"/>
              </a:solidFill>
            </a:endParaRPr>
          </a:p>
          <a:p>
            <a:pPr marL="0" indent="0">
              <a:buNone/>
            </a:pPr>
            <a:r>
              <a:rPr lang="en-US" sz="3000" dirty="0">
                <a:solidFill>
                  <a:srgbClr val="728CFF"/>
                </a:solidFill>
              </a:rPr>
              <a:t>Les koalas </a:t>
            </a:r>
            <a:r>
              <a:rPr lang="en-US" sz="3000" dirty="0" err="1">
                <a:solidFill>
                  <a:srgbClr val="728CFF"/>
                </a:solidFill>
              </a:rPr>
              <a:t>sont</a:t>
            </a:r>
            <a:r>
              <a:rPr lang="en-US" sz="3000" dirty="0">
                <a:solidFill>
                  <a:srgbClr val="728CFF"/>
                </a:solidFill>
              </a:rPr>
              <a:t> mignons </a:t>
            </a:r>
          </a:p>
          <a:p>
            <a:pPr marL="0" indent="0">
              <a:buNone/>
            </a:pPr>
            <a:r>
              <a:rPr lang="en-US" sz="3000" dirty="0">
                <a:solidFill>
                  <a:srgbClr val="F6585B"/>
                </a:solidFill>
              </a:rPr>
              <a:t>Les </a:t>
            </a:r>
            <a:r>
              <a:rPr lang="en-US" sz="3000" dirty="0" err="1">
                <a:solidFill>
                  <a:srgbClr val="F6585B"/>
                </a:solidFill>
              </a:rPr>
              <a:t>kangourous</a:t>
            </a:r>
            <a:r>
              <a:rPr lang="en-US" sz="3000" dirty="0">
                <a:solidFill>
                  <a:srgbClr val="F6585B"/>
                </a:solidFill>
              </a:rPr>
              <a:t> </a:t>
            </a:r>
            <a:r>
              <a:rPr lang="en-US" sz="3000" dirty="0" err="1">
                <a:solidFill>
                  <a:srgbClr val="F6585B"/>
                </a:solidFill>
              </a:rPr>
              <a:t>sautent</a:t>
            </a:r>
            <a:r>
              <a:rPr lang="en-US" sz="3000" dirty="0">
                <a:solidFill>
                  <a:srgbClr val="F6585B"/>
                </a:solidFill>
              </a:rPr>
              <a:t> </a:t>
            </a:r>
          </a:p>
          <a:p>
            <a:pPr marL="0" indent="0">
              <a:buNone/>
            </a:pPr>
            <a:r>
              <a:rPr lang="en-US" sz="3000" dirty="0">
                <a:solidFill>
                  <a:srgbClr val="22FF86"/>
                </a:solidFill>
              </a:rPr>
              <a:t>Le koala </a:t>
            </a:r>
            <a:r>
              <a:rPr lang="en-US" sz="3000" dirty="0" err="1">
                <a:solidFill>
                  <a:srgbClr val="22FF86"/>
                </a:solidFill>
              </a:rPr>
              <a:t>est</a:t>
            </a:r>
            <a:r>
              <a:rPr lang="en-US" sz="3000" dirty="0">
                <a:solidFill>
                  <a:srgbClr val="22FF86"/>
                </a:solidFill>
              </a:rPr>
              <a:t> </a:t>
            </a:r>
            <a:r>
              <a:rPr lang="en-US" sz="3000" dirty="0" err="1">
                <a:solidFill>
                  <a:srgbClr val="22FF86"/>
                </a:solidFill>
              </a:rPr>
              <a:t>doux</a:t>
            </a:r>
            <a:r>
              <a:rPr lang="en-US" sz="3000" dirty="0">
                <a:solidFill>
                  <a:srgbClr val="22FF86"/>
                </a:solidFill>
              </a:rPr>
              <a:t> </a:t>
            </a:r>
          </a:p>
          <a:p>
            <a:pPr marL="0" indent="0">
              <a:buNone/>
            </a:pPr>
            <a:r>
              <a:rPr lang="en-US" sz="3000" dirty="0">
                <a:solidFill>
                  <a:srgbClr val="BD72F6"/>
                </a:solidFill>
              </a:rPr>
              <a:t>Le </a:t>
            </a:r>
            <a:r>
              <a:rPr lang="en-US" sz="3000" dirty="0" err="1">
                <a:solidFill>
                  <a:srgbClr val="BD72F6"/>
                </a:solidFill>
              </a:rPr>
              <a:t>kangourou</a:t>
            </a:r>
            <a:r>
              <a:rPr lang="en-US" sz="3000" dirty="0">
                <a:solidFill>
                  <a:srgbClr val="BD72F6"/>
                </a:solidFill>
              </a:rPr>
              <a:t> </a:t>
            </a:r>
            <a:r>
              <a:rPr lang="en-US" sz="3000" dirty="0" err="1">
                <a:solidFill>
                  <a:srgbClr val="BD72F6"/>
                </a:solidFill>
              </a:rPr>
              <a:t>est</a:t>
            </a:r>
            <a:r>
              <a:rPr lang="en-US" sz="3000" dirty="0">
                <a:solidFill>
                  <a:srgbClr val="BD72F6"/>
                </a:solidFill>
              </a:rPr>
              <a:t> </a:t>
            </a:r>
            <a:r>
              <a:rPr lang="en-US" sz="3000" dirty="0" err="1">
                <a:solidFill>
                  <a:srgbClr val="BD72F6"/>
                </a:solidFill>
              </a:rPr>
              <a:t>rapide</a:t>
            </a:r>
            <a:endParaRPr lang="en-US" sz="3000" dirty="0">
              <a:solidFill>
                <a:srgbClr val="BD72F6"/>
              </a:solidFill>
            </a:endParaRP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83</a:t>
            </a:fld>
            <a:endParaRPr lang="en-US" dirty="0"/>
          </a:p>
        </p:txBody>
      </p:sp>
    </p:spTree>
    <p:extLst>
      <p:ext uri="{BB962C8B-B14F-4D97-AF65-F5344CB8AC3E}">
        <p14:creationId xmlns:p14="http://schemas.microsoft.com/office/powerpoint/2010/main" val="8680912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Language (</a:t>
            </a:r>
            <a:r>
              <a:rPr lang="en-US"/>
              <a:t>French </a:t>
            </a:r>
            <a:r>
              <a:rPr lang="en-US" smtClean="0"/>
              <a:t>target)</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84</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1294" t="40912" r="17925" b="52347"/>
          <a:stretch/>
        </p:blipFill>
        <p:spPr>
          <a:xfrm>
            <a:off x="460790" y="2633180"/>
            <a:ext cx="8229600" cy="1545824"/>
          </a:xfrm>
        </p:spPr>
      </p:pic>
      <p:graphicFrame>
        <p:nvGraphicFramePr>
          <p:cNvPr id="8" name="Table 7"/>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11935377"/>
              </p:ext>
            </p:extLst>
          </p:nvPr>
        </p:nvGraphicFramePr>
        <p:xfrm>
          <a:off x="457200" y="2553813"/>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50%</a:t>
                      </a:r>
                      <a:endParaRPr lang="en-US" sz="2500" dirty="0">
                        <a:latin typeface="Times" charset="0"/>
                        <a:ea typeface="Times" charset="0"/>
                        <a:cs typeface="Times" charset="0"/>
                      </a:endParaRPr>
                    </a:p>
                  </a:txBody>
                  <a:tcPr anchor="b">
                    <a:solidFill>
                      <a:schemeClr val="bg1"/>
                    </a:solidFill>
                  </a:tcPr>
                </a:tc>
              </a:tr>
            </a:tbl>
          </a:graphicData>
        </a:graphic>
      </p:graphicFrame>
    </p:spTree>
    <p:extLst>
      <p:ext uri="{BB962C8B-B14F-4D97-AF65-F5344CB8AC3E}">
        <p14:creationId xmlns:p14="http://schemas.microsoft.com/office/powerpoint/2010/main" val="1230967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85</a:t>
            </a:fld>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9341857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a:t>
            </a:r>
            <a:r>
              <a:rPr lang="en-US" dirty="0"/>
              <a:t>(English Source)</a:t>
            </a:r>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smtClean="0">
                <a:solidFill>
                  <a:srgbClr val="0228D6"/>
                </a:solidFill>
              </a:rPr>
              <a:t>Die Koalas </a:t>
            </a:r>
            <a:r>
              <a:rPr lang="en-US" sz="3000" dirty="0" err="1" smtClean="0">
                <a:solidFill>
                  <a:srgbClr val="0228D6"/>
                </a:solidFill>
              </a:rPr>
              <a:t>sind</a:t>
            </a:r>
            <a:r>
              <a:rPr lang="en-US" sz="3000" dirty="0" smtClean="0">
                <a:solidFill>
                  <a:srgbClr val="0228D6"/>
                </a:solidFill>
              </a:rPr>
              <a:t> </a:t>
            </a:r>
            <a:r>
              <a:rPr lang="en-US" sz="3000" dirty="0" err="1" smtClean="0">
                <a:solidFill>
                  <a:srgbClr val="0228D6"/>
                </a:solidFill>
              </a:rPr>
              <a:t>süß</a:t>
            </a:r>
            <a:r>
              <a:rPr lang="en-US" sz="3000" dirty="0" smtClean="0">
                <a:solidFill>
                  <a:srgbClr val="0228D6"/>
                </a:solidFill>
              </a:rPr>
              <a:t> </a:t>
            </a:r>
          </a:p>
          <a:p>
            <a:pPr marL="0" indent="0">
              <a:buNone/>
            </a:pPr>
            <a:r>
              <a:rPr lang="en-US" sz="3000" dirty="0" smtClean="0">
                <a:solidFill>
                  <a:srgbClr val="C00000"/>
                </a:solidFill>
              </a:rPr>
              <a:t>Die </a:t>
            </a:r>
            <a:r>
              <a:rPr lang="en-US" sz="3000" dirty="0" err="1" smtClean="0">
                <a:solidFill>
                  <a:srgbClr val="C00000"/>
                </a:solidFill>
              </a:rPr>
              <a:t>Kängurus</a:t>
            </a:r>
            <a:r>
              <a:rPr lang="en-US" sz="3000" dirty="0" smtClean="0">
                <a:solidFill>
                  <a:srgbClr val="C00000"/>
                </a:solidFill>
              </a:rPr>
              <a:t> </a:t>
            </a:r>
            <a:r>
              <a:rPr lang="en-US" sz="3000" dirty="0" err="1" smtClean="0">
                <a:solidFill>
                  <a:srgbClr val="C00000"/>
                </a:solidFill>
              </a:rPr>
              <a:t>springen</a:t>
            </a:r>
            <a:endParaRPr lang="en-US" sz="3000" dirty="0" smtClean="0">
              <a:solidFill>
                <a:srgbClr val="C00000"/>
              </a:solidFill>
            </a:endParaRPr>
          </a:p>
          <a:p>
            <a:pPr marL="0" indent="0">
              <a:buNone/>
            </a:pPr>
            <a:r>
              <a:rPr lang="en-US" sz="3000" dirty="0" smtClean="0">
                <a:solidFill>
                  <a:srgbClr val="00B050"/>
                </a:solidFill>
              </a:rPr>
              <a:t>Der Koala </a:t>
            </a:r>
            <a:r>
              <a:rPr lang="en-US" sz="3000" dirty="0" err="1" smtClean="0">
                <a:solidFill>
                  <a:srgbClr val="00B050"/>
                </a:solidFill>
              </a:rPr>
              <a:t>ist</a:t>
            </a:r>
            <a:r>
              <a:rPr lang="en-US" sz="3000" dirty="0" smtClean="0">
                <a:solidFill>
                  <a:srgbClr val="00B050"/>
                </a:solidFill>
              </a:rPr>
              <a:t> </a:t>
            </a:r>
            <a:r>
              <a:rPr lang="en-US" sz="3000" dirty="0" err="1" smtClean="0">
                <a:solidFill>
                  <a:srgbClr val="00B050"/>
                </a:solidFill>
              </a:rPr>
              <a:t>weich</a:t>
            </a:r>
            <a:r>
              <a:rPr lang="en-US" sz="3000" dirty="0" smtClean="0">
                <a:solidFill>
                  <a:srgbClr val="00B050"/>
                </a:solidFill>
              </a:rPr>
              <a:t> </a:t>
            </a:r>
          </a:p>
          <a:p>
            <a:pPr marL="0" indent="0">
              <a:buNone/>
            </a:pPr>
            <a:r>
              <a:rPr lang="en-US" sz="3000" dirty="0" smtClean="0">
                <a:solidFill>
                  <a:srgbClr val="8039B7"/>
                </a:solidFill>
              </a:rPr>
              <a:t>Das </a:t>
            </a:r>
            <a:r>
              <a:rPr lang="en-US" sz="3000" dirty="0" err="1" smtClean="0">
                <a:solidFill>
                  <a:srgbClr val="8039B7"/>
                </a:solidFill>
              </a:rPr>
              <a:t>Känguru</a:t>
            </a:r>
            <a:r>
              <a:rPr lang="en-US" sz="3000" dirty="0" smtClean="0">
                <a:solidFill>
                  <a:srgbClr val="8039B7"/>
                </a:solidFill>
              </a:rPr>
              <a:t> </a:t>
            </a:r>
            <a:r>
              <a:rPr lang="en-US" sz="3000" dirty="0" err="1" smtClean="0">
                <a:solidFill>
                  <a:srgbClr val="8039B7"/>
                </a:solidFill>
              </a:rPr>
              <a:t>ist</a:t>
            </a:r>
            <a:r>
              <a:rPr lang="en-US" sz="3000" dirty="0" smtClean="0">
                <a:solidFill>
                  <a:srgbClr val="8039B7"/>
                </a:solidFill>
              </a:rPr>
              <a:t> </a:t>
            </a:r>
            <a:r>
              <a:rPr lang="en-US" sz="3000" dirty="0" err="1" smtClean="0">
                <a:solidFill>
                  <a:srgbClr val="8039B7"/>
                </a:solidFill>
              </a:rPr>
              <a:t>schnell</a:t>
            </a:r>
            <a:endParaRPr lang="en-US" sz="3000" dirty="0" smtClean="0">
              <a:solidFill>
                <a:srgbClr val="8039B7"/>
              </a:solidFill>
            </a:endParaRPr>
          </a:p>
          <a:p>
            <a:pPr marL="0" indent="0">
              <a:buNone/>
            </a:pPr>
            <a:endParaRPr lang="en-US" sz="3000" dirty="0" smtClean="0">
              <a:solidFill>
                <a:srgbClr val="8039B7"/>
              </a:solidFill>
            </a:endParaRPr>
          </a:p>
          <a:p>
            <a:pPr marL="0" indent="0">
              <a:buNone/>
            </a:pPr>
            <a:endParaRPr lang="en-US" sz="3000" dirty="0" smtClean="0">
              <a:solidFill>
                <a:srgbClr val="8039B7"/>
              </a:solidFill>
            </a:endParaRPr>
          </a:p>
          <a:p>
            <a:pPr marL="0" indent="0">
              <a:buNone/>
            </a:pPr>
            <a:r>
              <a:rPr lang="en-US" sz="3000" dirty="0" smtClean="0">
                <a:solidFill>
                  <a:srgbClr val="0228D6"/>
                </a:solidFill>
              </a:rPr>
              <a:t>The koalas are cute</a:t>
            </a:r>
          </a:p>
          <a:p>
            <a:pPr marL="0" indent="0">
              <a:buNone/>
            </a:pPr>
            <a:r>
              <a:rPr lang="en-US" sz="3000" dirty="0" smtClean="0">
                <a:solidFill>
                  <a:srgbClr val="C00000"/>
                </a:solidFill>
              </a:rPr>
              <a:t>The kangaroos jump</a:t>
            </a:r>
          </a:p>
          <a:p>
            <a:pPr marL="0" indent="0">
              <a:buNone/>
            </a:pPr>
            <a:r>
              <a:rPr lang="en-US" sz="3000" dirty="0" smtClean="0">
                <a:solidFill>
                  <a:srgbClr val="00B050"/>
                </a:solidFill>
              </a:rPr>
              <a:t>The koala is soft</a:t>
            </a:r>
          </a:p>
          <a:p>
            <a:pPr marL="0" indent="0">
              <a:buNone/>
            </a:pPr>
            <a:r>
              <a:rPr lang="en-US" sz="3000" dirty="0" smtClean="0">
                <a:solidFill>
                  <a:srgbClr val="8039B7"/>
                </a:solidFill>
              </a:rPr>
              <a:t>The kangaroo is fast</a:t>
            </a: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86</a:t>
            </a:fld>
            <a:endParaRPr lang="en-US" dirty="0"/>
          </a:p>
        </p:txBody>
      </p:sp>
    </p:spTree>
    <p:extLst>
      <p:ext uri="{BB962C8B-B14F-4D97-AF65-F5344CB8AC3E}">
        <p14:creationId xmlns:p14="http://schemas.microsoft.com/office/powerpoint/2010/main" val="7425723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(English source)</a:t>
            </a:r>
            <a:endParaRPr lang="en-US" dirty="0"/>
          </a:p>
        </p:txBody>
      </p:sp>
      <p:sp>
        <p:nvSpPr>
          <p:cNvPr id="3" name="Content Placeholder 2"/>
          <p:cNvSpPr>
            <a:spLocks noGrp="1"/>
          </p:cNvSpPr>
          <p:nvPr>
            <p:ph idx="1"/>
          </p:nvPr>
        </p:nvSpPr>
        <p:spPr>
          <a:xfrm>
            <a:off x="628650" y="2517569"/>
            <a:ext cx="7886700" cy="3659393"/>
          </a:xfrm>
        </p:spPr>
        <p:txBody>
          <a:bodyPr numCol="2">
            <a:normAutofit/>
          </a:bodyPr>
          <a:lstStyle/>
          <a:p>
            <a:pPr marL="0" indent="0">
              <a:buNone/>
            </a:pPr>
            <a:r>
              <a:rPr lang="en-US" sz="3000" dirty="0">
                <a:solidFill>
                  <a:srgbClr val="0228D6"/>
                </a:solidFill>
              </a:rPr>
              <a:t>The koalas are cute</a:t>
            </a:r>
          </a:p>
          <a:p>
            <a:pPr marL="0" indent="0">
              <a:buNone/>
            </a:pPr>
            <a:r>
              <a:rPr lang="en-US" sz="3000" dirty="0">
                <a:solidFill>
                  <a:srgbClr val="C00000"/>
                </a:solidFill>
              </a:rPr>
              <a:t>The kangaroos jump</a:t>
            </a:r>
          </a:p>
          <a:p>
            <a:pPr marL="0" indent="0">
              <a:buNone/>
            </a:pPr>
            <a:r>
              <a:rPr lang="en-US" sz="3000" dirty="0">
                <a:solidFill>
                  <a:srgbClr val="00B050"/>
                </a:solidFill>
              </a:rPr>
              <a:t>The koala is soft</a:t>
            </a:r>
          </a:p>
          <a:p>
            <a:pPr marL="0" indent="0">
              <a:buNone/>
            </a:pPr>
            <a:r>
              <a:rPr lang="en-US" sz="3000" dirty="0">
                <a:solidFill>
                  <a:srgbClr val="8039B7"/>
                </a:solidFill>
              </a:rPr>
              <a:t>The kangaroo is fast</a:t>
            </a: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228D6"/>
                </a:solidFill>
              </a:rPr>
              <a:t>The koalas are cute</a:t>
            </a:r>
          </a:p>
          <a:p>
            <a:pPr marL="0" indent="0">
              <a:buNone/>
            </a:pPr>
            <a:r>
              <a:rPr lang="en-US" sz="3000" dirty="0">
                <a:solidFill>
                  <a:srgbClr val="C00000"/>
                </a:solidFill>
              </a:rPr>
              <a:t>The kangaroos jump</a:t>
            </a:r>
          </a:p>
          <a:p>
            <a:pPr marL="0" indent="0">
              <a:buNone/>
            </a:pPr>
            <a:r>
              <a:rPr lang="en-US" sz="3000" dirty="0">
                <a:solidFill>
                  <a:srgbClr val="00B050"/>
                </a:solidFill>
              </a:rPr>
              <a:t>The koala is soft</a:t>
            </a:r>
          </a:p>
          <a:p>
            <a:pPr marL="0" indent="0">
              <a:buNone/>
            </a:pPr>
            <a:r>
              <a:rPr lang="en-US" sz="3000" dirty="0">
                <a:solidFill>
                  <a:srgbClr val="8039B7"/>
                </a:solidFill>
              </a:rPr>
              <a:t>The kangaroo is fast</a:t>
            </a: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87</a:t>
            </a:fld>
            <a:endParaRPr lang="en-US" dirty="0"/>
          </a:p>
        </p:txBody>
      </p:sp>
    </p:spTree>
    <p:extLst>
      <p:ext uri="{BB962C8B-B14F-4D97-AF65-F5344CB8AC3E}">
        <p14:creationId xmlns:p14="http://schemas.microsoft.com/office/powerpoint/2010/main" val="6151414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Untranslated (English source)</a:t>
            </a:r>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88</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0640" t="49435" r="18530" b="42667"/>
          <a:stretch/>
        </p:blipFill>
        <p:spPr>
          <a:xfrm>
            <a:off x="459798" y="2534782"/>
            <a:ext cx="8229600" cy="1809567"/>
          </a:xfrm>
        </p:spPr>
      </p:pic>
      <p:graphicFrame>
        <p:nvGraphicFramePr>
          <p:cNvPr id="9" name="Table 8"/>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85579078"/>
              </p:ext>
            </p:extLst>
          </p:nvPr>
        </p:nvGraphicFramePr>
        <p:xfrm>
          <a:off x="457200" y="2453797"/>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50%</a:t>
                      </a:r>
                      <a:endParaRPr lang="en-US" sz="2500" dirty="0">
                        <a:latin typeface="Times" charset="0"/>
                        <a:ea typeface="Times" charset="0"/>
                        <a:cs typeface="Times" charset="0"/>
                      </a:endParaRPr>
                    </a:p>
                  </a:txBody>
                  <a:tcPr anchor="b">
                    <a:solidFill>
                      <a:schemeClr val="bg1"/>
                    </a:solidFill>
                  </a:tcPr>
                </a:tc>
              </a:tr>
            </a:tbl>
          </a:graphicData>
        </a:graphic>
      </p:graphicFrame>
    </p:spTree>
    <p:extLst>
      <p:ext uri="{BB962C8B-B14F-4D97-AF65-F5344CB8AC3E}">
        <p14:creationId xmlns:p14="http://schemas.microsoft.com/office/powerpoint/2010/main" val="315550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8</a:t>
            </a:fld>
            <a:endParaRPr lang="en-US" dirty="0"/>
          </a:p>
        </p:txBody>
      </p:sp>
    </p:spTree>
    <p:extLst>
      <p:ext uri="{BB962C8B-B14F-4D97-AF65-F5344CB8AC3E}">
        <p14:creationId xmlns:p14="http://schemas.microsoft.com/office/powerpoint/2010/main" val="1080234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(German target)</a:t>
            </a:r>
            <a:endParaRPr lang="en-US" dirty="0"/>
          </a:p>
        </p:txBody>
      </p:sp>
      <p:sp>
        <p:nvSpPr>
          <p:cNvPr id="3" name="Content Placeholder 2"/>
          <p:cNvSpPr>
            <a:spLocks noGrp="1"/>
          </p:cNvSpPr>
          <p:nvPr>
            <p:ph idx="1"/>
          </p:nvPr>
        </p:nvSpPr>
        <p:spPr>
          <a:xfrm>
            <a:off x="628650" y="2517569"/>
            <a:ext cx="7886700" cy="3659394"/>
          </a:xfrm>
        </p:spPr>
        <p:txBody>
          <a:bodyPr numCol="2">
            <a:noAutofit/>
          </a:bodyPr>
          <a:lstStyle/>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smtClean="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228D6"/>
                </a:solidFill>
              </a:rPr>
              <a:t>The koalas are cute</a:t>
            </a:r>
          </a:p>
          <a:p>
            <a:pPr marL="0" indent="0">
              <a:buNone/>
            </a:pPr>
            <a:r>
              <a:rPr lang="en-US" sz="3000" dirty="0">
                <a:solidFill>
                  <a:srgbClr val="C00000"/>
                </a:solidFill>
              </a:rPr>
              <a:t>The kangaroos jump</a:t>
            </a:r>
          </a:p>
          <a:p>
            <a:pPr marL="0" indent="0">
              <a:buNone/>
            </a:pPr>
            <a:r>
              <a:rPr lang="en-US" sz="3000" dirty="0">
                <a:solidFill>
                  <a:srgbClr val="00B050"/>
                </a:solidFill>
              </a:rPr>
              <a:t>The koala is soft</a:t>
            </a:r>
          </a:p>
          <a:p>
            <a:pPr marL="0" indent="0">
              <a:buNone/>
            </a:pPr>
            <a:r>
              <a:rPr lang="en-US" sz="3000" dirty="0">
                <a:solidFill>
                  <a:srgbClr val="8039B7"/>
                </a:solidFill>
              </a:rPr>
              <a:t>The kangaroo is fast</a:t>
            </a:r>
          </a:p>
          <a:p>
            <a:endParaRPr lang="en-US" sz="3000" dirty="0" smtClean="0"/>
          </a:p>
          <a:p>
            <a:endParaRPr lang="en-US" sz="3000" dirty="0"/>
          </a:p>
          <a:p>
            <a:endParaRPr lang="en-US" sz="3000" dirty="0" smtClean="0"/>
          </a:p>
          <a:p>
            <a:endParaRPr lang="en-US" sz="3000" dirty="0"/>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89</a:t>
            </a:fld>
            <a:endParaRPr lang="en-US" dirty="0"/>
          </a:p>
        </p:txBody>
      </p:sp>
    </p:spTree>
    <p:extLst>
      <p:ext uri="{BB962C8B-B14F-4D97-AF65-F5344CB8AC3E}">
        <p14:creationId xmlns:p14="http://schemas.microsoft.com/office/powerpoint/2010/main" val="14568533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a:t>
            </a:r>
            <a:r>
              <a:rPr lang="en-US" dirty="0"/>
              <a:t>(German target)</a:t>
            </a:r>
          </a:p>
        </p:txBody>
      </p:sp>
      <p:sp>
        <p:nvSpPr>
          <p:cNvPr id="3" name="Content Placeholder 2"/>
          <p:cNvSpPr>
            <a:spLocks noGrp="1"/>
          </p:cNvSpPr>
          <p:nvPr>
            <p:ph idx="1"/>
          </p:nvPr>
        </p:nvSpPr>
        <p:spPr>
          <a:xfrm>
            <a:off x="628650" y="2517569"/>
            <a:ext cx="7886700" cy="3659394"/>
          </a:xfrm>
        </p:spPr>
        <p:txBody>
          <a:bodyPr numCol="2">
            <a:noAutofit/>
          </a:bodyPr>
          <a:lstStyle/>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smtClean="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endParaRPr lang="en-US" sz="3000" dirty="0" smtClean="0"/>
          </a:p>
          <a:p>
            <a:endParaRPr lang="en-US" sz="3000" dirty="0"/>
          </a:p>
          <a:p>
            <a:endParaRPr lang="en-US" sz="3000" dirty="0" smtClean="0"/>
          </a:p>
          <a:p>
            <a:endParaRPr lang="en-US" sz="3000" dirty="0"/>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90</a:t>
            </a:fld>
            <a:endParaRPr lang="en-US" dirty="0"/>
          </a:p>
        </p:txBody>
      </p:sp>
    </p:spTree>
    <p:extLst>
      <p:ext uri="{BB962C8B-B14F-4D97-AF65-F5344CB8AC3E}">
        <p14:creationId xmlns:p14="http://schemas.microsoft.com/office/powerpoint/2010/main" val="16429527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a:t>
            </a:r>
            <a:r>
              <a:rPr lang="en-US" dirty="0"/>
              <a:t>(German target)</a:t>
            </a:r>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91</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29794" t="57458" r="18002" b="23414"/>
          <a:stretch/>
        </p:blipFill>
        <p:spPr>
          <a:xfrm>
            <a:off x="457200" y="1690689"/>
            <a:ext cx="8229600" cy="4267200"/>
          </a:xfrm>
        </p:spPr>
      </p:pic>
      <p:graphicFrame>
        <p:nvGraphicFramePr>
          <p:cNvPr id="9" name="Table 8"/>
          <p:cNvGraphicFramePr>
            <a:graphicFrameLocks noGrp="1"/>
          </p:cNvGraphicFramePr>
          <p:nvPr>
            <p:extLst>
              <p:ext uri="{D42A27DB-BD31-4B8C-83A1-F6EECF244321}">
                <p14:modId xmlns:p14="http://schemas.microsoft.com/office/powerpoint/2010/main" val="710069395"/>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3417277"/>
              </p:ext>
            </p:extLst>
          </p:nvPr>
        </p:nvGraphicFramePr>
        <p:xfrm>
          <a:off x="457200" y="1696547"/>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50%</a:t>
                      </a:r>
                      <a:endParaRPr lang="en-US" sz="2500" dirty="0">
                        <a:latin typeface="Times" charset="0"/>
                        <a:ea typeface="Times" charset="0"/>
                        <a:cs typeface="Times" charset="0"/>
                      </a:endParaRPr>
                    </a:p>
                  </a:txBody>
                  <a:tcPr anchor="b">
                    <a:solidFill>
                      <a:schemeClr val="bg1"/>
                    </a:solidFill>
                  </a:tcPr>
                </a:tc>
              </a:tr>
            </a:tbl>
          </a:graphicData>
        </a:graphic>
      </p:graphicFrame>
    </p:spTree>
    <p:extLst>
      <p:ext uri="{BB962C8B-B14F-4D97-AF65-F5344CB8AC3E}">
        <p14:creationId xmlns:p14="http://schemas.microsoft.com/office/powerpoint/2010/main" val="7062274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 Segments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92</a:t>
            </a:fld>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4552868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 Segments</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dirty="0" smtClean="0">
                <a:solidFill>
                  <a:srgbClr val="0228D6"/>
                </a:solidFill>
              </a:rPr>
              <a:t>Die</a:t>
            </a:r>
          </a:p>
          <a:p>
            <a:pPr marL="0" indent="0">
              <a:buNone/>
            </a:pPr>
            <a:r>
              <a:rPr lang="en-US" dirty="0" err="1">
                <a:solidFill>
                  <a:srgbClr val="C00000"/>
                </a:solidFill>
              </a:rPr>
              <a:t>süß</a:t>
            </a:r>
            <a:endParaRPr lang="en-US" dirty="0" smtClean="0">
              <a:solidFill>
                <a:srgbClr val="C00000"/>
              </a:solidFill>
            </a:endParaRPr>
          </a:p>
          <a:p>
            <a:pPr marL="0" indent="0">
              <a:buNone/>
            </a:pPr>
            <a:r>
              <a:rPr lang="en-US" dirty="0" err="1" smtClean="0">
                <a:solidFill>
                  <a:srgbClr val="00B050"/>
                </a:solidFill>
              </a:rPr>
              <a:t>Känguru</a:t>
            </a:r>
            <a:endParaRPr lang="en-US" dirty="0" smtClean="0">
              <a:solidFill>
                <a:srgbClr val="00B050"/>
              </a:solidFill>
            </a:endParaRPr>
          </a:p>
          <a:p>
            <a:pPr marL="0" indent="0">
              <a:buNone/>
            </a:pPr>
            <a:r>
              <a:rPr lang="en-US" dirty="0" err="1">
                <a:solidFill>
                  <a:srgbClr val="8039B7"/>
                </a:solidFill>
              </a:rPr>
              <a:t>schnell</a:t>
            </a:r>
            <a:endParaRPr lang="en-US" dirty="0">
              <a:solidFill>
                <a:srgbClr val="0228D6"/>
              </a:solidFill>
            </a:endParaRPr>
          </a:p>
          <a:p>
            <a:pPr marL="0" indent="0">
              <a:buNone/>
            </a:pPr>
            <a:endParaRPr lang="en-US" dirty="0" smtClean="0">
              <a:solidFill>
                <a:srgbClr val="8039B7"/>
              </a:solidFill>
            </a:endParaRPr>
          </a:p>
          <a:p>
            <a:pPr marL="0" indent="0">
              <a:buNone/>
            </a:pPr>
            <a:endParaRPr lang="en-US" dirty="0" smtClean="0">
              <a:solidFill>
                <a:srgbClr val="8039B7"/>
              </a:solidFill>
            </a:endParaRPr>
          </a:p>
          <a:p>
            <a:pPr marL="0" indent="0">
              <a:buNone/>
            </a:pPr>
            <a:endParaRPr lang="en-US" dirty="0">
              <a:solidFill>
                <a:srgbClr val="8039B7"/>
              </a:solidFill>
            </a:endParaRPr>
          </a:p>
          <a:p>
            <a:pPr marL="0" indent="0">
              <a:buNone/>
            </a:pPr>
            <a:r>
              <a:rPr lang="en-US" dirty="0" smtClean="0">
                <a:solidFill>
                  <a:srgbClr val="0228D6"/>
                </a:solidFill>
              </a:rPr>
              <a:t>The</a:t>
            </a:r>
          </a:p>
          <a:p>
            <a:pPr marL="0" indent="0">
              <a:buNone/>
            </a:pPr>
            <a:r>
              <a:rPr lang="en-US" dirty="0" smtClean="0">
                <a:solidFill>
                  <a:srgbClr val="C00000"/>
                </a:solidFill>
              </a:rPr>
              <a:t>cute</a:t>
            </a:r>
          </a:p>
          <a:p>
            <a:pPr marL="0" indent="0">
              <a:buNone/>
            </a:pPr>
            <a:r>
              <a:rPr lang="en-US" dirty="0" smtClean="0">
                <a:solidFill>
                  <a:srgbClr val="00B050"/>
                </a:solidFill>
              </a:rPr>
              <a:t>Kangaroo</a:t>
            </a:r>
          </a:p>
          <a:p>
            <a:pPr marL="0" indent="0">
              <a:buNone/>
            </a:pPr>
            <a:r>
              <a:rPr lang="en-US" dirty="0" smtClean="0">
                <a:solidFill>
                  <a:srgbClr val="8039B7"/>
                </a:solidFill>
              </a:rPr>
              <a:t>fast</a:t>
            </a:r>
            <a:endParaRPr lang="en-US" dirty="0">
              <a:solidFill>
                <a:srgbClr val="8039B7"/>
              </a:solidFill>
            </a:endParaRPr>
          </a:p>
          <a:p>
            <a:pPr lvl="1"/>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93</a:t>
            </a:fld>
            <a:endParaRPr lang="en-US" dirty="0"/>
          </a:p>
        </p:txBody>
      </p:sp>
    </p:spTree>
    <p:extLst>
      <p:ext uri="{BB962C8B-B14F-4D97-AF65-F5344CB8AC3E}">
        <p14:creationId xmlns:p14="http://schemas.microsoft.com/office/powerpoint/2010/main" val="7833359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 Segments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94</a:t>
            </a:fld>
            <a:endParaRPr lang="en-US" dirty="0"/>
          </a:p>
        </p:txBody>
      </p:sp>
      <p:pic>
        <p:nvPicPr>
          <p:cNvPr id="12" name="Content Placeholder 10"/>
          <p:cNvPicPr>
            <a:picLocks noChangeAspect="1"/>
          </p:cNvPicPr>
          <p:nvPr/>
        </p:nvPicPr>
        <p:blipFill rotWithShape="1">
          <a:blip r:embed="rId3">
            <a:extLst>
              <a:ext uri="{28A0092B-C50C-407E-A947-70E740481C1C}">
                <a14:useLocalDpi xmlns:a14="http://schemas.microsoft.com/office/drawing/2010/main" val="0"/>
              </a:ext>
            </a:extLst>
          </a:blip>
          <a:srcRect l="29482" t="75778" r="39906" b="16791"/>
          <a:stretch/>
        </p:blipFill>
        <p:spPr>
          <a:xfrm>
            <a:off x="1790700" y="1690689"/>
            <a:ext cx="5308600" cy="1823602"/>
          </a:xfrm>
          <a:prstGeom prst="rect">
            <a:avLst/>
          </a:prstGeom>
        </p:spPr>
      </p:pic>
      <p:pic>
        <p:nvPicPr>
          <p:cNvPr id="14" name="Content Placeholder 10"/>
          <p:cNvPicPr>
            <a:picLocks noChangeAspect="1"/>
          </p:cNvPicPr>
          <p:nvPr/>
        </p:nvPicPr>
        <p:blipFill rotWithShape="1">
          <a:blip r:embed="rId3">
            <a:extLst>
              <a:ext uri="{28A0092B-C50C-407E-A947-70E740481C1C}">
                <a14:useLocalDpi xmlns:a14="http://schemas.microsoft.com/office/drawing/2010/main" val="0"/>
              </a:ext>
            </a:extLst>
          </a:blip>
          <a:srcRect l="29482" t="82973" r="29800" b="8865"/>
          <a:stretch/>
        </p:blipFill>
        <p:spPr>
          <a:xfrm>
            <a:off x="1790700" y="4161988"/>
            <a:ext cx="7061200" cy="2002761"/>
          </a:xfrm>
          <a:prstGeom prst="rect">
            <a:avLst/>
          </a:prstGeom>
        </p:spPr>
      </p:pic>
      <p:sp>
        <p:nvSpPr>
          <p:cNvPr id="15" name="TextBox 14"/>
          <p:cNvSpPr txBox="1"/>
          <p:nvPr/>
        </p:nvSpPr>
        <p:spPr>
          <a:xfrm>
            <a:off x="239128" y="1571276"/>
            <a:ext cx="1642310" cy="477054"/>
          </a:xfrm>
          <a:prstGeom prst="rect">
            <a:avLst/>
          </a:prstGeom>
          <a:noFill/>
        </p:spPr>
        <p:txBody>
          <a:bodyPr wrap="square" rtlCol="0">
            <a:spAutoFit/>
          </a:bodyPr>
          <a:lstStyle/>
          <a:p>
            <a:r>
              <a:rPr lang="en-US" sz="2500" dirty="0" smtClean="0"/>
              <a:t>≤ 2 words</a:t>
            </a:r>
          </a:p>
        </p:txBody>
      </p:sp>
      <p:sp>
        <p:nvSpPr>
          <p:cNvPr id="16" name="TextBox 15"/>
          <p:cNvSpPr txBox="1"/>
          <p:nvPr/>
        </p:nvSpPr>
        <p:spPr>
          <a:xfrm>
            <a:off x="239128" y="3913591"/>
            <a:ext cx="1642310" cy="477054"/>
          </a:xfrm>
          <a:prstGeom prst="rect">
            <a:avLst/>
          </a:prstGeom>
          <a:noFill/>
        </p:spPr>
        <p:txBody>
          <a:bodyPr wrap="square" rtlCol="0">
            <a:spAutoFit/>
          </a:bodyPr>
          <a:lstStyle/>
          <a:p>
            <a:r>
              <a:rPr lang="en-US" sz="2500" smtClean="0"/>
              <a:t>3-5 words</a:t>
            </a:r>
            <a:endParaRPr lang="en-US" sz="2500" dirty="0" smtClean="0"/>
          </a:p>
        </p:txBody>
      </p:sp>
      <p:graphicFrame>
        <p:nvGraphicFramePr>
          <p:cNvPr id="9" name="Table 8"/>
          <p:cNvGraphicFramePr>
            <a:graphicFrameLocks noGrp="1"/>
          </p:cNvGraphicFramePr>
          <p:nvPr>
            <p:extLst>
              <p:ext uri="{D42A27DB-BD31-4B8C-83A1-F6EECF244321}">
                <p14:modId xmlns:p14="http://schemas.microsoft.com/office/powerpoint/2010/main" val="262628794"/>
              </p:ext>
            </p:extLst>
          </p:nvPr>
        </p:nvGraphicFramePr>
        <p:xfrm>
          <a:off x="2157419" y="4096872"/>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endParaRPr lang="en-US" sz="2500" dirty="0">
                        <a:latin typeface="Times" charset="0"/>
                        <a:ea typeface="Times" charset="0"/>
                        <a:cs typeface="Times" charset="0"/>
                      </a:endParaRPr>
                    </a:p>
                  </a:txBody>
                  <a:tcPr anchor="b">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47287281"/>
              </p:ext>
            </p:extLst>
          </p:nvPr>
        </p:nvGraphicFramePr>
        <p:xfrm>
          <a:off x="2000250" y="1707417"/>
          <a:ext cx="8229600" cy="520548"/>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520548">
                <a:tc>
                  <a:txBody>
                    <a:bodyPr/>
                    <a:lstStyle/>
                    <a:p>
                      <a:pPr algn="ctr"/>
                      <a:r>
                        <a:rPr lang="en-US" sz="2500" dirty="0" smtClean="0">
                          <a:latin typeface="Times" charset="0"/>
                          <a:ea typeface="Times" charset="0"/>
                          <a:cs typeface="Times" charset="0"/>
                        </a:rPr>
                        <a:t>2.5%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5%</a:t>
                      </a:r>
                      <a:endParaRPr lang="en-US" sz="2500" dirty="0">
                        <a:latin typeface="Times" charset="0"/>
                        <a:ea typeface="Times" charset="0"/>
                        <a:cs typeface="Times" charset="0"/>
                      </a:endParaRPr>
                    </a:p>
                  </a:txBody>
                  <a:tcPr anchor="b">
                    <a:solidFill>
                      <a:schemeClr val="bg1"/>
                    </a:solidFill>
                  </a:tcPr>
                </a:tc>
                <a:tc>
                  <a:txBody>
                    <a:bodyPr/>
                    <a:lstStyle/>
                    <a:p>
                      <a:pPr algn="ctr"/>
                      <a:r>
                        <a:rPr lang="en-US" sz="2500" dirty="0" smtClean="0">
                          <a:latin typeface="Times" charset="0"/>
                          <a:ea typeface="Times" charset="0"/>
                          <a:cs typeface="Times" charset="0"/>
                        </a:rPr>
                        <a:t>10%</a:t>
                      </a:r>
                      <a:endParaRPr lang="en-US" sz="2500" dirty="0">
                        <a:latin typeface="Times" charset="0"/>
                        <a:ea typeface="Times" charset="0"/>
                        <a:cs typeface="Times" charset="0"/>
                      </a:endParaRPr>
                    </a:p>
                  </a:txBody>
                  <a:tcPr anchor="b">
                    <a:solidFill>
                      <a:schemeClr val="bg1"/>
                    </a:solidFill>
                  </a:tcPr>
                </a:tc>
                <a:tc>
                  <a:txBody>
                    <a:bodyPr/>
                    <a:lstStyle/>
                    <a:p>
                      <a:pPr algn="ctr"/>
                      <a:endParaRPr lang="en-US" sz="2500" dirty="0">
                        <a:latin typeface="Times" charset="0"/>
                        <a:ea typeface="Times" charset="0"/>
                        <a:cs typeface="Times" charset="0"/>
                      </a:endParaRPr>
                    </a:p>
                  </a:txBody>
                  <a:tcPr anchor="b">
                    <a:solidFill>
                      <a:schemeClr val="bg1"/>
                    </a:solidFill>
                  </a:tcPr>
                </a:tc>
                <a:tc>
                  <a:txBody>
                    <a:bodyPr/>
                    <a:lstStyle/>
                    <a:p>
                      <a:pPr algn="ctr"/>
                      <a:endParaRPr lang="en-US" sz="2500" dirty="0">
                        <a:latin typeface="Times" charset="0"/>
                        <a:ea typeface="Times" charset="0"/>
                        <a:cs typeface="Times" charset="0"/>
                      </a:endParaRPr>
                    </a:p>
                  </a:txBody>
                  <a:tcPr anchor="b">
                    <a:solidFill>
                      <a:schemeClr val="bg1"/>
                    </a:solidFill>
                  </a:tcPr>
                </a:tc>
              </a:tr>
            </a:tbl>
          </a:graphicData>
        </a:graphic>
      </p:graphicFrame>
    </p:spTree>
    <p:extLst>
      <p:ext uri="{BB962C8B-B14F-4D97-AF65-F5344CB8AC3E}">
        <p14:creationId xmlns:p14="http://schemas.microsoft.com/office/powerpoint/2010/main" val="12960628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258" b="20001"/>
          <a:stretch/>
        </p:blipFill>
        <p:spPr>
          <a:xfrm>
            <a:off x="1168400" y="0"/>
            <a:ext cx="6858000" cy="6865343"/>
          </a:xfrm>
          <a:prstGeom prst="rect">
            <a:avLst/>
          </a:prstGeom>
        </p:spPr>
      </p:pic>
      <p:sp>
        <p:nvSpPr>
          <p:cNvPr id="3" name="Slide Number Placeholder 2"/>
          <p:cNvSpPr>
            <a:spLocks noGrp="1"/>
          </p:cNvSpPr>
          <p:nvPr>
            <p:ph type="sldNum" sz="quarter" idx="12"/>
          </p:nvPr>
        </p:nvSpPr>
        <p:spPr/>
        <p:txBody>
          <a:bodyPr/>
          <a:lstStyle/>
          <a:p>
            <a:fld id="{C12314A2-7C65-4740-9CD2-1DF38082228D}" type="slidenum">
              <a:rPr lang="en-US" smtClean="0"/>
              <a:pPr/>
              <a:t>95</a:t>
            </a:fld>
            <a:endParaRPr lang="en-US" dirty="0"/>
          </a:p>
        </p:txBody>
      </p:sp>
    </p:spTree>
    <p:extLst>
      <p:ext uri="{BB962C8B-B14F-4D97-AF65-F5344CB8AC3E}">
        <p14:creationId xmlns:p14="http://schemas.microsoft.com/office/powerpoint/2010/main" val="15593391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iltering </a:t>
            </a:r>
            <a:r>
              <a:rPr lang="en-US" dirty="0"/>
              <a:t>methods</a:t>
            </a:r>
          </a:p>
        </p:txBody>
      </p:sp>
      <p:sp>
        <p:nvSpPr>
          <p:cNvPr id="3" name="Content Placeholder 2"/>
          <p:cNvSpPr>
            <a:spLocks noGrp="1"/>
          </p:cNvSpPr>
          <p:nvPr>
            <p:ph idx="1"/>
          </p:nvPr>
        </p:nvSpPr>
        <p:spPr>
          <a:xfrm>
            <a:off x="628649" y="1825625"/>
            <a:ext cx="8773045" cy="4351338"/>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r>
              <a:rPr lang="en-US" dirty="0" err="1"/>
              <a:t>BiCleaner</a:t>
            </a:r>
            <a:r>
              <a:rPr lang="en-US" dirty="0"/>
              <a:t> </a:t>
            </a:r>
            <a:r>
              <a:rPr lang="en-US" sz="2500" dirty="0" smtClean="0"/>
              <a:t>[</a:t>
            </a:r>
            <a:r>
              <a:rPr lang="en-US" sz="2500" dirty="0" err="1" smtClean="0"/>
              <a:t>Espla-Gomis</a:t>
            </a:r>
            <a:r>
              <a:rPr lang="en-US" sz="2500" dirty="0" smtClean="0"/>
              <a:t> &amp; </a:t>
            </a:r>
            <a:r>
              <a:rPr lang="en-US" sz="2500" dirty="0" err="1" smtClean="0"/>
              <a:t>Forcada</a:t>
            </a:r>
            <a:r>
              <a:rPr lang="en-US" sz="2500" dirty="0" smtClean="0"/>
              <a:t> 2009]</a:t>
            </a:r>
          </a:p>
          <a:p>
            <a:r>
              <a:rPr lang="en-US" dirty="0" smtClean="0"/>
              <a:t>Zipporah </a:t>
            </a:r>
            <a:r>
              <a:rPr lang="en-US" sz="2500" dirty="0" smtClean="0"/>
              <a:t>[Xu &amp; Koehn 2017]</a:t>
            </a:r>
          </a:p>
          <a:p>
            <a:r>
              <a:rPr lang="en-US" dirty="0"/>
              <a:t>WMT shared task </a:t>
            </a:r>
            <a:r>
              <a:rPr lang="en-US" sz="2500" dirty="0" smtClean="0"/>
              <a:t>[Koehn, Khayrallah,</a:t>
            </a:r>
            <a:r>
              <a:rPr lang="en-US" sz="2500" dirty="0"/>
              <a:t> </a:t>
            </a:r>
            <a:r>
              <a:rPr lang="en-US" sz="2500" dirty="0" err="1" smtClean="0"/>
              <a:t>Heafield</a:t>
            </a:r>
            <a:r>
              <a:rPr lang="en-US" sz="2500" dirty="0" smtClean="0"/>
              <a:t> &amp; </a:t>
            </a:r>
            <a:r>
              <a:rPr lang="en-US" sz="2500" dirty="0" err="1" smtClean="0"/>
              <a:t>Forcada</a:t>
            </a:r>
            <a:r>
              <a:rPr lang="en-US" sz="2500" dirty="0" smtClean="0"/>
              <a:t>  2018]</a:t>
            </a:r>
            <a:r>
              <a:rPr lang="en-US" dirty="0"/>
              <a:t> </a:t>
            </a:r>
          </a:p>
          <a:p>
            <a:pPr marL="576263" lvl="1" indent="-230188"/>
            <a:r>
              <a:rPr lang="en-US" sz="2500" dirty="0">
                <a:solidFill>
                  <a:prstClr val="black"/>
                </a:solidFill>
              </a:rPr>
              <a:t>Dual Conditional Cross-Entropy Filtering </a:t>
            </a:r>
            <a:r>
              <a:rPr lang="en-US" sz="2500" dirty="0" smtClean="0">
                <a:solidFill>
                  <a:prstClr val="black"/>
                </a:solidFill>
              </a:rPr>
              <a:t>[</a:t>
            </a:r>
            <a:r>
              <a:rPr lang="en-US" sz="2500" dirty="0" err="1" smtClean="0"/>
              <a:t>Junczys-Dowmunt</a:t>
            </a:r>
            <a:r>
              <a:rPr lang="en-US" sz="2500" dirty="0" smtClean="0"/>
              <a:t> </a:t>
            </a:r>
            <a:r>
              <a:rPr lang="en-US" sz="2500" dirty="0" smtClean="0">
                <a:solidFill>
                  <a:prstClr val="black"/>
                </a:solidFill>
              </a:rPr>
              <a:t>2018]</a:t>
            </a:r>
          </a:p>
          <a:p>
            <a:pPr marL="576263" lvl="1" indent="-230188"/>
            <a:r>
              <a:rPr lang="en-US" sz="2500" dirty="0" smtClean="0">
                <a:solidFill>
                  <a:prstClr val="black"/>
                </a:solidFill>
              </a:rPr>
              <a:t>Zipporah [Khayrallah, Xu &amp;  Koehn 2018]</a:t>
            </a:r>
          </a:p>
          <a:p>
            <a:pPr marL="576263" lvl="1" indent="-230188"/>
            <a:endParaRPr lang="en-US" sz="2500" dirty="0">
              <a:solidFill>
                <a:prstClr val="black"/>
              </a:solidFill>
            </a:endParaRPr>
          </a:p>
          <a:p>
            <a:endParaRPr lang="en-US" dirty="0" smtClean="0"/>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96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976719"/>
            <a:ext cx="6686550" cy="12955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1825625"/>
            <a:ext cx="2400300" cy="1138604"/>
          </a:xfrm>
          <a:prstGeom prst="rect">
            <a:avLst/>
          </a:prstGeom>
        </p:spPr>
      </p:pic>
    </p:spTree>
    <p:extLst>
      <p:ext uri="{BB962C8B-B14F-4D97-AF65-F5344CB8AC3E}">
        <p14:creationId xmlns:p14="http://schemas.microsoft.com/office/powerpoint/2010/main" val="20525123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96887147"/>
              </p:ext>
            </p:extLst>
          </p:nvPr>
        </p:nvGraphicFramePr>
        <p:xfrm>
          <a:off x="402021" y="2326957"/>
          <a:ext cx="8339958" cy="2852586"/>
        </p:xfrm>
        <a:graphic>
          <a:graphicData uri="http://schemas.openxmlformats.org/drawingml/2006/table">
            <a:tbl>
              <a:tblPr firstRow="1" bandRow="1">
                <a:tableStyleId>{5940675A-B579-460E-94D1-54222C63F5DA}</a:tableStyleId>
              </a:tblPr>
              <a:tblGrid>
                <a:gridCol w="3752192"/>
                <a:gridCol w="2286000"/>
                <a:gridCol w="2301766"/>
              </a:tblGrid>
              <a:tr h="535043">
                <a:tc>
                  <a:txBody>
                    <a:bodyPr/>
                    <a:lstStyle/>
                    <a:p>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NMT</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SMT</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35043">
                <a:tc>
                  <a:txBody>
                    <a:bodyPr/>
                    <a:lstStyle/>
                    <a:p>
                      <a:r>
                        <a:rPr lang="en-US" sz="3500" dirty="0" smtClean="0">
                          <a:latin typeface="Garamond" charset="0"/>
                          <a:ea typeface="Garamond" charset="0"/>
                          <a:cs typeface="Garamond" charset="0"/>
                        </a:rPr>
                        <a:t>WMT17</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27.2</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24.0</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1133">
                <a:tc>
                  <a:txBody>
                    <a:bodyPr/>
                    <a:lstStyle/>
                    <a:p>
                      <a:r>
                        <a:rPr lang="en-US" sz="3500" dirty="0" smtClean="0">
                          <a:latin typeface="Garamond" charset="0"/>
                          <a:ea typeface="Garamond" charset="0"/>
                          <a:cs typeface="Garamond" charset="0"/>
                        </a:rPr>
                        <a:t>+</a:t>
                      </a:r>
                      <a:r>
                        <a:rPr lang="en-US" sz="3500" baseline="0" dirty="0" smtClean="0">
                          <a:latin typeface="Garamond" charset="0"/>
                          <a:ea typeface="Garamond" charset="0"/>
                          <a:cs typeface="Garamond" charset="0"/>
                        </a:rPr>
                        <a:t> raw </a:t>
                      </a:r>
                      <a:r>
                        <a:rPr lang="en-US" sz="3500" baseline="0" dirty="0" err="1" smtClean="0">
                          <a:latin typeface="Garamond" charset="0"/>
                          <a:ea typeface="Garamond" charset="0"/>
                          <a:cs typeface="Garamond" charset="0"/>
                        </a:rPr>
                        <a:t>paracrawl</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17.3 </a:t>
                      </a:r>
                      <a:r>
                        <a:rPr lang="en-US" sz="3500" b="1" dirty="0" smtClean="0">
                          <a:solidFill>
                            <a:srgbClr val="C00000"/>
                          </a:solidFill>
                          <a:latin typeface="Garamond" charset="0"/>
                          <a:ea typeface="Garamond" charset="0"/>
                          <a:cs typeface="Garamond" charset="0"/>
                        </a:rPr>
                        <a:t>(-9.9)</a:t>
                      </a:r>
                      <a:endParaRPr lang="en-US" sz="3500" b="1" dirty="0">
                        <a:solidFill>
                          <a:srgbClr val="C000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25.2 </a:t>
                      </a:r>
                      <a:r>
                        <a:rPr lang="en-US" sz="3500" b="1" dirty="0" smtClean="0">
                          <a:solidFill>
                            <a:schemeClr val="tx1"/>
                          </a:solidFill>
                          <a:latin typeface="Garamond" charset="0"/>
                          <a:ea typeface="Garamond" charset="0"/>
                          <a:cs typeface="Garamond" charset="0"/>
                        </a:rPr>
                        <a:t>(+1.2)</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1133">
                <a:tc>
                  <a:txBody>
                    <a:bodyPr/>
                    <a:lstStyle/>
                    <a:p>
                      <a:r>
                        <a:rPr lang="en-US" sz="3500" dirty="0" smtClean="0">
                          <a:latin typeface="Garamond" charset="0"/>
                          <a:ea typeface="Garamond" charset="0"/>
                          <a:cs typeface="Garamond" charset="0"/>
                        </a:rPr>
                        <a:t>+</a:t>
                      </a:r>
                      <a:r>
                        <a:rPr lang="en-US" sz="3500" baseline="0" dirty="0" smtClean="0">
                          <a:latin typeface="Garamond" charset="0"/>
                          <a:ea typeface="Garamond" charset="0"/>
                          <a:cs typeface="Garamond" charset="0"/>
                        </a:rPr>
                        <a:t> filtered </a:t>
                      </a:r>
                      <a:r>
                        <a:rPr lang="en-US" sz="3500" baseline="0" dirty="0" err="1" smtClean="0">
                          <a:latin typeface="Garamond" charset="0"/>
                          <a:ea typeface="Garamond" charset="0"/>
                          <a:cs typeface="Garamond" charset="0"/>
                        </a:rPr>
                        <a:t>paracrawl</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32.4 </a:t>
                      </a:r>
                      <a:r>
                        <a:rPr lang="en-US" sz="3500" b="1" dirty="0" smtClean="0">
                          <a:solidFill>
                            <a:schemeClr val="tx1"/>
                          </a:solidFill>
                          <a:latin typeface="Garamond" charset="0"/>
                          <a:ea typeface="Garamond" charset="0"/>
                          <a:cs typeface="Garamond" charset="0"/>
                        </a:rPr>
                        <a:t>(+5.2)</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25.8 </a:t>
                      </a:r>
                      <a:r>
                        <a:rPr lang="en-US" sz="3500" b="1" dirty="0" smtClean="0">
                          <a:solidFill>
                            <a:schemeClr val="tx1"/>
                          </a:solidFill>
                          <a:latin typeface="Garamond" charset="0"/>
                          <a:ea typeface="Garamond" charset="0"/>
                          <a:cs typeface="Garamond" charset="0"/>
                        </a:rPr>
                        <a:t>(+1.8)</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97</a:t>
            </a:fld>
            <a:endParaRPr lang="en-US" dirty="0"/>
          </a:p>
        </p:txBody>
      </p:sp>
      <p:sp>
        <p:nvSpPr>
          <p:cNvPr id="8" name="Title 1"/>
          <p:cNvSpPr>
            <a:spLocks noGrp="1"/>
          </p:cNvSpPr>
          <p:nvPr>
            <p:ph type="title"/>
          </p:nvPr>
        </p:nvSpPr>
        <p:spPr/>
        <p:txBody>
          <a:bodyPr/>
          <a:lstStyle/>
          <a:p>
            <a:r>
              <a:rPr lang="en-US" dirty="0" err="1" smtClean="0"/>
              <a:t>De</a:t>
            </a:r>
            <a:r>
              <a:rPr lang="en-US" dirty="0" err="1" smtClean="0">
                <a:sym typeface="Wingdings"/>
              </a:rPr>
              <a:t>En</a:t>
            </a:r>
            <a:r>
              <a:rPr lang="en-US" dirty="0" smtClean="0">
                <a:sym typeface="Wingdings"/>
              </a:rPr>
              <a:t> translation</a:t>
            </a:r>
            <a:endParaRPr lang="en-US" dirty="0"/>
          </a:p>
        </p:txBody>
      </p:sp>
      <p:sp>
        <p:nvSpPr>
          <p:cNvPr id="2" name="Rectangle 1"/>
          <p:cNvSpPr/>
          <p:nvPr/>
        </p:nvSpPr>
        <p:spPr>
          <a:xfrm>
            <a:off x="228599" y="4327742"/>
            <a:ext cx="8686800" cy="1274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293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1152083287"/>
              </p:ext>
            </p:extLst>
          </p:nvPr>
        </p:nvGraphicFramePr>
        <p:xfrm>
          <a:off x="402021" y="2326957"/>
          <a:ext cx="8339958" cy="3250013"/>
        </p:xfrm>
        <a:graphic>
          <a:graphicData uri="http://schemas.openxmlformats.org/drawingml/2006/table">
            <a:tbl>
              <a:tblPr firstRow="1" bandRow="1">
                <a:tableStyleId>{5940675A-B579-460E-94D1-54222C63F5DA}</a:tableStyleId>
              </a:tblPr>
              <a:tblGrid>
                <a:gridCol w="3752192"/>
                <a:gridCol w="2286000"/>
                <a:gridCol w="2301766"/>
              </a:tblGrid>
              <a:tr h="535043">
                <a:tc>
                  <a:txBody>
                    <a:bodyPr/>
                    <a:lstStyle/>
                    <a:p>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NMT</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SMT</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35043">
                <a:tc>
                  <a:txBody>
                    <a:bodyPr/>
                    <a:lstStyle/>
                    <a:p>
                      <a:r>
                        <a:rPr lang="en-US" sz="3500" dirty="0" smtClean="0">
                          <a:latin typeface="Garamond" charset="0"/>
                          <a:ea typeface="Garamond" charset="0"/>
                          <a:cs typeface="Garamond" charset="0"/>
                        </a:rPr>
                        <a:t>WMT17</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27.2</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24.0</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1133">
                <a:tc>
                  <a:txBody>
                    <a:bodyPr/>
                    <a:lstStyle/>
                    <a:p>
                      <a:r>
                        <a:rPr lang="en-US" sz="3500" dirty="0" smtClean="0">
                          <a:latin typeface="Garamond" charset="0"/>
                          <a:ea typeface="Garamond" charset="0"/>
                          <a:cs typeface="Garamond" charset="0"/>
                        </a:rPr>
                        <a:t>+</a:t>
                      </a:r>
                      <a:r>
                        <a:rPr lang="en-US" sz="3500" baseline="0" dirty="0" smtClean="0">
                          <a:latin typeface="Garamond" charset="0"/>
                          <a:ea typeface="Garamond" charset="0"/>
                          <a:cs typeface="Garamond" charset="0"/>
                        </a:rPr>
                        <a:t> raw </a:t>
                      </a:r>
                      <a:r>
                        <a:rPr lang="en-US" sz="3500" baseline="0" dirty="0" err="1" smtClean="0">
                          <a:latin typeface="Garamond" charset="0"/>
                          <a:ea typeface="Garamond" charset="0"/>
                          <a:cs typeface="Garamond" charset="0"/>
                        </a:rPr>
                        <a:t>paracrawl</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17.3 </a:t>
                      </a:r>
                      <a:r>
                        <a:rPr lang="en-US" sz="3500" b="1" dirty="0" smtClean="0">
                          <a:solidFill>
                            <a:srgbClr val="C00000"/>
                          </a:solidFill>
                          <a:latin typeface="Garamond" charset="0"/>
                          <a:ea typeface="Garamond" charset="0"/>
                          <a:cs typeface="Garamond" charset="0"/>
                        </a:rPr>
                        <a:t>(-9.9)</a:t>
                      </a:r>
                      <a:endParaRPr lang="en-US" sz="3500" b="1" dirty="0">
                        <a:solidFill>
                          <a:srgbClr val="C000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25.2 </a:t>
                      </a:r>
                      <a:r>
                        <a:rPr lang="en-US" sz="3500" b="1" dirty="0" smtClean="0">
                          <a:solidFill>
                            <a:schemeClr val="tx1"/>
                          </a:solidFill>
                          <a:latin typeface="Garamond" charset="0"/>
                          <a:ea typeface="Garamond" charset="0"/>
                          <a:cs typeface="Garamond" charset="0"/>
                        </a:rPr>
                        <a:t>(+1.2)</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1133">
                <a:tc>
                  <a:txBody>
                    <a:bodyPr/>
                    <a:lstStyle/>
                    <a:p>
                      <a:r>
                        <a:rPr lang="en-US" sz="3500" baseline="0" dirty="0" smtClean="0">
                          <a:latin typeface="Garamond" charset="0"/>
                          <a:ea typeface="Garamond" charset="0"/>
                          <a:cs typeface="Garamond" charset="0"/>
                        </a:rPr>
                        <a:t>WMT19 + </a:t>
                      </a:r>
                    </a:p>
                    <a:p>
                      <a:r>
                        <a:rPr lang="en-US" sz="3500" baseline="0" dirty="0" smtClean="0">
                          <a:latin typeface="Garamond" charset="0"/>
                          <a:ea typeface="Garamond" charset="0"/>
                          <a:cs typeface="Garamond" charset="0"/>
                        </a:rPr>
                        <a:t>filtered </a:t>
                      </a:r>
                      <a:r>
                        <a:rPr lang="en-US" sz="3500" baseline="0" dirty="0" err="1" smtClean="0">
                          <a:latin typeface="Garamond" charset="0"/>
                          <a:ea typeface="Garamond" charset="0"/>
                          <a:cs typeface="Garamond" charset="0"/>
                        </a:rPr>
                        <a:t>paracrawl</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32.4 </a:t>
                      </a:r>
                      <a:r>
                        <a:rPr lang="en-US" sz="3500" b="1" dirty="0" smtClean="0">
                          <a:solidFill>
                            <a:schemeClr val="tx1"/>
                          </a:solidFill>
                          <a:latin typeface="Garamond" charset="0"/>
                          <a:ea typeface="Garamond" charset="0"/>
                          <a:cs typeface="Garamond" charset="0"/>
                        </a:rPr>
                        <a:t>(+5.2)</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25.8 </a:t>
                      </a:r>
                      <a:r>
                        <a:rPr lang="en-US" sz="3500" b="1" dirty="0" smtClean="0">
                          <a:solidFill>
                            <a:schemeClr val="tx1"/>
                          </a:solidFill>
                          <a:latin typeface="Garamond" charset="0"/>
                          <a:ea typeface="Garamond" charset="0"/>
                          <a:cs typeface="Garamond" charset="0"/>
                        </a:rPr>
                        <a:t>(+1.8)</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C12314A2-7C65-4740-9CD2-1DF38082228D}" type="slidenum">
              <a:rPr lang="en-US" smtClean="0"/>
              <a:pPr/>
              <a:t>98</a:t>
            </a:fld>
            <a:endParaRPr lang="en-US" dirty="0"/>
          </a:p>
        </p:txBody>
      </p:sp>
      <p:sp>
        <p:nvSpPr>
          <p:cNvPr id="8" name="Title 1"/>
          <p:cNvSpPr>
            <a:spLocks noGrp="1"/>
          </p:cNvSpPr>
          <p:nvPr>
            <p:ph type="title"/>
          </p:nvPr>
        </p:nvSpPr>
        <p:spPr/>
        <p:txBody>
          <a:bodyPr/>
          <a:lstStyle/>
          <a:p>
            <a:r>
              <a:rPr lang="en-US" dirty="0" err="1" smtClean="0"/>
              <a:t>De</a:t>
            </a:r>
            <a:r>
              <a:rPr lang="en-US" dirty="0" err="1" smtClean="0">
                <a:sym typeface="Wingdings"/>
              </a:rPr>
              <a:t>En</a:t>
            </a:r>
            <a:r>
              <a:rPr lang="en-US" dirty="0" smtClean="0">
                <a:sym typeface="Wingdings"/>
              </a:rPr>
              <a:t> translation</a:t>
            </a:r>
            <a:endParaRPr lang="en-US" dirty="0"/>
          </a:p>
        </p:txBody>
      </p:sp>
    </p:spTree>
    <p:extLst>
      <p:ext uri="{BB962C8B-B14F-4D97-AF65-F5344CB8AC3E}">
        <p14:creationId xmlns:p14="http://schemas.microsoft.com/office/powerpoint/2010/main" val="360935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43051</TotalTime>
  <Words>2882</Words>
  <Application>Microsoft Macintosh PowerPoint</Application>
  <PresentationFormat>On-screen Show (4:3)</PresentationFormat>
  <Paragraphs>1241</Paragraphs>
  <Slides>102</Slides>
  <Notes>97</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102</vt:i4>
      </vt:variant>
    </vt:vector>
  </HeadingPairs>
  <TitlesOfParts>
    <vt:vector size="111" baseType="lpstr">
      <vt:lpstr>Calibri</vt:lpstr>
      <vt:lpstr>Calibri Light</vt:lpstr>
      <vt:lpstr>Cambria Math</vt:lpstr>
      <vt:lpstr>Garamond</vt:lpstr>
      <vt:lpstr>Mangal</vt:lpstr>
      <vt:lpstr>Times</vt:lpstr>
      <vt:lpstr>Wingdings</vt:lpstr>
      <vt:lpstr>Arial</vt:lpstr>
      <vt:lpstr>Office Theme</vt:lpstr>
      <vt:lpstr>Machine Translation  with Diverse Data Sources</vt:lpstr>
      <vt:lpstr>Machine Translation  with Diverse Data Sources</vt:lpstr>
      <vt:lpstr>Overview</vt:lpstr>
      <vt:lpstr>Machine Translation</vt:lpstr>
      <vt:lpstr>Neural Machine Translation</vt:lpstr>
      <vt:lpstr>Parallel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NMT loss function</vt:lpstr>
      <vt:lpstr>BLEU</vt:lpstr>
      <vt:lpstr>Overview</vt:lpstr>
      <vt:lpstr>What do we want to translate?</vt:lpstr>
      <vt:lpstr>PowerPoint Presentation</vt:lpstr>
      <vt:lpstr>PowerPoint Presentation</vt:lpstr>
      <vt:lpstr>General Domain Data</vt:lpstr>
      <vt:lpstr>General Domain Data</vt:lpstr>
      <vt:lpstr>General Domain Data</vt:lpstr>
      <vt:lpstr>Domain Mismatch</vt:lpstr>
      <vt:lpstr>PowerPoint Presentation</vt:lpstr>
      <vt:lpstr>General Domain NMT</vt:lpstr>
      <vt:lpstr>General Domain NMT</vt:lpstr>
      <vt:lpstr>In-Domain NMT</vt:lpstr>
      <vt:lpstr>In-Domain NMT</vt:lpstr>
      <vt:lpstr>Domain Adaptation</vt:lpstr>
      <vt:lpstr>Continued Training</vt:lpstr>
      <vt:lpstr>Continued Training</vt:lpstr>
      <vt:lpstr>Russian → English Patents</vt:lpstr>
      <vt:lpstr>Russian → English General</vt:lpstr>
      <vt:lpstr>Overview</vt:lpstr>
      <vt:lpstr> Regularized Training Objective for Continued Training for Domain Adaptation in Neural Machine Translation </vt:lpstr>
      <vt:lpstr>Continued Training</vt:lpstr>
      <vt:lpstr>Regularized Continued Training</vt:lpstr>
      <vt:lpstr>Teacher/Student Models</vt:lpstr>
      <vt:lpstr>Regularized Continued Training</vt:lpstr>
      <vt:lpstr>NMT loss function</vt:lpstr>
      <vt:lpstr>Teacher/Student Loss Function</vt:lpstr>
      <vt:lpstr>This work: Combine Both</vt:lpstr>
      <vt:lpstr>Results</vt:lpstr>
      <vt:lpstr>Russian → English Patents</vt:lpstr>
      <vt:lpstr>German → English Medical</vt:lpstr>
      <vt:lpstr>English → German Medical</vt:lpstr>
      <vt:lpstr>English → German Medical</vt:lpstr>
      <vt:lpstr>Analysis</vt:lpstr>
      <vt:lpstr>Russian → English General  (patents)</vt:lpstr>
      <vt:lpstr>PowerPoint Presentation</vt:lpstr>
      <vt:lpstr>German-English Medical – Small</vt:lpstr>
      <vt:lpstr>English-German Medical – Small</vt:lpstr>
      <vt:lpstr>Overview</vt:lpstr>
      <vt:lpstr>On the Impact of  Various Types of Noise on  Neural Machine Translation</vt:lpstr>
      <vt:lpstr>DeEn translation</vt:lpstr>
      <vt:lpstr>More data is better!</vt:lpstr>
      <vt:lpstr>More data is better!</vt:lpstr>
      <vt:lpstr>More data is better!</vt:lpstr>
      <vt:lpstr>Let’s go get more data!</vt:lpstr>
      <vt:lpstr>PowerPoint Presentation</vt:lpstr>
      <vt:lpstr>DeEn translation</vt:lpstr>
      <vt:lpstr>Raw Paracrawl</vt:lpstr>
      <vt:lpstr>Manual Analysis</vt:lpstr>
      <vt:lpstr>Noise Types</vt:lpstr>
      <vt:lpstr>Misaligned Sentences</vt:lpstr>
      <vt:lpstr>Misaligned Sentences</vt:lpstr>
      <vt:lpstr>Misaligned Sentences</vt:lpstr>
      <vt:lpstr>Misaligned Sentences</vt:lpstr>
      <vt:lpstr>Misordered Words</vt:lpstr>
      <vt:lpstr>Misordered Words (source)</vt:lpstr>
      <vt:lpstr>Misordered Words (source)</vt:lpstr>
      <vt:lpstr>Misordered Words (source)</vt:lpstr>
      <vt:lpstr>Misordered Words (target)</vt:lpstr>
      <vt:lpstr>Misordered Words (target)</vt:lpstr>
      <vt:lpstr>Misordered Words (target)</vt:lpstr>
      <vt:lpstr>Wrong Language</vt:lpstr>
      <vt:lpstr>Wrong Language (French source)</vt:lpstr>
      <vt:lpstr>Wrong Language (French source)</vt:lpstr>
      <vt:lpstr>Wrong Language (French source)</vt:lpstr>
      <vt:lpstr>Wrong Language (French target)</vt:lpstr>
      <vt:lpstr>Wrong Language (French target)</vt:lpstr>
      <vt:lpstr>Wrong Language (French target)</vt:lpstr>
      <vt:lpstr>Untranslated</vt:lpstr>
      <vt:lpstr>Untranslated (English Source)</vt:lpstr>
      <vt:lpstr>Untranslated (English source)</vt:lpstr>
      <vt:lpstr>Untranslated (English source)</vt:lpstr>
      <vt:lpstr>Untranslated (German target)</vt:lpstr>
      <vt:lpstr>Untranslated (German target)</vt:lpstr>
      <vt:lpstr>Untranslated (German target)</vt:lpstr>
      <vt:lpstr>Short Segments</vt:lpstr>
      <vt:lpstr>Short Segments</vt:lpstr>
      <vt:lpstr>Short Segments</vt:lpstr>
      <vt:lpstr>PowerPoint Presentation</vt:lpstr>
      <vt:lpstr>Filtering methods</vt:lpstr>
      <vt:lpstr>DeEn translation</vt:lpstr>
      <vt:lpstr>DeEn translation</vt:lpstr>
      <vt:lpstr>Overview</vt:lpstr>
      <vt:lpstr>Takeaways</vt:lpstr>
      <vt:lpstr>Questions?</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Impact of  Various Types of Noise on  Neural Machine Translation</dc:title>
  <dc:creator>Microsoft Office User</dc:creator>
  <cp:lastModifiedBy>Microsoft Office User</cp:lastModifiedBy>
  <cp:revision>244</cp:revision>
  <cp:lastPrinted>2019-12-11T15:37:41Z</cp:lastPrinted>
  <dcterms:created xsi:type="dcterms:W3CDTF">2018-07-18T01:13:13Z</dcterms:created>
  <dcterms:modified xsi:type="dcterms:W3CDTF">2019-12-11T15:37:47Z</dcterms:modified>
</cp:coreProperties>
</file>