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88"/>
  </p:notesMasterIdLst>
  <p:sldIdLst>
    <p:sldId id="394" r:id="rId2"/>
    <p:sldId id="507" r:id="rId3"/>
    <p:sldId id="401" r:id="rId4"/>
    <p:sldId id="467" r:id="rId5"/>
    <p:sldId id="343" r:id="rId6"/>
    <p:sldId id="407" r:id="rId7"/>
    <p:sldId id="408" r:id="rId8"/>
    <p:sldId id="409" r:id="rId9"/>
    <p:sldId id="416" r:id="rId10"/>
    <p:sldId id="417" r:id="rId11"/>
    <p:sldId id="418" r:id="rId12"/>
    <p:sldId id="419" r:id="rId13"/>
    <p:sldId id="420" r:id="rId14"/>
    <p:sldId id="421" r:id="rId15"/>
    <p:sldId id="476" r:id="rId16"/>
    <p:sldId id="482" r:id="rId17"/>
    <p:sldId id="483" r:id="rId18"/>
    <p:sldId id="485" r:id="rId19"/>
    <p:sldId id="487" r:id="rId20"/>
    <p:sldId id="504" r:id="rId21"/>
    <p:sldId id="505" r:id="rId22"/>
    <p:sldId id="490" r:id="rId23"/>
    <p:sldId id="506" r:id="rId24"/>
    <p:sldId id="491" r:id="rId25"/>
    <p:sldId id="492" r:id="rId26"/>
    <p:sldId id="493" r:id="rId27"/>
    <p:sldId id="494" r:id="rId28"/>
    <p:sldId id="495" r:id="rId29"/>
    <p:sldId id="496" r:id="rId30"/>
    <p:sldId id="497" r:id="rId31"/>
    <p:sldId id="500" r:id="rId32"/>
    <p:sldId id="502" r:id="rId33"/>
    <p:sldId id="423" r:id="rId34"/>
    <p:sldId id="374" r:id="rId35"/>
    <p:sldId id="426" r:id="rId36"/>
    <p:sldId id="375" r:id="rId37"/>
    <p:sldId id="475" r:id="rId38"/>
    <p:sldId id="385" r:id="rId39"/>
    <p:sldId id="388" r:id="rId40"/>
    <p:sldId id="442" r:id="rId41"/>
    <p:sldId id="372" r:id="rId42"/>
    <p:sldId id="360" r:id="rId43"/>
    <p:sldId id="361" r:id="rId44"/>
    <p:sldId id="471" r:id="rId45"/>
    <p:sldId id="464" r:id="rId46"/>
    <p:sldId id="469" r:id="rId47"/>
    <p:sldId id="478" r:id="rId48"/>
    <p:sldId id="322" r:id="rId49"/>
    <p:sldId id="402" r:id="rId50"/>
    <p:sldId id="370" r:id="rId51"/>
    <p:sldId id="503" r:id="rId52"/>
    <p:sldId id="305" r:id="rId53"/>
    <p:sldId id="279" r:id="rId54"/>
    <p:sldId id="265" r:id="rId55"/>
    <p:sldId id="266" r:id="rId56"/>
    <p:sldId id="310" r:id="rId57"/>
    <p:sldId id="267" r:id="rId58"/>
    <p:sldId id="293" r:id="rId59"/>
    <p:sldId id="307" r:id="rId60"/>
    <p:sldId id="311" r:id="rId61"/>
    <p:sldId id="308" r:id="rId62"/>
    <p:sldId id="309" r:id="rId63"/>
    <p:sldId id="289" r:id="rId64"/>
    <p:sldId id="290" r:id="rId65"/>
    <p:sldId id="298" r:id="rId66"/>
    <p:sldId id="295" r:id="rId67"/>
    <p:sldId id="312" r:id="rId68"/>
    <p:sldId id="271" r:id="rId69"/>
    <p:sldId id="300" r:id="rId70"/>
    <p:sldId id="296" r:id="rId71"/>
    <p:sldId id="297" r:id="rId72"/>
    <p:sldId id="301" r:id="rId73"/>
    <p:sldId id="272" r:id="rId74"/>
    <p:sldId id="313" r:id="rId75"/>
    <p:sldId id="281" r:id="rId76"/>
    <p:sldId id="302" r:id="rId77"/>
    <p:sldId id="278" r:id="rId78"/>
    <p:sldId id="280" r:id="rId79"/>
    <p:sldId id="303" r:id="rId80"/>
    <p:sldId id="273" r:id="rId81"/>
    <p:sldId id="314" r:id="rId82"/>
    <p:sldId id="304" r:id="rId83"/>
    <p:sldId id="288" r:id="rId84"/>
    <p:sldId id="319" r:id="rId85"/>
    <p:sldId id="479" r:id="rId86"/>
    <p:sldId id="317"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683E8-20F6-B147-B048-010EC32D4BEA}">
          <p14:sldIdLst>
            <p14:sldId id="394"/>
            <p14:sldId id="507"/>
          </p14:sldIdLst>
        </p14:section>
        <p14:section name="Motivation" id="{7DB39321-8FC9-9C45-A4F4-02D92968A1DF}">
          <p14:sldIdLst>
            <p14:sldId id="401"/>
          </p14:sldIdLst>
        </p14:section>
        <p14:section name="Intro to NMT" id="{B463B2FF-1644-064A-B640-0C5C85600431}">
          <p14:sldIdLst>
            <p14:sldId id="467"/>
            <p14:sldId id="343"/>
            <p14:sldId id="407"/>
            <p14:sldId id="408"/>
            <p14:sldId id="409"/>
            <p14:sldId id="416"/>
            <p14:sldId id="417"/>
            <p14:sldId id="418"/>
            <p14:sldId id="419"/>
            <p14:sldId id="420"/>
            <p14:sldId id="421"/>
            <p14:sldId id="476"/>
          </p14:sldIdLst>
        </p14:section>
        <p14:section name="DA overview" id="{546725CE-61BA-1D48-979A-29CF1F03BC9C}">
          <p14:sldIdLst>
            <p14:sldId id="482"/>
            <p14:sldId id="483"/>
            <p14:sldId id="485"/>
            <p14:sldId id="487"/>
            <p14:sldId id="504"/>
            <p14:sldId id="505"/>
            <p14:sldId id="490"/>
            <p14:sldId id="506"/>
            <p14:sldId id="491"/>
            <p14:sldId id="492"/>
            <p14:sldId id="493"/>
            <p14:sldId id="494"/>
            <p14:sldId id="495"/>
            <p14:sldId id="496"/>
            <p14:sldId id="497"/>
            <p14:sldId id="500"/>
            <p14:sldId id="502"/>
          </p14:sldIdLst>
        </p14:section>
        <p14:section name="Regularized DA" id="{DD0F0B0D-70AF-A44F-BCD4-E6CD8E92DF17}">
          <p14:sldIdLst>
            <p14:sldId id="423"/>
            <p14:sldId id="374"/>
            <p14:sldId id="426"/>
            <p14:sldId id="375"/>
            <p14:sldId id="475"/>
            <p14:sldId id="385"/>
            <p14:sldId id="388"/>
            <p14:sldId id="442"/>
            <p14:sldId id="372"/>
            <p14:sldId id="360"/>
            <p14:sldId id="361"/>
            <p14:sldId id="471"/>
            <p14:sldId id="464"/>
            <p14:sldId id="469"/>
            <p14:sldId id="478"/>
          </p14:sldIdLst>
        </p14:section>
        <p14:section name="Noise" id="{1EDF9BAB-D418-7A45-8885-E997F7DB95A8}">
          <p14:sldIdLst>
            <p14:sldId id="322"/>
            <p14:sldId id="402"/>
            <p14:sldId id="370"/>
            <p14:sldId id="503"/>
            <p14:sldId id="305"/>
            <p14:sldId id="279"/>
            <p14:sldId id="265"/>
            <p14:sldId id="266"/>
            <p14:sldId id="310"/>
            <p14:sldId id="267"/>
            <p14:sldId id="293"/>
            <p14:sldId id="307"/>
            <p14:sldId id="311"/>
            <p14:sldId id="308"/>
            <p14:sldId id="309"/>
            <p14:sldId id="289"/>
            <p14:sldId id="290"/>
            <p14:sldId id="298"/>
            <p14:sldId id="295"/>
            <p14:sldId id="312"/>
            <p14:sldId id="271"/>
            <p14:sldId id="300"/>
            <p14:sldId id="296"/>
            <p14:sldId id="297"/>
            <p14:sldId id="301"/>
            <p14:sldId id="272"/>
            <p14:sldId id="313"/>
            <p14:sldId id="281"/>
            <p14:sldId id="302"/>
            <p14:sldId id="278"/>
            <p14:sldId id="280"/>
            <p14:sldId id="303"/>
            <p14:sldId id="273"/>
            <p14:sldId id="314"/>
            <p14:sldId id="304"/>
            <p14:sldId id="288"/>
            <p14:sldId id="319"/>
            <p14:sldId id="479"/>
            <p14:sldId id="317"/>
          </p14:sldIdLst>
        </p14:section>
        <p14:section name="extra" id="{85C82C7B-AD96-9847-B9DB-DF4B488F4C33}">
          <p14:sldIdLst/>
        </p14:section>
      </p14:sectionLst>
    </p:ext>
    <p:ext uri="{EFAFB233-063F-42B5-8137-9DF3F51BA10A}">
      <p15:sldGuideLst xmlns:p15="http://schemas.microsoft.com/office/powerpoint/2012/main">
        <p15:guide id="3" orient="horz" pos="2880"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BB6B"/>
    <a:srgbClr val="FFD579"/>
    <a:srgbClr val="BD72F6"/>
    <a:srgbClr val="22FF86"/>
    <a:srgbClr val="F6585B"/>
    <a:srgbClr val="728CFF"/>
    <a:srgbClr val="00FF00"/>
    <a:srgbClr val="66209C"/>
    <a:srgbClr val="9751CD"/>
    <a:srgbClr val="803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58"/>
    <p:restoredTop sz="62414"/>
  </p:normalViewPr>
  <p:slideViewPr>
    <p:cSldViewPr snapToGrid="0" snapToObjects="1" showGuides="1">
      <p:cViewPr>
        <p:scale>
          <a:sx n="88" d="100"/>
          <a:sy n="88" d="100"/>
        </p:scale>
        <p:origin x="1088" y="144"/>
      </p:cViewPr>
      <p:guideLst>
        <p:guide orient="horz" pos="288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notesViewPr>
    <p:cSldViewPr snapToGrid="0" snapToObjects="1" showGuides="1">
      <p:cViewPr varScale="1">
        <p:scale>
          <a:sx n="91" d="100"/>
          <a:sy n="91" d="100"/>
        </p:scale>
        <p:origin x="347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Ru-En</c:v>
                </c:pt>
              </c:strCache>
            </c:strRef>
          </c:cat>
          <c:val>
            <c:numRef>
              <c:f>Sheet1!$B$2</c:f>
              <c:numCache>
                <c:formatCode>General</c:formatCode>
                <c:ptCount val="1"/>
                <c:pt idx="0">
                  <c:v>23.4</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Ru-En</c:v>
                </c:pt>
              </c:strCache>
            </c:strRef>
          </c:cat>
          <c:val>
            <c:numRef>
              <c:f>Sheet1!$C$2</c:f>
              <c:numCache>
                <c:formatCode>General</c:formatCode>
                <c:ptCount val="1"/>
                <c:pt idx="0">
                  <c:v>26.9</c:v>
                </c:pt>
              </c:numCache>
            </c:numRef>
          </c:val>
        </c:ser>
        <c:ser>
          <c:idx val="2"/>
          <c:order val="2"/>
          <c:tx>
            <c:strRef>
              <c:f>Sheet1!$D$1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Ru-En</c:v>
                </c:pt>
              </c:strCache>
            </c:strRef>
          </c:cat>
          <c:val>
            <c:numRef>
              <c:f>Sheet1!$D$2</c:f>
              <c:numCache>
                <c:formatCode>General</c:formatCode>
                <c:ptCount val="1"/>
                <c:pt idx="0">
                  <c:v>37.0</c:v>
                </c:pt>
              </c:numCache>
            </c:numRef>
          </c:val>
        </c:ser>
        <c:dLbls>
          <c:showLegendKey val="0"/>
          <c:showVal val="0"/>
          <c:showCatName val="0"/>
          <c:showSerName val="0"/>
          <c:showPercent val="0"/>
          <c:showBubbleSize val="0"/>
        </c:dLbls>
        <c:gapWidth val="219"/>
        <c:overlap val="-27"/>
        <c:axId val="1267677088"/>
        <c:axId val="1267678864"/>
      </c:barChart>
      <c:catAx>
        <c:axId val="1267677088"/>
        <c:scaling>
          <c:orientation val="minMax"/>
        </c:scaling>
        <c:delete val="1"/>
        <c:axPos val="b"/>
        <c:numFmt formatCode="General" sourceLinked="1"/>
        <c:majorTickMark val="none"/>
        <c:minorTickMark val="none"/>
        <c:tickLblPos val="nextTo"/>
        <c:crossAx val="1267678864"/>
        <c:crosses val="autoZero"/>
        <c:auto val="1"/>
        <c:lblAlgn val="ctr"/>
        <c:lblOffset val="100"/>
        <c:noMultiLvlLbl val="0"/>
      </c:catAx>
      <c:valAx>
        <c:axId val="126767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67677088"/>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Ru-En</c:v>
                </c:pt>
              </c:strCache>
            </c:strRef>
          </c:cat>
          <c:val>
            <c:numRef>
              <c:f>Sheet1!$B$2</c:f>
              <c:numCache>
                <c:formatCode>General</c:formatCode>
                <c:ptCount val="1"/>
                <c:pt idx="0">
                  <c:v>23.4</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Ru-En</c:v>
                </c:pt>
              </c:strCache>
            </c:strRef>
          </c:cat>
          <c:val>
            <c:numRef>
              <c:f>Sheet1!$C$2</c:f>
              <c:numCache>
                <c:formatCode>General</c:formatCode>
                <c:ptCount val="1"/>
                <c:pt idx="0">
                  <c:v>26.9</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Ru-En</c:v>
                </c:pt>
              </c:strCache>
            </c:strRef>
          </c:cat>
          <c:val>
            <c:numRef>
              <c:f>Sheet1!$E$2</c:f>
              <c:numCache>
                <c:formatCode>General</c:formatCode>
                <c:ptCount val="1"/>
                <c:pt idx="0">
                  <c:v>37.6</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Ru-En</c:v>
                </c:pt>
              </c:strCache>
            </c:strRef>
          </c:cat>
          <c:val>
            <c:numRef>
              <c:f>Sheet1!$D$2</c:f>
              <c:numCache>
                <c:formatCode>General</c:formatCode>
                <c:ptCount val="1"/>
                <c:pt idx="0">
                  <c:v>38.81</c:v>
                </c:pt>
              </c:numCache>
            </c:numRef>
          </c:val>
        </c:ser>
        <c:dLbls>
          <c:showLegendKey val="0"/>
          <c:showVal val="0"/>
          <c:showCatName val="0"/>
          <c:showSerName val="0"/>
          <c:showPercent val="0"/>
          <c:showBubbleSize val="0"/>
        </c:dLbls>
        <c:gapWidth val="219"/>
        <c:overlap val="-27"/>
        <c:axId val="1341694672"/>
        <c:axId val="1292516752"/>
      </c:barChart>
      <c:catAx>
        <c:axId val="1341694672"/>
        <c:scaling>
          <c:orientation val="minMax"/>
        </c:scaling>
        <c:delete val="1"/>
        <c:axPos val="b"/>
        <c:numFmt formatCode="General" sourceLinked="1"/>
        <c:majorTickMark val="none"/>
        <c:minorTickMark val="none"/>
        <c:tickLblPos val="nextTo"/>
        <c:crossAx val="1292516752"/>
        <c:crosses val="autoZero"/>
        <c:auto val="1"/>
        <c:lblAlgn val="ctr"/>
        <c:lblOffset val="100"/>
        <c:noMultiLvlLbl val="0"/>
      </c:catAx>
      <c:valAx>
        <c:axId val="1292516752"/>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41694672"/>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en-de</c:v>
                </c:pt>
              </c:strCache>
            </c:strRef>
          </c:cat>
          <c:val>
            <c:numRef>
              <c:f>Sheet1!$B$2</c:f>
              <c:numCache>
                <c:formatCode>General</c:formatCode>
                <c:ptCount val="1"/>
                <c:pt idx="0">
                  <c:v>25.1</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en-de</c:v>
                </c:pt>
              </c:strCache>
            </c:strRef>
          </c:cat>
          <c:val>
            <c:numRef>
              <c:f>Sheet1!$C$2</c:f>
              <c:numCache>
                <c:formatCode>General</c:formatCode>
                <c:ptCount val="1"/>
                <c:pt idx="0">
                  <c:v>37.0</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en-de</c:v>
                </c:pt>
              </c:strCache>
            </c:strRef>
          </c:cat>
          <c:val>
            <c:numRef>
              <c:f>Sheet1!$E$2</c:f>
              <c:numCache>
                <c:formatCode>General</c:formatCode>
                <c:ptCount val="1"/>
                <c:pt idx="0">
                  <c:v>41.0</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en-de</c:v>
                </c:pt>
              </c:strCache>
            </c:strRef>
          </c:cat>
          <c:val>
            <c:numRef>
              <c:f>Sheet1!$D$2</c:f>
              <c:numCache>
                <c:formatCode>General</c:formatCode>
                <c:ptCount val="1"/>
                <c:pt idx="0">
                  <c:v>42.5</c:v>
                </c:pt>
              </c:numCache>
            </c:numRef>
          </c:val>
        </c:ser>
        <c:dLbls>
          <c:showLegendKey val="0"/>
          <c:showVal val="0"/>
          <c:showCatName val="0"/>
          <c:showSerName val="0"/>
          <c:showPercent val="0"/>
          <c:showBubbleSize val="0"/>
        </c:dLbls>
        <c:gapWidth val="219"/>
        <c:overlap val="-27"/>
        <c:axId val="1411324096"/>
        <c:axId val="1046513104"/>
      </c:barChart>
      <c:catAx>
        <c:axId val="1411324096"/>
        <c:scaling>
          <c:orientation val="minMax"/>
        </c:scaling>
        <c:delete val="1"/>
        <c:axPos val="b"/>
        <c:numFmt formatCode="General" sourceLinked="1"/>
        <c:majorTickMark val="none"/>
        <c:minorTickMark val="none"/>
        <c:tickLblPos val="nextTo"/>
        <c:crossAx val="1046513104"/>
        <c:crosses val="autoZero"/>
        <c:auto val="1"/>
        <c:lblAlgn val="ctr"/>
        <c:lblOffset val="100"/>
        <c:noMultiLvlLbl val="0"/>
      </c:catAx>
      <c:valAx>
        <c:axId val="1046513104"/>
        <c:scaling>
          <c:orientation val="minMax"/>
          <c:max val="45.0"/>
          <c:min val="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11324096"/>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Domain</c:v>
                </c:pt>
              </c:strCache>
            </c:strRef>
          </c:tx>
          <c:spPr>
            <a:solidFill>
              <a:schemeClr val="tx2">
                <a:lumMod val="40000"/>
                <a:lumOff val="60000"/>
              </a:schemeClr>
            </a:solidFill>
            <a:ln w="38100">
              <a:solidFill>
                <a:schemeClr val="tx2">
                  <a:lumMod val="60000"/>
                  <a:lumOff val="40000"/>
                </a:schemeClr>
              </a:solidFill>
            </a:ln>
            <a:effectLst/>
          </c:spPr>
          <c:invertIfNegative val="0"/>
          <c:cat>
            <c:strRef>
              <c:f>Sheet1!$A$2</c:f>
              <c:strCache>
                <c:ptCount val="1"/>
                <c:pt idx="0">
                  <c:v>Ru-En</c:v>
                </c:pt>
              </c:strCache>
            </c:strRef>
          </c:cat>
          <c:val>
            <c:numRef>
              <c:f>Sheet1!$B$2</c:f>
              <c:numCache>
                <c:formatCode>General</c:formatCode>
                <c:ptCount val="1"/>
                <c:pt idx="0">
                  <c:v>28.63</c:v>
                </c:pt>
              </c:numCache>
            </c:numRef>
          </c:val>
        </c:ser>
        <c:ser>
          <c:idx val="1"/>
          <c:order val="1"/>
          <c:tx>
            <c:strRef>
              <c:f>Sheet1!$C$1</c:f>
              <c:strCache>
                <c:ptCount val="1"/>
                <c:pt idx="0">
                  <c:v>In-Domain </c:v>
                </c:pt>
              </c:strCache>
            </c:strRef>
          </c:tx>
          <c:spPr>
            <a:solidFill>
              <a:schemeClr val="accent2">
                <a:lumMod val="60000"/>
                <a:lumOff val="40000"/>
              </a:schemeClr>
            </a:solidFill>
            <a:ln w="38100">
              <a:solidFill>
                <a:schemeClr val="accent2">
                  <a:lumMod val="75000"/>
                </a:schemeClr>
              </a:solidFill>
            </a:ln>
            <a:effectLst/>
          </c:spPr>
          <c:invertIfNegative val="0"/>
          <c:cat>
            <c:strRef>
              <c:f>Sheet1!$A$2</c:f>
              <c:strCache>
                <c:ptCount val="1"/>
                <c:pt idx="0">
                  <c:v>Ru-En</c:v>
                </c:pt>
              </c:strCache>
            </c:strRef>
          </c:cat>
          <c:val>
            <c:numRef>
              <c:f>Sheet1!$C$2</c:f>
              <c:numCache>
                <c:formatCode>General</c:formatCode>
                <c:ptCount val="1"/>
                <c:pt idx="0">
                  <c:v>0.0</c:v>
                </c:pt>
              </c:numCache>
            </c:numRef>
          </c:val>
        </c:ser>
        <c:ser>
          <c:idx val="3"/>
          <c:order val="2"/>
          <c:tx>
            <c:strRef>
              <c:f>Sheet1!$E$1</c:f>
              <c:strCache>
                <c:ptCount val="1"/>
                <c:pt idx="0">
                  <c:v>Continued Training</c:v>
                </c:pt>
              </c:strCache>
            </c:strRef>
          </c:tx>
          <c:spPr>
            <a:solidFill>
              <a:schemeClr val="accent4">
                <a:lumMod val="60000"/>
                <a:lumOff val="40000"/>
              </a:schemeClr>
            </a:solidFill>
            <a:ln w="38100">
              <a:solidFill>
                <a:schemeClr val="accent4">
                  <a:lumMod val="75000"/>
                </a:schemeClr>
              </a:solidFill>
            </a:ln>
            <a:effectLst/>
          </c:spPr>
          <c:invertIfNegative val="0"/>
          <c:cat>
            <c:strRef>
              <c:f>Sheet1!$A$2</c:f>
              <c:strCache>
                <c:ptCount val="1"/>
                <c:pt idx="0">
                  <c:v>Ru-En</c:v>
                </c:pt>
              </c:strCache>
            </c:strRef>
          </c:cat>
          <c:val>
            <c:numRef>
              <c:f>Sheet1!$E$2</c:f>
              <c:numCache>
                <c:formatCode>General</c:formatCode>
                <c:ptCount val="1"/>
                <c:pt idx="0">
                  <c:v>10.44</c:v>
                </c:pt>
              </c:numCache>
            </c:numRef>
          </c:val>
        </c:ser>
        <c:ser>
          <c:idx val="2"/>
          <c:order val="3"/>
          <c:tx>
            <c:strRef>
              <c:f>Sheet1!$D$1</c:f>
              <c:strCache>
                <c:ptCount val="1"/>
                <c:pt idx="0">
                  <c:v>Continued Training w/Reg</c:v>
                </c:pt>
              </c:strCache>
            </c:strRef>
          </c:tx>
          <c:spPr>
            <a:pattFill prst="wdDnDiag">
              <a:fgClr>
                <a:schemeClr val="accent4">
                  <a:lumMod val="75000"/>
                </a:schemeClr>
              </a:fgClr>
              <a:bgClr>
                <a:schemeClr val="accent4">
                  <a:lumMod val="60000"/>
                  <a:lumOff val="40000"/>
                </a:schemeClr>
              </a:bgClr>
            </a:pattFill>
            <a:ln w="38100">
              <a:solidFill>
                <a:schemeClr val="accent4">
                  <a:lumMod val="75000"/>
                </a:schemeClr>
              </a:solidFill>
            </a:ln>
            <a:effectLst/>
          </c:spPr>
          <c:invertIfNegative val="0"/>
          <c:cat>
            <c:strRef>
              <c:f>Sheet1!$A$2</c:f>
              <c:strCache>
                <c:ptCount val="1"/>
                <c:pt idx="0">
                  <c:v>Ru-En</c:v>
                </c:pt>
              </c:strCache>
            </c:strRef>
          </c:cat>
          <c:val>
            <c:numRef>
              <c:f>Sheet1!$D$2</c:f>
              <c:numCache>
                <c:formatCode>General</c:formatCode>
                <c:ptCount val="1"/>
                <c:pt idx="0">
                  <c:v>19.41</c:v>
                </c:pt>
              </c:numCache>
            </c:numRef>
          </c:val>
        </c:ser>
        <c:dLbls>
          <c:showLegendKey val="0"/>
          <c:showVal val="0"/>
          <c:showCatName val="0"/>
          <c:showSerName val="0"/>
          <c:showPercent val="0"/>
          <c:showBubbleSize val="0"/>
        </c:dLbls>
        <c:gapWidth val="219"/>
        <c:overlap val="-27"/>
        <c:axId val="1410834880"/>
        <c:axId val="1341659728"/>
      </c:barChart>
      <c:catAx>
        <c:axId val="1410834880"/>
        <c:scaling>
          <c:orientation val="minMax"/>
        </c:scaling>
        <c:delete val="1"/>
        <c:axPos val="b"/>
        <c:numFmt formatCode="General" sourceLinked="1"/>
        <c:majorTickMark val="none"/>
        <c:minorTickMark val="none"/>
        <c:tickLblPos val="nextTo"/>
        <c:crossAx val="1341659728"/>
        <c:crosses val="autoZero"/>
        <c:auto val="1"/>
        <c:lblAlgn val="ctr"/>
        <c:lblOffset val="100"/>
        <c:noMultiLvlLbl val="0"/>
      </c:catAx>
      <c:valAx>
        <c:axId val="1341659728"/>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10834880"/>
        <c:crosses val="autoZero"/>
        <c:crossBetween val="between"/>
        <c:majorUnit val="10.0"/>
      </c:valAx>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delete val="1"/>
      </c:legendEntry>
      <c:layout>
        <c:manualLayout>
          <c:xMode val="edge"/>
          <c:yMode val="edge"/>
          <c:x val="0.0"/>
          <c:y val="0.820072987781827"/>
          <c:w val="1.0"/>
          <c:h val="0.17992701221817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7B1979"/>
              </a:solidFill>
              <a:ln w="19050">
                <a:solidFill>
                  <a:schemeClr val="lt1"/>
                </a:solidFill>
              </a:ln>
              <a:effectLst/>
            </c:spPr>
          </c:dPt>
          <c:dPt>
            <c:idx val="1"/>
            <c:bubble3D val="0"/>
            <c:spPr>
              <a:solidFill>
                <a:srgbClr val="C00000"/>
              </a:solidFill>
              <a:ln w="19050">
                <a:solidFill>
                  <a:schemeClr val="lt1"/>
                </a:solidFill>
              </a:ln>
              <a:effectLst/>
            </c:spPr>
          </c:dPt>
          <c:dPt>
            <c:idx val="2"/>
            <c:bubble3D val="0"/>
            <c:spPr>
              <a:solidFill>
                <a:srgbClr val="005DB8"/>
              </a:solidFill>
              <a:ln w="19050">
                <a:solidFill>
                  <a:schemeClr val="lt1"/>
                </a:solidFill>
              </a:ln>
              <a:effectLst/>
            </c:spPr>
          </c:dPt>
          <c:dPt>
            <c:idx val="3"/>
            <c:bubble3D val="0"/>
            <c:spPr>
              <a:solidFill>
                <a:srgbClr val="D883FF"/>
              </a:solidFill>
              <a:ln w="19050">
                <a:solidFill>
                  <a:schemeClr val="lt1"/>
                </a:solidFill>
              </a:ln>
              <a:effectLst/>
            </c:spPr>
          </c:dPt>
          <c:dPt>
            <c:idx val="4"/>
            <c:bubble3D val="0"/>
            <c:spPr>
              <a:solidFill>
                <a:schemeClr val="accent2"/>
              </a:solidFill>
              <a:ln w="19050">
                <a:solidFill>
                  <a:schemeClr val="lt1"/>
                </a:solidFill>
              </a:ln>
              <a:effectLst/>
            </c:spPr>
          </c:dPt>
          <c:dPt>
            <c:idx val="5"/>
            <c:bubble3D val="0"/>
            <c:spPr>
              <a:solidFill>
                <a:srgbClr val="009193"/>
              </a:solidFill>
              <a:ln w="19050">
                <a:solidFill>
                  <a:schemeClr val="lt1"/>
                </a:solidFill>
              </a:ln>
              <a:effectLst/>
            </c:spPr>
          </c:dPt>
          <c:dPt>
            <c:idx val="6"/>
            <c:bubble3D val="0"/>
            <c:spPr>
              <a:solidFill>
                <a:srgbClr val="D82CAA"/>
              </a:solidFill>
              <a:ln w="19050">
                <a:solidFill>
                  <a:schemeClr val="lt1"/>
                </a:solidFill>
              </a:ln>
              <a:effectLst/>
            </c:spPr>
          </c:dPt>
          <c:dPt>
            <c:idx val="7"/>
            <c:bubble3D val="0"/>
            <c:explosion val="18"/>
            <c:spPr>
              <a:solidFill>
                <a:srgbClr val="00B050"/>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7B1979"/>
                      </a:solidFill>
                      <a:latin typeface="+mn-lt"/>
                      <a:ea typeface="+mn-ea"/>
                      <a:cs typeface="+mn-cs"/>
                    </a:defRPr>
                  </a:pPr>
                  <a:endParaRPr lang="en-US"/>
                </a:p>
              </c:txPr>
              <c:dLblPos val="outEnd"/>
              <c:showLegendKey val="0"/>
              <c:showVal val="0"/>
              <c:showCatName val="1"/>
              <c:showSerName val="0"/>
              <c:showPercent val="0"/>
              <c:showBubbleSize val="0"/>
            </c:dLbl>
            <c:dLbl>
              <c:idx val="1"/>
              <c:layout>
                <c:manualLayout>
                  <c:x val="0.0394557823129252"/>
                  <c:y val="0.0"/>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C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7619047619048"/>
                      <c:h val="0.186732186732187"/>
                    </c:manualLayout>
                  </c15:layout>
                </c:ext>
              </c:extLst>
            </c:dLbl>
            <c:dLbl>
              <c:idx val="2"/>
              <c:layout>
                <c:manualLayout>
                  <c:x val="0.12244903315657"/>
                  <c:y val="0.0"/>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005DB8"/>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402721088435374"/>
                      <c:h val="0.186732186732187"/>
                    </c:manualLayout>
                  </c15:layout>
                </c:ext>
              </c:extLst>
            </c:dLbl>
            <c:dLbl>
              <c:idx val="3"/>
              <c:layout>
                <c:manualLayout>
                  <c:x val="0.0435374685307194"/>
                  <c:y val="-0.0491399524076688"/>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D883FF"/>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66054421768707"/>
                      <c:h val="0.187321867321867"/>
                    </c:manualLayout>
                  </c15:layout>
                </c:ext>
              </c:extLst>
            </c:dLbl>
            <c:dLbl>
              <c:idx val="4"/>
              <c:layout>
                <c:manualLayout>
                  <c:x val="0.0340136054421769"/>
                  <c:y val="-0.0491399524076689"/>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62306176013713"/>
                      <c:h val="0.187321867321867"/>
                    </c:manualLayout>
                  </c15:layout>
                </c:ext>
              </c:extLst>
            </c:dLbl>
            <c:dLbl>
              <c:idx val="5"/>
              <c:layout>
                <c:manualLayout>
                  <c:x val="5.35647329798061E-8"/>
                  <c:y val="-0.0221129253806419"/>
                </c:manualLayout>
              </c:layout>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009193"/>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7952434517114"/>
                      <c:h val="0.187321867321867"/>
                    </c:manualLayout>
                  </c15:layout>
                </c:ext>
              </c:extLst>
            </c:dLbl>
            <c:dLbl>
              <c:idx val="6"/>
              <c:layout>
                <c:manualLayout>
                  <c:x val="-0.00272108843537415"/>
                  <c:y val="-0.0294840294840296"/>
                </c:manualLayout>
              </c:layout>
              <c:tx>
                <c:rich>
                  <a:bodyPr rot="0" spcFirstLastPara="1" vertOverflow="ellipsis" vert="horz" wrap="square" lIns="38100" tIns="19050" rIns="38100" bIns="19050" anchor="ctr" anchorCtr="1">
                    <a:spAutoFit/>
                  </a:bodyPr>
                  <a:lstStyle/>
                  <a:p>
                    <a:pPr>
                      <a:defRPr sz="3000" b="0" i="0" u="none" strike="noStrike" kern="1200" baseline="0">
                        <a:solidFill>
                          <a:srgbClr val="D82CAA"/>
                        </a:solidFill>
                        <a:latin typeface="+mn-lt"/>
                        <a:ea typeface="+mn-ea"/>
                        <a:cs typeface="+mn-cs"/>
                      </a:defRPr>
                    </a:pPr>
                    <a:r>
                      <a:rPr lang="en-US" smtClean="0">
                        <a:solidFill>
                          <a:srgbClr val="D82CAA"/>
                        </a:solidFill>
                      </a:rPr>
                      <a:t>Other</a:t>
                    </a:r>
                    <a:r>
                      <a:rPr lang="en-US" baseline="0" smtClean="0">
                        <a:solidFill>
                          <a:srgbClr val="D82CAA"/>
                        </a:solidFill>
                      </a:rPr>
                      <a:t> Text</a:t>
                    </a:r>
                    <a:endParaRPr lang="en-US">
                      <a:solidFill>
                        <a:srgbClr val="D82CAA"/>
                      </a:solidFill>
                    </a:endParaRPr>
                  </a:p>
                </c:rich>
              </c:tx>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D82CAA"/>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rgbClr val="00B050"/>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Sheet1!$A$2:$A$9</c:f>
              <c:strCache>
                <c:ptCount val="8"/>
                <c:pt idx="0">
                  <c:v>Misaligned sentences </c:v>
                </c:pt>
                <c:pt idx="1">
                  <c:v>Both English</c:v>
                </c:pt>
                <c:pt idx="2">
                  <c:v>Both German </c:v>
                </c:pt>
                <c:pt idx="3">
                  <c:v>Untranslated</c:v>
                </c:pt>
                <c:pt idx="4">
                  <c:v>3rd Language</c:v>
                </c:pt>
                <c:pt idx="5">
                  <c:v>Short Segments</c:v>
                </c:pt>
                <c:pt idx="6">
                  <c:v>Non-language </c:v>
                </c:pt>
                <c:pt idx="7">
                  <c:v>Okay</c:v>
                </c:pt>
              </c:strCache>
            </c:strRef>
          </c:cat>
          <c:val>
            <c:numRef>
              <c:f>Sheet1!$B$2:$B$9</c:f>
              <c:numCache>
                <c:formatCode>0%</c:formatCode>
                <c:ptCount val="8"/>
                <c:pt idx="0">
                  <c:v>0.41</c:v>
                </c:pt>
                <c:pt idx="1">
                  <c:v>0.1</c:v>
                </c:pt>
                <c:pt idx="2">
                  <c:v>0.1</c:v>
                </c:pt>
                <c:pt idx="3">
                  <c:v>0.04</c:v>
                </c:pt>
                <c:pt idx="4">
                  <c:v>0.03</c:v>
                </c:pt>
                <c:pt idx="5">
                  <c:v>0.06</c:v>
                </c:pt>
                <c:pt idx="6">
                  <c:v>0.02</c:v>
                </c:pt>
                <c:pt idx="7">
                  <c:v>0.23</c:v>
                </c:pt>
              </c:numCache>
            </c:numRef>
          </c:val>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05850-0C01-8A4F-BA58-EF8411C242E4}" type="datetimeFigureOut">
              <a:rPr lang="en-US" smtClean="0"/>
              <a:t>4/8/19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F49FB-25AF-5943-8FEB-8E41B0FE60E6}" type="slidenum">
              <a:rPr lang="en-US" smtClean="0"/>
              <a:t>‹#›</a:t>
            </a:fld>
            <a:endParaRPr lang="en-US"/>
          </a:p>
        </p:txBody>
      </p:sp>
    </p:spTree>
    <p:extLst>
      <p:ext uri="{BB962C8B-B14F-4D97-AF65-F5344CB8AC3E}">
        <p14:creationId xmlns:p14="http://schemas.microsoft.com/office/powerpoint/2010/main" val="112919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opensubtitles.or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clweb.org/anthology/W18-2705" TargetMode="External"/><Relationship Id="rId4" Type="http://schemas.openxmlformats.org/officeDocument/2006/relationships/hyperlink" Target="https://aclweb.org/anthology/W18-2709"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clweb.org/anthology/W18-2709" TargetMode="External"/><Relationship Id="rId4" Type="http://schemas.openxmlformats.org/officeDocument/2006/relationships/hyperlink" Target="https://aclweb.org/anthology/W18-2709.bib" TargetMode="External"/><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see the papers for full details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0</a:t>
            </a:fld>
            <a:endParaRPr lang="en-US"/>
          </a:p>
        </p:txBody>
      </p:sp>
    </p:spTree>
    <p:extLst>
      <p:ext uri="{BB962C8B-B14F-4D97-AF65-F5344CB8AC3E}">
        <p14:creationId xmlns:p14="http://schemas.microsoft.com/office/powerpoint/2010/main" val="107017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9</a:t>
            </a:fld>
            <a:endParaRPr lang="en-US"/>
          </a:p>
        </p:txBody>
      </p:sp>
    </p:spTree>
    <p:extLst>
      <p:ext uri="{BB962C8B-B14F-4D97-AF65-F5344CB8AC3E}">
        <p14:creationId xmlns:p14="http://schemas.microsoft.com/office/powerpoint/2010/main" val="146432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10</a:t>
            </a:fld>
            <a:endParaRPr lang="en-US"/>
          </a:p>
        </p:txBody>
      </p:sp>
    </p:spTree>
    <p:extLst>
      <p:ext uri="{BB962C8B-B14F-4D97-AF65-F5344CB8AC3E}">
        <p14:creationId xmlns:p14="http://schemas.microsoft.com/office/powerpoint/2010/main" val="112054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11</a:t>
            </a:fld>
            <a:endParaRPr lang="en-US"/>
          </a:p>
        </p:txBody>
      </p:sp>
    </p:spTree>
    <p:extLst>
      <p:ext uri="{BB962C8B-B14F-4D97-AF65-F5344CB8AC3E}">
        <p14:creationId xmlns:p14="http://schemas.microsoft.com/office/powerpoint/2010/main" val="124465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Trained end-to-end</a:t>
            </a:r>
            <a:r>
              <a:rPr lang="en-US" baseline="0" dirty="0" smtClean="0"/>
              <a:t> </a:t>
            </a:r>
            <a:r>
              <a:rPr lang="en-US" dirty="0" smtClean="0"/>
              <a:t>on parallel text; loss comes from</a:t>
            </a:r>
            <a:r>
              <a:rPr lang="en-US" baseline="0" dirty="0" smtClean="0"/>
              <a:t> one word prediction at a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Data</a:t>
            </a:r>
            <a:r>
              <a:rPr lang="en-US" baseline="0" dirty="0" smtClean="0"/>
              <a:t> hungry -- millions of sentences</a:t>
            </a:r>
          </a:p>
        </p:txBody>
      </p:sp>
      <p:sp>
        <p:nvSpPr>
          <p:cNvPr id="4" name="Slide Number Placeholder 3"/>
          <p:cNvSpPr>
            <a:spLocks noGrp="1"/>
          </p:cNvSpPr>
          <p:nvPr>
            <p:ph type="sldNum" sz="quarter" idx="10"/>
          </p:nvPr>
        </p:nvSpPr>
        <p:spPr/>
        <p:txBody>
          <a:bodyPr/>
          <a:lstStyle/>
          <a:p>
            <a:fld id="{0AC5A2A4-944A-9348-9AC8-D5FFB04D612C}" type="slidenum">
              <a:rPr lang="en-US" smtClean="0"/>
              <a:t>12</a:t>
            </a:fld>
            <a:endParaRPr lang="en-US"/>
          </a:p>
        </p:txBody>
      </p:sp>
    </p:spTree>
    <p:extLst>
      <p:ext uri="{BB962C8B-B14F-4D97-AF65-F5344CB8AC3E}">
        <p14:creationId xmlns:p14="http://schemas.microsoft.com/office/powerpoint/2010/main" val="121428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a:t>
            </a:r>
            <a:r>
              <a:rPr lang="en-US" baseline="0" dirty="0" smtClean="0"/>
              <a:t> entropy loss between two distributions</a:t>
            </a:r>
            <a:endParaRPr lang="en-US" dirty="0" smtClean="0"/>
          </a:p>
          <a:p>
            <a:endParaRPr lang="en-US" dirty="0" smtClean="0"/>
          </a:p>
          <a:p>
            <a:r>
              <a:rPr lang="en-US" dirty="0" smtClean="0"/>
              <a:t>Gold label is one hot</a:t>
            </a:r>
            <a:r>
              <a:rPr lang="en-US" baseline="0" dirty="0" smtClean="0"/>
              <a:t> vector of the correct word</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13</a:t>
            </a:fld>
            <a:endParaRPr lang="en-US"/>
          </a:p>
        </p:txBody>
      </p:sp>
    </p:spTree>
    <p:extLst>
      <p:ext uri="{BB962C8B-B14F-4D97-AF65-F5344CB8AC3E}">
        <p14:creationId xmlns:p14="http://schemas.microsoft.com/office/powerpoint/2010/main" val="213756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14</a:t>
            </a:fld>
            <a:endParaRPr lang="en-US"/>
          </a:p>
        </p:txBody>
      </p:sp>
    </p:spTree>
    <p:extLst>
      <p:ext uri="{BB962C8B-B14F-4D97-AF65-F5344CB8AC3E}">
        <p14:creationId xmlns:p14="http://schemas.microsoft.com/office/powerpoint/2010/main" val="4505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Sentence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http://</a:t>
            </a:r>
            <a:r>
              <a:rPr lang="en-US" sz="1200" kern="1200" dirty="0" err="1" smtClean="0">
                <a:solidFill>
                  <a:schemeClr val="tx1"/>
                </a:solidFill>
                <a:effectLst/>
                <a:latin typeface="+mn-lt"/>
                <a:ea typeface="+mn-ea"/>
                <a:cs typeface="+mn-cs"/>
              </a:rPr>
              <a:t>opus.nlpl.eu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EMEA.php</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16</a:t>
            </a:fld>
            <a:endParaRPr lang="en-US"/>
          </a:p>
        </p:txBody>
      </p:sp>
    </p:spTree>
    <p:extLst>
      <p:ext uri="{BB962C8B-B14F-4D97-AF65-F5344CB8AC3E}">
        <p14:creationId xmlns:p14="http://schemas.microsoft.com/office/powerpoint/2010/main" val="71164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Sentence from:</a:t>
            </a:r>
            <a:r>
              <a:rPr lang="en-US" baseline="0" dirty="0" smtClean="0"/>
              <a:t> WIPO</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17</a:t>
            </a:fld>
            <a:endParaRPr lang="en-US"/>
          </a:p>
        </p:txBody>
      </p:sp>
    </p:spTree>
    <p:extLst>
      <p:ext uri="{BB962C8B-B14F-4D97-AF65-F5344CB8AC3E}">
        <p14:creationId xmlns:p14="http://schemas.microsoft.com/office/powerpoint/2010/main" val="140473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whatever we can find! </a:t>
            </a:r>
            <a:r>
              <a:rPr lang="en-US" dirty="0" smtClean="0"/>
              <a:t>not a lot of paralle</a:t>
            </a:r>
            <a:r>
              <a:rPr lang="en-US" baseline="0" dirty="0" smtClean="0"/>
              <a:t>l text is produced</a:t>
            </a:r>
          </a:p>
          <a:p>
            <a:r>
              <a:rPr lang="en-US" baseline="0" dirty="0" smtClean="0"/>
              <a:t>Biggest sources are EU parliament, UN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18</a:t>
            </a:fld>
            <a:endParaRPr lang="en-US"/>
          </a:p>
        </p:txBody>
      </p:sp>
    </p:spTree>
    <p:extLst>
      <p:ext uri="{BB962C8B-B14F-4D97-AF65-F5344CB8AC3E}">
        <p14:creationId xmlns:p14="http://schemas.microsoft.com/office/powerpoint/2010/main" val="60410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Sentence</a:t>
            </a:r>
            <a:r>
              <a:rPr lang="en-US" sz="1200" kern="1200" baseline="0" dirty="0" smtClean="0">
                <a:solidFill>
                  <a:schemeClr val="tx1"/>
                </a:solidFill>
                <a:effectLst/>
                <a:latin typeface="+mn-lt"/>
                <a:ea typeface="+mn-ea"/>
                <a:cs typeface="+mn-cs"/>
              </a:rPr>
              <a:t> from: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Europarl</a:t>
            </a:r>
            <a:r>
              <a:rPr lang="en-US" sz="1200" kern="1200" baseline="0" dirty="0" smtClean="0">
                <a:solidFill>
                  <a:schemeClr val="tx1"/>
                </a:solidFill>
                <a:effectLst/>
                <a:latin typeface="+mn-lt"/>
                <a:ea typeface="+mn-ea"/>
                <a:cs typeface="+mn-cs"/>
              </a:rPr>
              <a:t> German-English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http://</a:t>
            </a:r>
            <a:r>
              <a:rPr lang="en-US" sz="1200" kern="1200" baseline="0" dirty="0" err="1" smtClean="0">
                <a:solidFill>
                  <a:schemeClr val="tx1"/>
                </a:solidFill>
                <a:effectLst/>
                <a:latin typeface="+mn-lt"/>
                <a:ea typeface="+mn-ea"/>
                <a:cs typeface="+mn-cs"/>
              </a:rPr>
              <a:t>www.statmt.org</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europarl</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19</a:t>
            </a:fld>
            <a:endParaRPr lang="en-US"/>
          </a:p>
        </p:txBody>
      </p:sp>
    </p:spTree>
    <p:extLst>
      <p:ext uri="{BB962C8B-B14F-4D97-AF65-F5344CB8AC3E}">
        <p14:creationId xmlns:p14="http://schemas.microsoft.com/office/powerpoint/2010/main" val="18706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1</a:t>
            </a:fld>
            <a:endParaRPr lang="en-US"/>
          </a:p>
        </p:txBody>
      </p:sp>
    </p:spTree>
    <p:extLst>
      <p:ext uri="{BB962C8B-B14F-4D97-AF65-F5344CB8AC3E}">
        <p14:creationId xmlns:p14="http://schemas.microsoft.com/office/powerpoint/2010/main" val="78346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Sentence</a:t>
            </a:r>
            <a:r>
              <a:rPr lang="en-US" sz="1200" kern="1200" baseline="0" dirty="0" smtClean="0">
                <a:solidFill>
                  <a:schemeClr val="tx1"/>
                </a:solidFill>
                <a:effectLst/>
                <a:latin typeface="+mn-lt"/>
                <a:ea typeface="+mn-ea"/>
                <a:cs typeface="+mn-cs"/>
              </a:rPr>
              <a:t>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http://www.opensubtitles.org/</a:t>
            </a:r>
            <a:endParaRPr lang="en-US"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(via opus)</a:t>
            </a:r>
            <a:endParaRPr lang="en-US"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20</a:t>
            </a:fld>
            <a:endParaRPr lang="en-US"/>
          </a:p>
        </p:txBody>
      </p:sp>
    </p:spTree>
    <p:extLst>
      <p:ext uri="{BB962C8B-B14F-4D97-AF65-F5344CB8AC3E}">
        <p14:creationId xmlns:p14="http://schemas.microsoft.com/office/powerpoint/2010/main" val="28510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we want to translate differs</a:t>
            </a:r>
            <a:r>
              <a:rPr lang="en-US" baseline="0" dirty="0" smtClean="0"/>
              <a:t> from the vast majority of training data </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21</a:t>
            </a:fld>
            <a:endParaRPr lang="en-US"/>
          </a:p>
        </p:txBody>
      </p:sp>
    </p:spTree>
    <p:extLst>
      <p:ext uri="{BB962C8B-B14F-4D97-AF65-F5344CB8AC3E}">
        <p14:creationId xmlns:p14="http://schemas.microsoft.com/office/powerpoint/2010/main" val="197863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Case study</a:t>
            </a:r>
            <a:r>
              <a:rPr lang="en-US" baseline="0" smtClean="0"/>
              <a:t> </a:t>
            </a:r>
            <a:endParaRPr lang="en-US"/>
          </a:p>
        </p:txBody>
      </p:sp>
      <p:sp>
        <p:nvSpPr>
          <p:cNvPr id="4" name="Slide Number Placeholder 3"/>
          <p:cNvSpPr>
            <a:spLocks noGrp="1"/>
          </p:cNvSpPr>
          <p:nvPr>
            <p:ph type="sldNum" sz="quarter" idx="10"/>
          </p:nvPr>
        </p:nvSpPr>
        <p:spPr/>
        <p:txBody>
          <a:bodyPr/>
          <a:lstStyle/>
          <a:p>
            <a:fld id="{717F49FB-25AF-5943-8FEB-8E41B0FE60E6}" type="slidenum">
              <a:rPr lang="en-US" smtClean="0"/>
              <a:t>22</a:t>
            </a:fld>
            <a:endParaRPr lang="en-US"/>
          </a:p>
        </p:txBody>
      </p:sp>
    </p:spTree>
    <p:extLst>
      <p:ext uri="{BB962C8B-B14F-4D97-AF65-F5344CB8AC3E}">
        <p14:creationId xmlns:p14="http://schemas.microsoft.com/office/powerpoint/2010/main" val="887751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subtitles,</a:t>
            </a:r>
            <a:r>
              <a:rPr lang="en-US" baseline="0" dirty="0" smtClean="0"/>
              <a:t> UN,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23</a:t>
            </a:fld>
            <a:endParaRPr lang="en-US"/>
          </a:p>
        </p:txBody>
      </p:sp>
    </p:spTree>
    <p:extLst>
      <p:ext uri="{BB962C8B-B14F-4D97-AF65-F5344CB8AC3E}">
        <p14:creationId xmlns:p14="http://schemas.microsoft.com/office/powerpoint/2010/main" val="1351701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C0EEF58-FA27-F944-BF3B-9DD2856FE01E}" type="slidenum">
              <a:rPr lang="en-US" smtClean="0"/>
              <a:t>24</a:t>
            </a:fld>
            <a:endParaRPr lang="en-US"/>
          </a:p>
        </p:txBody>
      </p:sp>
    </p:spTree>
    <p:extLst>
      <p:ext uri="{BB962C8B-B14F-4D97-AF65-F5344CB8AC3E}">
        <p14:creationId xmlns:p14="http://schemas.microsoft.com/office/powerpoint/2010/main" val="237153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1000x</a:t>
            </a:r>
            <a:r>
              <a:rPr lang="en-US" baseline="0" dirty="0" smtClean="0"/>
              <a:t> smaller</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25</a:t>
            </a:fld>
            <a:endParaRPr lang="en-US"/>
          </a:p>
        </p:txBody>
      </p:sp>
    </p:spTree>
    <p:extLst>
      <p:ext uri="{BB962C8B-B14F-4D97-AF65-F5344CB8AC3E}">
        <p14:creationId xmlns:p14="http://schemas.microsoft.com/office/powerpoint/2010/main" val="2026045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26</a:t>
            </a:fld>
            <a:endParaRPr lang="en-US"/>
          </a:p>
        </p:txBody>
      </p:sp>
    </p:spTree>
    <p:extLst>
      <p:ext uri="{BB962C8B-B14F-4D97-AF65-F5344CB8AC3E}">
        <p14:creationId xmlns:p14="http://schemas.microsoft.com/office/powerpoint/2010/main" val="1778577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we want to translate differs</a:t>
            </a:r>
            <a:r>
              <a:rPr lang="en-US" baseline="0" dirty="0" smtClean="0"/>
              <a:t> from the vast majority of training data </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27</a:t>
            </a:fld>
            <a:endParaRPr lang="en-US"/>
          </a:p>
        </p:txBody>
      </p:sp>
    </p:spTree>
    <p:extLst>
      <p:ext uri="{BB962C8B-B14F-4D97-AF65-F5344CB8AC3E}">
        <p14:creationId xmlns:p14="http://schemas.microsoft.com/office/powerpoint/2010/main" val="46955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ct</a:t>
            </a:r>
            <a:r>
              <a:rPr lang="en-US" baseline="0" dirty="0" smtClean="0"/>
              <a:t> model in purple has seen both the in and general domain data</a:t>
            </a:r>
          </a:p>
          <a:p>
            <a:endParaRPr lang="en-US" baseline="0" dirty="0" smtClean="0"/>
          </a:p>
        </p:txBody>
      </p:sp>
      <p:sp>
        <p:nvSpPr>
          <p:cNvPr id="4" name="Slide Number Placeholder 3"/>
          <p:cNvSpPr>
            <a:spLocks noGrp="1"/>
          </p:cNvSpPr>
          <p:nvPr>
            <p:ph type="sldNum" sz="quarter" idx="10"/>
          </p:nvPr>
        </p:nvSpPr>
        <p:spPr/>
        <p:txBody>
          <a:bodyPr/>
          <a:lstStyle/>
          <a:p>
            <a:fld id="{9C0EEF58-FA27-F944-BF3B-9DD2856FE01E}" type="slidenum">
              <a:rPr lang="en-US" smtClean="0"/>
              <a:t>28</a:t>
            </a:fld>
            <a:endParaRPr lang="en-US"/>
          </a:p>
        </p:txBody>
      </p:sp>
    </p:spTree>
    <p:extLst>
      <p:ext uri="{BB962C8B-B14F-4D97-AF65-F5344CB8AC3E}">
        <p14:creationId xmlns:p14="http://schemas.microsoft.com/office/powerpoint/2010/main" val="623898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29</a:t>
            </a:fld>
            <a:endParaRPr lang="en-US"/>
          </a:p>
        </p:txBody>
      </p:sp>
    </p:spTree>
    <p:extLst>
      <p:ext uri="{BB962C8B-B14F-4D97-AF65-F5344CB8AC3E}">
        <p14:creationId xmlns:p14="http://schemas.microsoft.com/office/powerpoint/2010/main" val="36704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2</a:t>
            </a:fld>
            <a:endParaRPr lang="en-US"/>
          </a:p>
        </p:txBody>
      </p:sp>
    </p:spTree>
    <p:extLst>
      <p:ext uri="{BB962C8B-B14F-4D97-AF65-F5344CB8AC3E}">
        <p14:creationId xmlns:p14="http://schemas.microsoft.com/office/powerpoint/2010/main" val="1080605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BLEU</a:t>
            </a:r>
          </a:p>
          <a:p>
            <a:r>
              <a:rPr lang="en-US" baseline="0" dirty="0" smtClean="0"/>
              <a:t>standard metric in MT</a:t>
            </a:r>
          </a:p>
          <a:p>
            <a:r>
              <a:rPr lang="en-US" baseline="0" dirty="0" smtClean="0"/>
              <a:t>higher better</a:t>
            </a:r>
          </a:p>
          <a:p>
            <a:r>
              <a:rPr lang="en-US" baseline="0" dirty="0" smtClean="0"/>
              <a:t>counts how many words or phrases you got right compared to a reference</a:t>
            </a:r>
          </a:p>
          <a:p>
            <a:endParaRPr lang="en-US" dirty="0" smtClean="0"/>
          </a:p>
          <a:p>
            <a:endParaRPr lang="en-US" dirty="0" smtClean="0"/>
          </a:p>
          <a:p>
            <a:r>
              <a:rPr lang="en-US" dirty="0" smtClean="0"/>
              <a:t>1000x</a:t>
            </a:r>
            <a:r>
              <a:rPr lang="en-US" baseline="0" dirty="0" smtClean="0"/>
              <a:t> less data is better when it is better data</a:t>
            </a:r>
            <a:endParaRPr lang="en-US" dirty="0" smtClean="0"/>
          </a:p>
        </p:txBody>
      </p:sp>
      <p:sp>
        <p:nvSpPr>
          <p:cNvPr id="4" name="Slide Number Placeholder 3"/>
          <p:cNvSpPr>
            <a:spLocks noGrp="1"/>
          </p:cNvSpPr>
          <p:nvPr>
            <p:ph type="sldNum" sz="quarter" idx="10"/>
          </p:nvPr>
        </p:nvSpPr>
        <p:spPr/>
        <p:txBody>
          <a:bodyPr/>
          <a:lstStyle/>
          <a:p>
            <a:fld id="{619646B8-EDE8-7449-ADD8-CB0C8601FCA9}" type="slidenum">
              <a:rPr lang="en-US" smtClean="0"/>
              <a:t>30</a:t>
            </a:fld>
            <a:endParaRPr lang="en-US"/>
          </a:p>
        </p:txBody>
      </p:sp>
    </p:spTree>
    <p:extLst>
      <p:ext uri="{BB962C8B-B14F-4D97-AF65-F5344CB8AC3E}">
        <p14:creationId xmlns:p14="http://schemas.microsoft.com/office/powerpoint/2010/main" val="867413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31</a:t>
            </a:fld>
            <a:endParaRPr lang="en-US"/>
          </a:p>
        </p:txBody>
      </p:sp>
    </p:spTree>
    <p:extLst>
      <p:ext uri="{BB962C8B-B14F-4D97-AF65-F5344CB8AC3E}">
        <p14:creationId xmlns:p14="http://schemas.microsoft.com/office/powerpoint/2010/main" val="396938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work is</a:t>
            </a:r>
            <a:r>
              <a:rPr lang="en-US" baseline="0" dirty="0" smtClean="0"/>
              <a:t> based on this paper:</a:t>
            </a:r>
            <a:endParaRPr lang="en-US" sz="1200" dirty="0" smtClean="0"/>
          </a:p>
          <a:p>
            <a:r>
              <a:rPr lang="en-US" sz="1200" u="sng" dirty="0" smtClean="0">
                <a:hlinkClick r:id="rId3"/>
              </a:rPr>
              <a:t>https://aclweb.org/anthology/W18-2705</a:t>
            </a:r>
            <a:endParaRPr lang="en-US" sz="1200" u="sng" dirty="0" smtClean="0"/>
          </a:p>
          <a:p>
            <a:r>
              <a:rPr lang="en-US" sz="1200" u="sng" dirty="0" smtClean="0"/>
              <a:t>(</a:t>
            </a:r>
            <a:r>
              <a:rPr lang="en-US" sz="1200" u="sng" dirty="0" err="1" smtClean="0"/>
              <a:t>bibtex</a:t>
            </a:r>
            <a:r>
              <a:rPr lang="en-US" sz="1200" u="sng" dirty="0" smtClean="0"/>
              <a:t>: </a:t>
            </a:r>
            <a:r>
              <a:rPr lang="en-US" sz="1200" u="sng" dirty="0" smtClean="0">
                <a:hlinkClick r:id="rId3"/>
              </a:rPr>
              <a:t>https://aclweb.org/anthology/W18-2705</a:t>
            </a:r>
            <a:r>
              <a:rPr lang="en-US" sz="1200" u="sng" dirty="0" smtClean="0"/>
              <a:t>)</a:t>
            </a:r>
            <a:endParaRPr lang="en-US" sz="1200" u="sng" dirty="0" smtClean="0">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32</a:t>
            </a:fld>
            <a:endParaRPr lang="en-US"/>
          </a:p>
        </p:txBody>
      </p:sp>
    </p:spTree>
    <p:extLst>
      <p:ext uri="{BB962C8B-B14F-4D97-AF65-F5344CB8AC3E}">
        <p14:creationId xmlns:p14="http://schemas.microsoft.com/office/powerpoint/2010/main" val="204487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33</a:t>
            </a:fld>
            <a:endParaRPr lang="en-US"/>
          </a:p>
        </p:txBody>
      </p:sp>
    </p:spTree>
    <p:extLst>
      <p:ext uri="{BB962C8B-B14F-4D97-AF65-F5344CB8AC3E}">
        <p14:creationId xmlns:p14="http://schemas.microsoft.com/office/powerpoint/2010/main" val="240910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don’t want the</a:t>
            </a:r>
            <a:r>
              <a:rPr lang="en-US" baseline="0" dirty="0" smtClean="0"/>
              <a:t> CT model to move too far away from the GD</a:t>
            </a:r>
            <a:endParaRPr lang="en-US" dirty="0" smtClean="0"/>
          </a:p>
          <a:p>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34</a:t>
            </a:fld>
            <a:endParaRPr lang="en-US"/>
          </a:p>
        </p:txBody>
      </p:sp>
    </p:spTree>
    <p:extLst>
      <p:ext uri="{BB962C8B-B14F-4D97-AF65-F5344CB8AC3E}">
        <p14:creationId xmlns:p14="http://schemas.microsoft.com/office/powerpoint/2010/main" val="684310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want the</a:t>
            </a:r>
            <a:r>
              <a:rPr lang="en-US" baseline="0" dirty="0" smtClean="0"/>
              <a:t> CT model to move too far away from the GD</a:t>
            </a:r>
            <a:endParaRPr lang="en-US" dirty="0"/>
          </a:p>
        </p:txBody>
      </p:sp>
      <p:sp>
        <p:nvSpPr>
          <p:cNvPr id="4" name="Slide Number Placeholder 3"/>
          <p:cNvSpPr>
            <a:spLocks noGrp="1"/>
          </p:cNvSpPr>
          <p:nvPr>
            <p:ph type="sldNum" sz="quarter" idx="10"/>
          </p:nvPr>
        </p:nvSpPr>
        <p:spPr/>
        <p:txBody>
          <a:bodyPr/>
          <a:lstStyle/>
          <a:p>
            <a:fld id="{9C0EEF58-FA27-F944-BF3B-9DD2856FE01E}" type="slidenum">
              <a:rPr lang="en-US" smtClean="0"/>
              <a:t>36</a:t>
            </a:fld>
            <a:endParaRPr lang="en-US"/>
          </a:p>
        </p:txBody>
      </p:sp>
    </p:spTree>
    <p:extLst>
      <p:ext uri="{BB962C8B-B14F-4D97-AF65-F5344CB8AC3E}">
        <p14:creationId xmlns:p14="http://schemas.microsoft.com/office/powerpoint/2010/main" val="75652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37</a:t>
            </a:fld>
            <a:endParaRPr lang="en-US"/>
          </a:p>
        </p:txBody>
      </p:sp>
    </p:spTree>
    <p:extLst>
      <p:ext uri="{BB962C8B-B14F-4D97-AF65-F5344CB8AC3E}">
        <p14:creationId xmlns:p14="http://schemas.microsoft.com/office/powerpoint/2010/main" val="2047429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t>
            </a:r>
            <a:r>
              <a:rPr lang="en-US" b="1" baseline="0" dirty="0" smtClean="0"/>
              <a:t>we are training on in domain data</a:t>
            </a:r>
            <a:endParaRPr lang="en-US" b="1" dirty="0"/>
          </a:p>
        </p:txBody>
      </p:sp>
      <p:sp>
        <p:nvSpPr>
          <p:cNvPr id="4" name="Slide Number Placeholder 3"/>
          <p:cNvSpPr>
            <a:spLocks noGrp="1"/>
          </p:cNvSpPr>
          <p:nvPr>
            <p:ph type="sldNum" sz="quarter" idx="10"/>
          </p:nvPr>
        </p:nvSpPr>
        <p:spPr/>
        <p:txBody>
          <a:bodyPr/>
          <a:lstStyle/>
          <a:p>
            <a:fld id="{717F49FB-25AF-5943-8FEB-8E41B0FE60E6}" type="slidenum">
              <a:rPr lang="en-US" smtClean="0"/>
              <a:t>38</a:t>
            </a:fld>
            <a:endParaRPr lang="en-US"/>
          </a:p>
        </p:txBody>
      </p:sp>
    </p:spTree>
    <p:extLst>
      <p:ext uri="{BB962C8B-B14F-4D97-AF65-F5344CB8AC3E}">
        <p14:creationId xmlns:p14="http://schemas.microsoft.com/office/powerpoint/2010/main" val="1032628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alpha is small here,</a:t>
            </a:r>
          </a:p>
          <a:p>
            <a:r>
              <a:rPr lang="en-US" b="1" baseline="0" dirty="0" smtClean="0"/>
              <a:t> </a:t>
            </a:r>
            <a:r>
              <a:rPr lang="en-US" b="0" baseline="0" dirty="0" smtClean="0"/>
              <a:t>could be bigger, that would give us the full tradeoff curve</a:t>
            </a:r>
          </a:p>
          <a:p>
            <a:endParaRPr lang="en-US" baseline="0" dirty="0" smtClean="0"/>
          </a:p>
        </p:txBody>
      </p:sp>
      <p:sp>
        <p:nvSpPr>
          <p:cNvPr id="4" name="Slide Number Placeholder 3"/>
          <p:cNvSpPr>
            <a:spLocks noGrp="1"/>
          </p:cNvSpPr>
          <p:nvPr>
            <p:ph type="sldNum" sz="quarter" idx="10"/>
          </p:nvPr>
        </p:nvSpPr>
        <p:spPr/>
        <p:txBody>
          <a:bodyPr/>
          <a:lstStyle/>
          <a:p>
            <a:fld id="{717F49FB-25AF-5943-8FEB-8E41B0FE60E6}" type="slidenum">
              <a:rPr lang="en-US" smtClean="0"/>
              <a:t>39</a:t>
            </a:fld>
            <a:endParaRPr lang="en-US"/>
          </a:p>
        </p:txBody>
      </p:sp>
    </p:spTree>
    <p:extLst>
      <p:ext uri="{BB962C8B-B14F-4D97-AF65-F5344CB8AC3E}">
        <p14:creationId xmlns:p14="http://schemas.microsoft.com/office/powerpoint/2010/main" val="1031451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41</a:t>
            </a:fld>
            <a:endParaRPr lang="en-US"/>
          </a:p>
        </p:txBody>
      </p:sp>
    </p:spTree>
    <p:extLst>
      <p:ext uri="{BB962C8B-B14F-4D97-AF65-F5344CB8AC3E}">
        <p14:creationId xmlns:p14="http://schemas.microsoft.com/office/powerpoint/2010/main" val="73888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translate</a:t>
            </a:r>
            <a:r>
              <a:rPr lang="en-US" baseline="0" dirty="0" smtClean="0"/>
              <a:t> from German to English for this example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 on RNN</a:t>
            </a:r>
            <a:r>
              <a:rPr lang="en-US" baseline="0" dirty="0" smtClean="0"/>
              <a:t> for this talk </a:t>
            </a:r>
            <a:r>
              <a:rPr lang="mr-IN" baseline="0" dirty="0" smtClean="0"/>
              <a:t>–</a:t>
            </a:r>
            <a:r>
              <a:rPr lang="en-US" baseline="0" dirty="0" smtClean="0"/>
              <a:t> though the work I’m discussing could also be applied to the transformer model</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3</a:t>
            </a:fld>
            <a:endParaRPr lang="en-US"/>
          </a:p>
        </p:txBody>
      </p:sp>
    </p:spTree>
    <p:extLst>
      <p:ext uri="{BB962C8B-B14F-4D97-AF65-F5344CB8AC3E}">
        <p14:creationId xmlns:p14="http://schemas.microsoft.com/office/powerpoint/2010/main" val="766353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42</a:t>
            </a:fld>
            <a:endParaRPr lang="en-US"/>
          </a:p>
        </p:txBody>
      </p:sp>
    </p:spTree>
    <p:extLst>
      <p:ext uri="{BB962C8B-B14F-4D97-AF65-F5344CB8AC3E}">
        <p14:creationId xmlns:p14="http://schemas.microsoft.com/office/powerpoint/2010/main" val="2112145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happens when we take the model that was adapted to do well on patents, and evaluate on the original domain </a:t>
            </a:r>
          </a:p>
          <a:p>
            <a:r>
              <a:rPr lang="en-US" baseline="0" dirty="0" smtClean="0"/>
              <a:t>(bad things. Very bad things happen)</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44</a:t>
            </a:fld>
            <a:endParaRPr lang="en-US"/>
          </a:p>
        </p:txBody>
      </p:sp>
    </p:spTree>
    <p:extLst>
      <p:ext uri="{BB962C8B-B14F-4D97-AF65-F5344CB8AC3E}">
        <p14:creationId xmlns:p14="http://schemas.microsoft.com/office/powerpoint/2010/main" val="714525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other work to be presented at NAACL that focuses on the problem of forgetting</a:t>
            </a:r>
            <a:r>
              <a:rPr lang="en-US" baseline="0" dirty="0" smtClean="0"/>
              <a:t> in the original domain </a:t>
            </a:r>
            <a:br>
              <a:rPr lang="en-US" baseline="0" dirty="0" smtClean="0"/>
            </a:br>
            <a:r>
              <a:rPr lang="en-US" baseline="0" dirty="0" smtClean="0"/>
              <a:t>(as opposed to trying to improve in-domain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45</a:t>
            </a:fld>
            <a:endParaRPr lang="en-US"/>
          </a:p>
        </p:txBody>
      </p:sp>
    </p:spTree>
    <p:extLst>
      <p:ext uri="{BB962C8B-B14F-4D97-AF65-F5344CB8AC3E}">
        <p14:creationId xmlns:p14="http://schemas.microsoft.com/office/powerpoint/2010/main" val="154544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46</a:t>
            </a:fld>
            <a:endParaRPr lang="en-US"/>
          </a:p>
        </p:txBody>
      </p:sp>
    </p:spTree>
    <p:extLst>
      <p:ext uri="{BB962C8B-B14F-4D97-AF65-F5344CB8AC3E}">
        <p14:creationId xmlns:p14="http://schemas.microsoft.com/office/powerpoint/2010/main" val="1945087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is based on this paper:</a:t>
            </a:r>
          </a:p>
          <a:p>
            <a:r>
              <a:rPr lang="en-US" sz="1200" u="sng" dirty="0" smtClean="0">
                <a:hlinkClick r:id="rId3"/>
              </a:rPr>
              <a:t>https://aclweb.org/anthology/W18-2709</a:t>
            </a:r>
            <a:endParaRPr lang="en-US" sz="1200" u="sng" dirty="0" smtClean="0"/>
          </a:p>
          <a:p>
            <a:r>
              <a:rPr lang="en-US" sz="1200" u="sng" dirty="0" smtClean="0"/>
              <a:t>(</a:t>
            </a:r>
            <a:r>
              <a:rPr lang="en-US" sz="1200" u="sng" dirty="0" err="1" smtClean="0"/>
              <a:t>bibtex</a:t>
            </a:r>
            <a:r>
              <a:rPr lang="en-US" sz="1200" u="sng" dirty="0" smtClean="0"/>
              <a:t>: </a:t>
            </a:r>
            <a:r>
              <a:rPr lang="en-US" sz="1200" dirty="0" smtClean="0">
                <a:hlinkClick r:id="rId4"/>
              </a:rPr>
              <a:t>https://aclweb.org/anthology/W18-2709.bib</a:t>
            </a:r>
            <a:r>
              <a:rPr lang="en-US" sz="1200" dirty="0" smtClean="0"/>
              <a: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47</a:t>
            </a:fld>
            <a:endParaRPr lang="en-US"/>
          </a:p>
        </p:txBody>
      </p:sp>
    </p:spTree>
    <p:extLst>
      <p:ext uri="{BB962C8B-B14F-4D97-AF65-F5344CB8AC3E}">
        <p14:creationId xmlns:p14="http://schemas.microsoft.com/office/powerpoint/2010/main" val="1383100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plot is for English-&gt; Spanish </a:t>
            </a:r>
            <a:r>
              <a:rPr lang="en-US" baseline="0" dirty="0" err="1" smtClean="0"/>
              <a:t>Tranlsation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48</a:t>
            </a:fld>
            <a:endParaRPr lang="en-US"/>
          </a:p>
        </p:txBody>
      </p:sp>
    </p:spTree>
    <p:extLst>
      <p:ext uri="{BB962C8B-B14F-4D97-AF65-F5344CB8AC3E}">
        <p14:creationId xmlns:p14="http://schemas.microsoft.com/office/powerpoint/2010/main" val="585993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focus on web-crawled</a:t>
            </a:r>
            <a:r>
              <a:rPr lang="en-US" baseline="0" dirty="0" smtClean="0"/>
              <a:t> data in this talk</a:t>
            </a:r>
          </a:p>
          <a:p>
            <a:endParaRPr lang="en-US" baseline="0" dirty="0" smtClean="0"/>
          </a:p>
          <a:p>
            <a:r>
              <a:rPr lang="en-US" baseline="0" dirty="0" smtClean="0"/>
              <a:t>Primarily EU funded so broad coverage of EU languages  (including Low resource: </a:t>
            </a:r>
            <a:r>
              <a:rPr lang="en-US" baseline="0" dirty="0" err="1" smtClean="0"/>
              <a:t>eg</a:t>
            </a:r>
            <a:r>
              <a:rPr lang="en-US" baseline="0" dirty="0" smtClean="0"/>
              <a:t>. Irish, Maltese) </a:t>
            </a:r>
          </a:p>
          <a:p>
            <a:r>
              <a:rPr lang="en-US" baseline="0" dirty="0" smtClean="0"/>
              <a:t>But also other languages: </a:t>
            </a:r>
            <a:r>
              <a:rPr lang="en-US" baseline="0" dirty="0" err="1" smtClean="0"/>
              <a:t>eg</a:t>
            </a:r>
            <a:r>
              <a:rPr lang="en-US" baseline="0" dirty="0" smtClean="0"/>
              <a:t>. Sinhala, Nepali,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49</a:t>
            </a:fld>
            <a:endParaRPr lang="en-US"/>
          </a:p>
        </p:txBody>
      </p:sp>
    </p:spTree>
    <p:extLst>
      <p:ext uri="{BB962C8B-B14F-4D97-AF65-F5344CB8AC3E}">
        <p14:creationId xmlns:p14="http://schemas.microsoft.com/office/powerpoint/2010/main" val="365853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50</a:t>
            </a:fld>
            <a:endParaRPr lang="en-US"/>
          </a:p>
        </p:txBody>
      </p:sp>
    </p:spTree>
    <p:extLst>
      <p:ext uri="{BB962C8B-B14F-4D97-AF65-F5344CB8AC3E}">
        <p14:creationId xmlns:p14="http://schemas.microsoft.com/office/powerpoint/2010/main" val="87178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a:t>
            </a:r>
            <a:r>
              <a:rPr lang="en-US" baseline="0" dirty="0" smtClean="0"/>
              <a:t>: how much of the crawled data we added (compared to the amount of clean data)</a:t>
            </a:r>
          </a:p>
          <a:p>
            <a:r>
              <a:rPr lang="en-US" baseline="0" dirty="0" smtClean="0"/>
              <a:t>Within each cell: delta plot—how much did performance go up or down. </a:t>
            </a:r>
            <a:endParaRPr lang="en-US" dirty="0" smtClean="0"/>
          </a:p>
          <a:p>
            <a:endParaRPr lang="en-US" dirty="0" smtClean="0"/>
          </a:p>
          <a:p>
            <a:r>
              <a:rPr lang="en-US" dirty="0" smtClean="0"/>
              <a:t>SMT Blue</a:t>
            </a:r>
          </a:p>
          <a:p>
            <a:r>
              <a:rPr lang="en-US" dirty="0" smtClean="0"/>
              <a:t>NMT green</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51</a:t>
            </a:fld>
            <a:endParaRPr lang="en-US"/>
          </a:p>
        </p:txBody>
      </p:sp>
    </p:spTree>
    <p:extLst>
      <p:ext uri="{BB962C8B-B14F-4D97-AF65-F5344CB8AC3E}">
        <p14:creationId xmlns:p14="http://schemas.microsoft.com/office/powerpoint/2010/main" val="1158248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Short Segments &lt;=2</a:t>
            </a:r>
            <a:r>
              <a:rPr lang="en-US" dirty="0" smtClean="0"/>
              <a:t> </a:t>
            </a:r>
            <a:r>
              <a:rPr lang="en-US" sz="1200" b="0" i="0" u="none" strike="noStrike" kern="1200" dirty="0" smtClean="0">
                <a:solidFill>
                  <a:schemeClr val="tx1"/>
                </a:solidFill>
                <a:effectLst/>
                <a:latin typeface="+mn-lt"/>
                <a:ea typeface="+mn-ea"/>
                <a:cs typeface="+mn-cs"/>
              </a:rPr>
              <a:t>1%</a:t>
            </a:r>
          </a:p>
          <a:p>
            <a:r>
              <a:rPr lang="en-US" dirty="0" smtClean="0"/>
              <a:t> </a:t>
            </a:r>
            <a:r>
              <a:rPr lang="en-US" sz="1200" b="0" i="0" u="none" strike="noStrike" kern="1200" dirty="0" smtClean="0">
                <a:solidFill>
                  <a:schemeClr val="tx1"/>
                </a:solidFill>
                <a:effectLst/>
                <a:latin typeface="+mn-lt"/>
                <a:ea typeface="+mn-ea"/>
                <a:cs typeface="+mn-cs"/>
              </a:rPr>
              <a:t>Short Segments 3 - 5</a:t>
            </a:r>
            <a:r>
              <a:rPr lang="en-US" dirty="0" smtClean="0"/>
              <a:t> </a:t>
            </a:r>
            <a:r>
              <a:rPr lang="en-US" sz="1200" b="0" i="0" u="none" strike="noStrike" kern="1200" dirty="0" smtClean="0">
                <a:solidFill>
                  <a:schemeClr val="tx1"/>
                </a:solidFill>
                <a:effectLst/>
                <a:latin typeface="+mn-lt"/>
                <a:ea typeface="+mn-ea"/>
                <a:cs typeface="+mn-cs"/>
              </a:rPr>
              <a:t>5%</a:t>
            </a:r>
            <a:r>
              <a:rPr lang="en-US" dirty="0" smtClean="0"/>
              <a:t> </a:t>
            </a:r>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52</a:t>
            </a:fld>
            <a:endParaRPr lang="en-US"/>
          </a:p>
        </p:txBody>
      </p:sp>
    </p:spTree>
    <p:extLst>
      <p:ext uri="{BB962C8B-B14F-4D97-AF65-F5344CB8AC3E}">
        <p14:creationId xmlns:p14="http://schemas.microsoft.com/office/powerpoint/2010/main" val="27963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4</a:t>
            </a:fld>
            <a:endParaRPr lang="en-US"/>
          </a:p>
        </p:txBody>
      </p:sp>
    </p:spTree>
    <p:extLst>
      <p:ext uri="{BB962C8B-B14F-4D97-AF65-F5344CB8AC3E}">
        <p14:creationId xmlns:p14="http://schemas.microsoft.com/office/powerpoint/2010/main" val="18593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practical to annotate</a:t>
            </a:r>
            <a:r>
              <a:rPr lang="en-US" baseline="0" dirty="0" smtClean="0"/>
              <a:t> all of </a:t>
            </a:r>
            <a:r>
              <a:rPr lang="en-US" baseline="0" dirty="0" err="1" smtClean="0"/>
              <a:t>paracawl</a:t>
            </a:r>
            <a:r>
              <a:rPr lang="en-US" baseline="0" dirty="0" smtClean="0"/>
              <a:t> for noise types (millions of lines)</a:t>
            </a:r>
          </a:p>
          <a:p>
            <a:endParaRPr lang="en-US" baseline="0" dirty="0" smtClean="0"/>
          </a:p>
          <a:p>
            <a:r>
              <a:rPr lang="en-US" baseline="0" dirty="0" smtClean="0"/>
              <a:t>We generate artificial noise in an attempt to mimic these situations to analyze how MT reacts to each</a:t>
            </a:r>
          </a:p>
          <a:p>
            <a:endParaRPr lang="en-US" baseline="0" dirty="0" smtClean="0"/>
          </a:p>
          <a:p>
            <a:r>
              <a:rPr lang="en-US" baseline="0" dirty="0" smtClean="0"/>
              <a:t>I’m going to go through them all one by one. In general, most impact NMT more than SMT, but one was catastrophic for NMT</a:t>
            </a:r>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53</a:t>
            </a:fld>
            <a:endParaRPr lang="en-US"/>
          </a:p>
        </p:txBody>
      </p:sp>
    </p:spTree>
    <p:extLst>
      <p:ext uri="{BB962C8B-B14F-4D97-AF65-F5344CB8AC3E}">
        <p14:creationId xmlns:p14="http://schemas.microsoft.com/office/powerpoint/2010/main" val="798696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sentences that are not translation of each other, but ok on their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54</a:t>
            </a:fld>
            <a:endParaRPr lang="en-US"/>
          </a:p>
        </p:txBody>
      </p:sp>
    </p:spTree>
    <p:extLst>
      <p:ext uri="{BB962C8B-B14F-4D97-AF65-F5344CB8AC3E}">
        <p14:creationId xmlns:p14="http://schemas.microsoft.com/office/powerpoint/2010/main" val="1651546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55</a:t>
            </a:fld>
            <a:endParaRPr lang="en-US"/>
          </a:p>
        </p:txBody>
      </p:sp>
    </p:spTree>
    <p:extLst>
      <p:ext uri="{BB962C8B-B14F-4D97-AF65-F5344CB8AC3E}">
        <p14:creationId xmlns:p14="http://schemas.microsoft.com/office/powerpoint/2010/main" val="1212096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56</a:t>
            </a:fld>
            <a:endParaRPr lang="en-US"/>
          </a:p>
        </p:txBody>
      </p:sp>
    </p:spTree>
    <p:extLst>
      <p:ext uri="{BB962C8B-B14F-4D97-AF65-F5344CB8AC3E}">
        <p14:creationId xmlns:p14="http://schemas.microsoft.com/office/powerpoint/2010/main" val="14322463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57</a:t>
            </a:fld>
            <a:endParaRPr lang="en-US"/>
          </a:p>
        </p:txBody>
      </p:sp>
    </p:spTree>
    <p:extLst>
      <p:ext uri="{BB962C8B-B14F-4D97-AF65-F5344CB8AC3E}">
        <p14:creationId xmlns:p14="http://schemas.microsoft.com/office/powerpoint/2010/main" val="2080924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product of machine translation, poor human translation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58</a:t>
            </a:fld>
            <a:endParaRPr lang="en-US"/>
          </a:p>
        </p:txBody>
      </p:sp>
    </p:spTree>
    <p:extLst>
      <p:ext uri="{BB962C8B-B14F-4D97-AF65-F5344CB8AC3E}">
        <p14:creationId xmlns:p14="http://schemas.microsoft.com/office/powerpoint/2010/main" val="1216315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product of machine translation, poor human translation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59</a:t>
            </a:fld>
            <a:endParaRPr lang="en-US"/>
          </a:p>
        </p:txBody>
      </p:sp>
    </p:spTree>
    <p:extLst>
      <p:ext uri="{BB962C8B-B14F-4D97-AF65-F5344CB8AC3E}">
        <p14:creationId xmlns:p14="http://schemas.microsoft.com/office/powerpoint/2010/main" val="1638032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60</a:t>
            </a:fld>
            <a:endParaRPr lang="en-US"/>
          </a:p>
        </p:txBody>
      </p:sp>
    </p:spTree>
    <p:extLst>
      <p:ext uri="{BB962C8B-B14F-4D97-AF65-F5344CB8AC3E}">
        <p14:creationId xmlns:p14="http://schemas.microsoft.com/office/powerpoint/2010/main" val="455133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61</a:t>
            </a:fld>
            <a:endParaRPr lang="en-US"/>
          </a:p>
        </p:txBody>
      </p:sp>
    </p:spTree>
    <p:extLst>
      <p:ext uri="{BB962C8B-B14F-4D97-AF65-F5344CB8AC3E}">
        <p14:creationId xmlns:p14="http://schemas.microsoft.com/office/powerpoint/2010/main" val="1779806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62</a:t>
            </a:fld>
            <a:endParaRPr lang="en-US"/>
          </a:p>
        </p:txBody>
      </p:sp>
    </p:spTree>
    <p:extLst>
      <p:ext uri="{BB962C8B-B14F-4D97-AF65-F5344CB8AC3E}">
        <p14:creationId xmlns:p14="http://schemas.microsoft.com/office/powerpoint/2010/main" val="1663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5</a:t>
            </a:fld>
            <a:endParaRPr lang="en-US"/>
          </a:p>
        </p:txBody>
      </p:sp>
    </p:spTree>
    <p:extLst>
      <p:ext uri="{BB962C8B-B14F-4D97-AF65-F5344CB8AC3E}">
        <p14:creationId xmlns:p14="http://schemas.microsoft.com/office/powerpoint/2010/main" val="273498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63</a:t>
            </a:fld>
            <a:endParaRPr lang="en-US"/>
          </a:p>
        </p:txBody>
      </p:sp>
    </p:spTree>
    <p:extLst>
      <p:ext uri="{BB962C8B-B14F-4D97-AF65-F5344CB8AC3E}">
        <p14:creationId xmlns:p14="http://schemas.microsoft.com/office/powerpoint/2010/main" val="515561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in Random</a:t>
            </a:r>
            <a:r>
              <a:rPr lang="en-US" baseline="0" dirty="0" smtClean="0"/>
              <a:t> ways</a:t>
            </a:r>
          </a:p>
          <a:p>
            <a:endParaRPr lang="en-US" baseline="0" dirty="0" smtClean="0"/>
          </a:p>
          <a:p>
            <a:r>
              <a:rPr lang="en-US" baseline="0" dirty="0" smtClean="0"/>
              <a:t>systematic noise may hurt worse</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64</a:t>
            </a:fld>
            <a:endParaRPr lang="en-US"/>
          </a:p>
        </p:txBody>
      </p:sp>
    </p:spTree>
    <p:extLst>
      <p:ext uri="{BB962C8B-B14F-4D97-AF65-F5344CB8AC3E}">
        <p14:creationId xmlns:p14="http://schemas.microsoft.com/office/powerpoint/2010/main" val="1882063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Language ID</a:t>
            </a:r>
            <a:r>
              <a:rPr lang="en-US" baseline="0" dirty="0" smtClean="0"/>
              <a:t> does not work well on single sentences</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65</a:t>
            </a:fld>
            <a:endParaRPr lang="en-US"/>
          </a:p>
        </p:txBody>
      </p:sp>
    </p:spTree>
    <p:extLst>
      <p:ext uri="{BB962C8B-B14F-4D97-AF65-F5344CB8AC3E}">
        <p14:creationId xmlns:p14="http://schemas.microsoft.com/office/powerpoint/2010/main" val="1477218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66</a:t>
            </a:fld>
            <a:endParaRPr lang="en-US"/>
          </a:p>
        </p:txBody>
      </p:sp>
    </p:spTree>
    <p:extLst>
      <p:ext uri="{BB962C8B-B14F-4D97-AF65-F5344CB8AC3E}">
        <p14:creationId xmlns:p14="http://schemas.microsoft.com/office/powerpoint/2010/main" val="15782467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67</a:t>
            </a:fld>
            <a:endParaRPr lang="en-US"/>
          </a:p>
        </p:txBody>
      </p:sp>
    </p:spTree>
    <p:extLst>
      <p:ext uri="{BB962C8B-B14F-4D97-AF65-F5344CB8AC3E}">
        <p14:creationId xmlns:p14="http://schemas.microsoft.com/office/powerpoint/2010/main" val="2086906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Multilingual MT works</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68</a:t>
            </a:fld>
            <a:endParaRPr lang="en-US"/>
          </a:p>
        </p:txBody>
      </p:sp>
    </p:spTree>
    <p:extLst>
      <p:ext uri="{BB962C8B-B14F-4D97-AF65-F5344CB8AC3E}">
        <p14:creationId xmlns:p14="http://schemas.microsoft.com/office/powerpoint/2010/main" val="4244697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69</a:t>
            </a:fld>
            <a:endParaRPr lang="en-US"/>
          </a:p>
        </p:txBody>
      </p:sp>
    </p:spTree>
    <p:extLst>
      <p:ext uri="{BB962C8B-B14F-4D97-AF65-F5344CB8AC3E}">
        <p14:creationId xmlns:p14="http://schemas.microsoft.com/office/powerpoint/2010/main" val="783153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70</a:t>
            </a:fld>
            <a:endParaRPr lang="en-US"/>
          </a:p>
        </p:txBody>
      </p:sp>
    </p:spTree>
    <p:extLst>
      <p:ext uri="{BB962C8B-B14F-4D97-AF65-F5344CB8AC3E}">
        <p14:creationId xmlns:p14="http://schemas.microsoft.com/office/powerpoint/2010/main" val="4967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should have been in the wrong language half the time</a:t>
            </a:r>
            <a:r>
              <a:rPr lang="mr-IN" baseline="0" dirty="0" smtClean="0"/>
              <a: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err="1" smtClean="0"/>
              <a:t>didn</a:t>
            </a:r>
            <a:r>
              <a:rPr lang="mr-IN" dirty="0" smtClean="0"/>
              <a:t>’</a:t>
            </a:r>
            <a:r>
              <a:rPr lang="en-US" dirty="0" smtClean="0"/>
              <a:t>t</a:t>
            </a:r>
            <a:r>
              <a:rPr lang="en-US" baseline="0" dirty="0" smtClean="0"/>
              <a:t> hurt as much as we expected </a:t>
            </a:r>
            <a:r>
              <a:rPr lang="mr-IN" baseline="0" dirty="0" smtClean="0"/>
              <a:t>–</a:t>
            </a:r>
            <a:r>
              <a:rPr lang="en-US" baseline="0" dirty="0" smtClean="0"/>
              <a:t> perhaps because there was a domain shift between the two different corpora</a:t>
            </a:r>
          </a:p>
          <a:p>
            <a:endParaRPr lang="en-US" baseline="0" dirty="0" smtClean="0"/>
          </a:p>
          <a:p>
            <a:r>
              <a:rPr lang="en-US" baseline="0" dirty="0" smtClean="0"/>
              <a:t>systems picking up on the domain shift</a:t>
            </a:r>
          </a:p>
          <a:p>
            <a:endParaRPr lang="en-US" baseline="0" dirty="0" smtClean="0"/>
          </a:p>
          <a:p>
            <a:r>
              <a:rPr lang="en-US" baseline="0" dirty="0" smtClean="0"/>
              <a:t>Each sentence is output either all  in French or all in English, not lots of mixing of languages </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71</a:t>
            </a:fld>
            <a:endParaRPr lang="en-US"/>
          </a:p>
        </p:txBody>
      </p:sp>
    </p:spTree>
    <p:extLst>
      <p:ext uri="{BB962C8B-B14F-4D97-AF65-F5344CB8AC3E}">
        <p14:creationId xmlns:p14="http://schemas.microsoft.com/office/powerpoint/2010/main" val="8595520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72</a:t>
            </a:fld>
            <a:endParaRPr lang="en-US"/>
          </a:p>
        </p:txBody>
      </p:sp>
    </p:spTree>
    <p:extLst>
      <p:ext uri="{BB962C8B-B14F-4D97-AF65-F5344CB8AC3E}">
        <p14:creationId xmlns:p14="http://schemas.microsoft.com/office/powerpoint/2010/main" val="139933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6</a:t>
            </a:fld>
            <a:endParaRPr lang="en-US"/>
          </a:p>
        </p:txBody>
      </p:sp>
    </p:spTree>
    <p:extLst>
      <p:ext uri="{BB962C8B-B14F-4D97-AF65-F5344CB8AC3E}">
        <p14:creationId xmlns:p14="http://schemas.microsoft.com/office/powerpoint/2010/main" val="676136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73</a:t>
            </a:fld>
            <a:endParaRPr lang="en-US"/>
          </a:p>
        </p:txBody>
      </p:sp>
    </p:spTree>
    <p:extLst>
      <p:ext uri="{BB962C8B-B14F-4D97-AF65-F5344CB8AC3E}">
        <p14:creationId xmlns:p14="http://schemas.microsoft.com/office/powerpoint/2010/main" val="13867868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74</a:t>
            </a:fld>
            <a:endParaRPr lang="en-US"/>
          </a:p>
        </p:txBody>
      </p:sp>
    </p:spTree>
    <p:extLst>
      <p:ext uri="{BB962C8B-B14F-4D97-AF65-F5344CB8AC3E}">
        <p14:creationId xmlns:p14="http://schemas.microsoft.com/office/powerpoint/2010/main" val="6966113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a multi task system</a:t>
            </a:r>
          </a:p>
          <a:p>
            <a:r>
              <a:rPr lang="en-US" dirty="0" smtClean="0"/>
              <a:t>copy &amp; translate</a:t>
            </a:r>
          </a:p>
          <a:p>
            <a:endParaRPr lang="en-US" dirty="0" smtClean="0"/>
          </a:p>
          <a:p>
            <a:r>
              <a:rPr lang="en-US" dirty="0" smtClean="0"/>
              <a:t>When</a:t>
            </a:r>
            <a:r>
              <a:rPr lang="en-US" baseline="0" dirty="0" smtClean="0"/>
              <a:t> it sees English: it copies</a:t>
            </a:r>
          </a:p>
          <a:p>
            <a:r>
              <a:rPr lang="en-US" baseline="0" dirty="0" smtClean="0"/>
              <a:t>When it sees German: it translates to English </a:t>
            </a:r>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75</a:t>
            </a:fld>
            <a:endParaRPr lang="en-US"/>
          </a:p>
        </p:txBody>
      </p:sp>
    </p:spTree>
    <p:extLst>
      <p:ext uri="{BB962C8B-B14F-4D97-AF65-F5344CB8AC3E}">
        <p14:creationId xmlns:p14="http://schemas.microsoft.com/office/powerpoint/2010/main" val="13278098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76</a:t>
            </a:fld>
            <a:endParaRPr lang="en-US"/>
          </a:p>
        </p:txBody>
      </p:sp>
    </p:spTree>
    <p:extLst>
      <p:ext uri="{BB962C8B-B14F-4D97-AF65-F5344CB8AC3E}">
        <p14:creationId xmlns:p14="http://schemas.microsoft.com/office/powerpoint/2010/main" val="18734629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646B8-EDE8-7449-ADD8-CB0C8601FCA9}" type="slidenum">
              <a:rPr lang="en-US" smtClean="0"/>
              <a:t>77</a:t>
            </a:fld>
            <a:endParaRPr lang="en-US"/>
          </a:p>
        </p:txBody>
      </p:sp>
    </p:spTree>
    <p:extLst>
      <p:ext uri="{BB962C8B-B14F-4D97-AF65-F5344CB8AC3E}">
        <p14:creationId xmlns:p14="http://schemas.microsoft.com/office/powerpoint/2010/main" val="7615646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learns</a:t>
            </a:r>
            <a:r>
              <a:rPr lang="en-US" baseline="0" dirty="0" smtClean="0"/>
              <a:t> to copy</a:t>
            </a:r>
          </a:p>
          <a:p>
            <a:endParaRPr lang="en-US" baseline="0" dirty="0" smtClean="0"/>
          </a:p>
          <a:p>
            <a:r>
              <a:rPr lang="en-US" baseline="0" dirty="0" smtClean="0"/>
              <a:t>3.2 BLEU basically gets the punctuation right</a:t>
            </a:r>
          </a:p>
        </p:txBody>
      </p:sp>
      <p:sp>
        <p:nvSpPr>
          <p:cNvPr id="4" name="Slide Number Placeholder 3"/>
          <p:cNvSpPr>
            <a:spLocks noGrp="1"/>
          </p:cNvSpPr>
          <p:nvPr>
            <p:ph type="sldNum" sz="quarter" idx="10"/>
          </p:nvPr>
        </p:nvSpPr>
        <p:spPr/>
        <p:txBody>
          <a:bodyPr/>
          <a:lstStyle/>
          <a:p>
            <a:fld id="{619646B8-EDE8-7449-ADD8-CB0C8601FCA9}" type="slidenum">
              <a:rPr lang="en-US" smtClean="0"/>
              <a:t>78</a:t>
            </a:fld>
            <a:endParaRPr lang="en-US"/>
          </a:p>
        </p:txBody>
      </p:sp>
    </p:spTree>
    <p:extLst>
      <p:ext uri="{BB962C8B-B14F-4D97-AF65-F5344CB8AC3E}">
        <p14:creationId xmlns:p14="http://schemas.microsoft.com/office/powerpoint/2010/main" val="4231057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&lt;=2</a:t>
            </a:r>
          </a:p>
          <a:p>
            <a:r>
              <a:rPr lang="en-US" dirty="0" smtClean="0"/>
              <a:t>3-5</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specialized </a:t>
            </a:r>
            <a:r>
              <a:rPr lang="en-US" baseline="0" dirty="0" smtClean="0"/>
              <a:t>term lists/lexicons/</a:t>
            </a:r>
            <a:r>
              <a:rPr lang="en-US" baseline="0" dirty="0" err="1" smtClean="0"/>
              <a:t>etc</a:t>
            </a:r>
            <a:r>
              <a:rPr lang="en-US" baseline="0" dirty="0" smtClean="0"/>
              <a:t> </a:t>
            </a:r>
            <a:endParaRPr lang="en-US" dirty="0" smtClean="0"/>
          </a:p>
          <a:p>
            <a:endParaRPr lang="en-US" dirty="0" smtClean="0"/>
          </a:p>
          <a:p>
            <a:r>
              <a:rPr lang="en-US" dirty="0" smtClean="0"/>
              <a:t>Practical in low resource</a:t>
            </a:r>
          </a:p>
          <a:p>
            <a:endParaRPr lang="en-US" baseline="0" dirty="0" smtClean="0"/>
          </a:p>
          <a:p>
            <a:r>
              <a:rPr lang="en-US" baseline="0" dirty="0" smtClean="0"/>
              <a:t>Recently some papers have come out on dictionary training in NMT,</a:t>
            </a:r>
          </a:p>
          <a:p>
            <a:r>
              <a:rPr lang="en-US" baseline="0" dirty="0" smtClean="0"/>
              <a:t> but prior to that there had been concern about this affecting the LM component of NMT</a:t>
            </a:r>
            <a:endParaRPr lang="en-US"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79</a:t>
            </a:fld>
            <a:endParaRPr lang="en-US"/>
          </a:p>
        </p:txBody>
      </p:sp>
    </p:spTree>
    <p:extLst>
      <p:ext uri="{BB962C8B-B14F-4D97-AF65-F5344CB8AC3E}">
        <p14:creationId xmlns:p14="http://schemas.microsoft.com/office/powerpoint/2010/main" val="1485145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80</a:t>
            </a:fld>
            <a:endParaRPr lang="en-US"/>
          </a:p>
        </p:txBody>
      </p:sp>
    </p:spTree>
    <p:extLst>
      <p:ext uri="{BB962C8B-B14F-4D97-AF65-F5344CB8AC3E}">
        <p14:creationId xmlns:p14="http://schemas.microsoft.com/office/powerpoint/2010/main" val="14523034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&lt;=2</a:t>
            </a:r>
          </a:p>
          <a:p>
            <a:r>
              <a:rPr lang="en-US" dirty="0" smtClean="0"/>
              <a:t>3-5</a:t>
            </a:r>
          </a:p>
          <a:p>
            <a:endParaRPr lang="en-US" dirty="0" smtClean="0"/>
          </a:p>
          <a:p>
            <a:r>
              <a:rPr lang="en-US" dirty="0" smtClean="0"/>
              <a:t>takeaway: goodness depends</a:t>
            </a:r>
            <a:r>
              <a:rPr lang="en-US" baseline="0" dirty="0" smtClean="0"/>
              <a:t> on how well matched the words are</a:t>
            </a:r>
            <a:endParaRPr lang="en-US" dirty="0" smtClean="0"/>
          </a:p>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81</a:t>
            </a:fld>
            <a:endParaRPr lang="en-US"/>
          </a:p>
        </p:txBody>
      </p:sp>
    </p:spTree>
    <p:extLst>
      <p:ext uri="{BB962C8B-B14F-4D97-AF65-F5344CB8AC3E}">
        <p14:creationId xmlns:p14="http://schemas.microsoft.com/office/powerpoint/2010/main" val="10016212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seem to be ok with random noise, systematic noise is bad</a:t>
            </a:r>
          </a:p>
        </p:txBody>
      </p:sp>
      <p:sp>
        <p:nvSpPr>
          <p:cNvPr id="4" name="Slide Number Placeholder 3"/>
          <p:cNvSpPr>
            <a:spLocks noGrp="1"/>
          </p:cNvSpPr>
          <p:nvPr>
            <p:ph type="sldNum" sz="quarter" idx="10"/>
          </p:nvPr>
        </p:nvSpPr>
        <p:spPr/>
        <p:txBody>
          <a:bodyPr/>
          <a:lstStyle/>
          <a:p>
            <a:fld id="{717F49FB-25AF-5943-8FEB-8E41B0FE60E6}" type="slidenum">
              <a:rPr lang="en-US" smtClean="0"/>
              <a:t>82</a:t>
            </a:fld>
            <a:endParaRPr lang="en-US"/>
          </a:p>
        </p:txBody>
      </p:sp>
    </p:spTree>
    <p:extLst>
      <p:ext uri="{BB962C8B-B14F-4D97-AF65-F5344CB8AC3E}">
        <p14:creationId xmlns:p14="http://schemas.microsoft.com/office/powerpoint/2010/main" val="111426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7</a:t>
            </a:fld>
            <a:endParaRPr lang="en-US"/>
          </a:p>
        </p:txBody>
      </p:sp>
    </p:spTree>
    <p:extLst>
      <p:ext uri="{BB962C8B-B14F-4D97-AF65-F5344CB8AC3E}">
        <p14:creationId xmlns:p14="http://schemas.microsoft.com/office/powerpoint/2010/main" val="10050485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Paracrawl</a:t>
            </a:r>
            <a:r>
              <a:rPr lang="en-US" baseline="0" dirty="0" smtClean="0"/>
              <a:t> is high recall</a:t>
            </a:r>
          </a:p>
          <a:p>
            <a:endParaRPr lang="en-US" baseline="0" dirty="0" smtClean="0"/>
          </a:p>
          <a:p>
            <a:r>
              <a:rPr lang="en-US" baseline="0" dirty="0" smtClean="0"/>
              <a:t>The practical option for people who want to use </a:t>
            </a:r>
            <a:r>
              <a:rPr lang="en-US" baseline="0" dirty="0" err="1" smtClean="0"/>
              <a:t>paracawrl</a:t>
            </a:r>
            <a:r>
              <a:rPr lang="en-US" baseline="0" dirty="0" smtClean="0"/>
              <a:t> is to use a filtered version </a:t>
            </a:r>
          </a:p>
          <a:p>
            <a:endParaRPr lang="en-US" baseline="0" dirty="0" smtClean="0"/>
          </a:p>
          <a:p>
            <a:r>
              <a:rPr lang="en-US" baseline="0" dirty="0" smtClean="0"/>
              <a:t>but we want to see what kind of noise exists to improve filtering methods</a:t>
            </a:r>
            <a:endParaRPr lang="en-US" dirty="0" smtClean="0"/>
          </a:p>
          <a:p>
            <a:r>
              <a:rPr lang="en-US" dirty="0" smtClean="0"/>
              <a:t>We not</a:t>
            </a:r>
            <a:r>
              <a:rPr lang="en-US" baseline="0" dirty="0" smtClean="0"/>
              <a:t> only want to know what kinds of data exists in the data, but also what kind of noise leads to poor </a:t>
            </a:r>
            <a:r>
              <a:rPr lang="en-US" baseline="0" dirty="0" err="1" smtClean="0"/>
              <a:t>perfromacne</a:t>
            </a:r>
            <a:r>
              <a:rPr lang="en-US" baseline="0" dirty="0" smtClean="0"/>
              <a:t>. </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organized a shared task on this topic, which attracted a variety of submissions, including a new state of the art method that was used to win the WMT shared task on translation -- </a:t>
            </a:r>
            <a:r>
              <a:rPr lang="en-US" sz="2500" dirty="0" smtClean="0">
                <a:solidFill>
                  <a:prstClr val="black"/>
                </a:solidFill>
              </a:rPr>
              <a:t>[</a:t>
            </a:r>
            <a:r>
              <a:rPr lang="en-US" sz="2500" dirty="0" err="1" smtClean="0"/>
              <a:t>Junczys-Dowmunt</a:t>
            </a:r>
            <a:r>
              <a:rPr lang="en-US" sz="2500" dirty="0" smtClean="0"/>
              <a:t> </a:t>
            </a:r>
            <a:r>
              <a:rPr lang="en-US" sz="2500" dirty="0" smtClean="0">
                <a:solidFill>
                  <a:prstClr val="black"/>
                </a:solidFill>
              </a:rPr>
              <a:t>2018] from</a:t>
            </a:r>
            <a:r>
              <a:rPr lang="en-US" sz="2500" baseline="0" dirty="0" smtClean="0">
                <a:solidFill>
                  <a:prstClr val="black"/>
                </a:solidFill>
              </a:rPr>
              <a:t> </a:t>
            </a:r>
            <a:r>
              <a:rPr lang="en-US" sz="2500" baseline="0" dirty="0" err="1" smtClean="0">
                <a:solidFill>
                  <a:prstClr val="black"/>
                </a:solidFill>
              </a:rPr>
              <a:t>microsoft</a:t>
            </a:r>
            <a:r>
              <a:rPr lang="en-US" sz="2500" baseline="0" dirty="0" smtClean="0">
                <a:solidFill>
                  <a:prstClr val="black"/>
                </a:solidFill>
              </a:rPr>
              <a:t>. </a:t>
            </a:r>
            <a:endParaRPr lang="en-US" sz="2500" dirty="0" smtClean="0">
              <a:solidFill>
                <a:prstClr val="black"/>
              </a:solidFill>
            </a:endParaRPr>
          </a:p>
          <a:p>
            <a:endParaRPr lang="en-US" baseline="0" dirty="0" smtClean="0"/>
          </a:p>
        </p:txBody>
      </p:sp>
      <p:sp>
        <p:nvSpPr>
          <p:cNvPr id="4" name="Slide Number Placeholder 3"/>
          <p:cNvSpPr>
            <a:spLocks noGrp="1"/>
          </p:cNvSpPr>
          <p:nvPr>
            <p:ph type="sldNum" sz="quarter" idx="10"/>
          </p:nvPr>
        </p:nvSpPr>
        <p:spPr/>
        <p:txBody>
          <a:bodyPr/>
          <a:lstStyle/>
          <a:p>
            <a:fld id="{717F49FB-25AF-5943-8FEB-8E41B0FE60E6}" type="slidenum">
              <a:rPr lang="en-US" smtClean="0"/>
              <a:t>83</a:t>
            </a:fld>
            <a:endParaRPr lang="en-US"/>
          </a:p>
        </p:txBody>
      </p:sp>
    </p:spTree>
    <p:extLst>
      <p:ext uri="{BB962C8B-B14F-4D97-AF65-F5344CB8AC3E}">
        <p14:creationId xmlns:p14="http://schemas.microsoft.com/office/powerpoint/2010/main" val="15455304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F49FB-25AF-5943-8FEB-8E41B0FE60E6}" type="slidenum">
              <a:rPr lang="en-US" smtClean="0"/>
              <a:t>84</a:t>
            </a:fld>
            <a:endParaRPr lang="en-US"/>
          </a:p>
        </p:txBody>
      </p:sp>
    </p:spTree>
    <p:extLst>
      <p:ext uri="{BB962C8B-B14F-4D97-AF65-F5344CB8AC3E}">
        <p14:creationId xmlns:p14="http://schemas.microsoft.com/office/powerpoint/2010/main" val="2925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5A2A4-944A-9348-9AC8-D5FFB04D612C}" type="slidenum">
              <a:rPr lang="en-US" smtClean="0"/>
              <a:t>8</a:t>
            </a:fld>
            <a:endParaRPr lang="en-US"/>
          </a:p>
        </p:txBody>
      </p:sp>
    </p:spTree>
    <p:extLst>
      <p:ext uri="{BB962C8B-B14F-4D97-AF65-F5344CB8AC3E}">
        <p14:creationId xmlns:p14="http://schemas.microsoft.com/office/powerpoint/2010/main" val="69232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Footer Placeholder 8"/>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600">
                <a:solidFill>
                  <a:schemeClr val="tx1"/>
                </a:solidFill>
              </a:defRPr>
            </a:lvl1pPr>
          </a:lstStyle>
          <a:p>
            <a:r>
              <a:rPr lang="en-US" dirty="0" smtClean="0"/>
              <a:t>Huda Khayrallah</a:t>
            </a:r>
          </a:p>
        </p:txBody>
      </p:sp>
      <p:sp>
        <p:nvSpPr>
          <p:cNvPr id="10" name="Slide Number Placeholder 9"/>
          <p:cNvSpPr>
            <a:spLocks noGrp="1"/>
          </p:cNvSpPr>
          <p:nvPr>
            <p:ph type="sldNum" sz="quarter" idx="12"/>
          </p:nvPr>
        </p:nvSpPr>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1" name="Picture 10"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8"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9" name="Picture 8"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1"/>
          </p:nvPr>
        </p:nvSpPr>
        <p:spPr>
          <a:xfrm>
            <a:off x="3028950" y="6356351"/>
            <a:ext cx="3086100"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600">
                <a:solidFill>
                  <a:schemeClr val="tx1"/>
                </a:solidFill>
              </a:defRPr>
            </a:lvl1pPr>
          </a:lstStyle>
          <a:p>
            <a:r>
              <a:rPr lang="en-US" dirty="0" smtClean="0"/>
              <a:t>Huda Khayrallah</a:t>
            </a:r>
          </a:p>
        </p:txBody>
      </p:sp>
      <p:sp>
        <p:nvSpPr>
          <p:cNvPr id="8"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9" name="Picture 8"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a:t>
            </a:r>
            <a:endParaRPr lang="en-US" dirty="0"/>
          </a:p>
        </p:txBody>
      </p:sp>
      <p:pic>
        <p:nvPicPr>
          <p:cNvPr id="8" name="Picture 7"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
        <p:nvSpPr>
          <p:cNvPr id="13" name="Footer Placeholder 12"/>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600">
                <a:solidFill>
                  <a:schemeClr val="tx1"/>
                </a:solidFill>
              </a:defRPr>
            </a:lvl1pPr>
          </a:lstStyle>
          <a:p>
            <a:r>
              <a:rPr lang="en-US" dirty="0" smtClean="0"/>
              <a:t>Huda Khayrallah</a:t>
            </a:r>
          </a:p>
        </p:txBody>
      </p:sp>
      <p:sp>
        <p:nvSpPr>
          <p:cNvPr id="14" name="Slide Number Placeholder 13"/>
          <p:cNvSpPr>
            <a:spLocks noGrp="1"/>
          </p:cNvSpPr>
          <p:nvPr>
            <p:ph type="sldNum" sz="quarter" idx="12"/>
          </p:nvPr>
        </p:nvSpPr>
        <p:spPr/>
        <p:txBody>
          <a:bodyPr/>
          <a:lstStyle>
            <a:lvl1pPr>
              <a:defRPr sz="1500">
                <a:solidFill>
                  <a:schemeClr val="tx1"/>
                </a:solidFill>
              </a:defRPr>
            </a:lvl1pPr>
          </a:lstStyle>
          <a:p>
            <a:fld id="{C12314A2-7C65-4740-9CD2-1DF3808222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4" name="Picture 3"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
        <p:nvSpPr>
          <p:cNvPr id="8" name="Footer Placeholder 7"/>
          <p:cNvSpPr>
            <a:spLocks noGrp="1"/>
          </p:cNvSpPr>
          <p:nvPr>
            <p:ph type="ftr" sz="quarter" idx="11"/>
          </p:nvPr>
        </p:nvSpPr>
        <p:spPr/>
        <p:txBody>
          <a:bodyPr/>
          <a:lstStyle>
            <a:lvl1pPr>
              <a:defRPr sz="1600">
                <a:solidFill>
                  <a:schemeClr val="tx1"/>
                </a:solidFill>
              </a:defRPr>
            </a:lvl1pPr>
          </a:lstStyle>
          <a:p>
            <a:r>
              <a:rPr lang="en-US" dirty="0" smtClean="0"/>
              <a:t>Huda Khayrallah</a:t>
            </a:r>
          </a:p>
        </p:txBody>
      </p:sp>
      <p:sp>
        <p:nvSpPr>
          <p:cNvPr id="9" name="Slide Number Placeholder 8"/>
          <p:cNvSpPr>
            <a:spLocks noGrp="1"/>
          </p:cNvSpPr>
          <p:nvPr>
            <p:ph type="sldNum" sz="quarter" idx="12"/>
          </p:nvPr>
        </p:nvSpPr>
        <p:spPr/>
        <p:txBody>
          <a:bodyPr/>
          <a:lstStyle>
            <a:lvl1pPr>
              <a:defRPr sz="1500">
                <a:solidFill>
                  <a:schemeClr val="tx1"/>
                </a:solidFill>
              </a:defRPr>
            </a:lvl1pPr>
          </a:lstStyle>
          <a:p>
            <a:fld id="{C12314A2-7C65-4740-9CD2-1DF38082228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12"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3" name="Picture 12"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11"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2" name="Picture 11"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7"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8" name="Picture 7"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6"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7" name="Picture 6"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3028950" y="6356351"/>
            <a:ext cx="3086100" cy="365125"/>
          </a:xfrm>
        </p:spPr>
        <p:txBody>
          <a:bodyPr/>
          <a:lstStyle>
            <a:lvl1pPr>
              <a:defRPr sz="1500">
                <a:solidFill>
                  <a:schemeClr val="tx1"/>
                </a:solidFill>
              </a:defRPr>
            </a:lvl1pPr>
          </a:lstStyle>
          <a:p>
            <a:r>
              <a:rPr lang="en-US" dirty="0" smtClean="0"/>
              <a:t>Huda Khayrallah</a:t>
            </a:r>
          </a:p>
        </p:txBody>
      </p:sp>
      <p:sp>
        <p:nvSpPr>
          <p:cNvPr id="9"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0" name="Picture 9"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3028950" y="6356351"/>
            <a:ext cx="3086100" cy="365125"/>
          </a:xfrm>
        </p:spPr>
        <p:txBody>
          <a:bodyPr/>
          <a:lstStyle>
            <a:lvl1pPr>
              <a:defRPr sz="1600">
                <a:solidFill>
                  <a:schemeClr val="tx1"/>
                </a:solidFill>
              </a:defRPr>
            </a:lvl1pPr>
          </a:lstStyle>
          <a:p>
            <a:r>
              <a:rPr lang="en-US" dirty="0" smtClean="0"/>
              <a:t>Huda Khayrallah</a:t>
            </a:r>
          </a:p>
        </p:txBody>
      </p:sp>
      <p:sp>
        <p:nvSpPr>
          <p:cNvPr id="9" name="Slide Number Placeholder 5"/>
          <p:cNvSpPr>
            <a:spLocks noGrp="1"/>
          </p:cNvSpPr>
          <p:nvPr>
            <p:ph type="sldNum" sz="quarter" idx="12"/>
          </p:nvPr>
        </p:nvSpPr>
        <p:spPr>
          <a:xfrm>
            <a:off x="6457950" y="6356351"/>
            <a:ext cx="2057400" cy="365125"/>
          </a:xfrm>
        </p:spPr>
        <p:txBody>
          <a:bodyPr/>
          <a:lstStyle>
            <a:lvl1pPr>
              <a:defRPr sz="1500">
                <a:solidFill>
                  <a:schemeClr val="tx1"/>
                </a:solidFill>
              </a:defRPr>
            </a:lvl1pPr>
          </a:lstStyle>
          <a:p>
            <a:fld id="{C12314A2-7C65-4740-9CD2-1DF38082228D}" type="slidenum">
              <a:rPr lang="en-US" smtClean="0"/>
              <a:pPr/>
              <a:t>‹#›</a:t>
            </a:fld>
            <a:endParaRPr lang="en-US" dirty="0"/>
          </a:p>
        </p:txBody>
      </p:sp>
      <p:pic>
        <p:nvPicPr>
          <p:cNvPr id="10" name="Picture 9" descr="university.logo.large.horizontal.blu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Huda Khayrallah</a:t>
            </a:r>
            <a:endParaRPr lang="en-US" dirty="0" smtClean="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14A2-7C65-4740-9CD2-1DF38082228D}" type="slidenum">
              <a:rPr lang="en-US" smtClean="0"/>
              <a:t>‹#›</a:t>
            </a:fld>
            <a:endParaRPr lang="en-US"/>
          </a:p>
        </p:txBody>
      </p:sp>
      <p:pic>
        <p:nvPicPr>
          <p:cNvPr id="7" name="Picture 6" descr="university.logo.large.horizontal.blue.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5690" y="6126163"/>
            <a:ext cx="2319527" cy="884369"/>
          </a:xfrm>
          <a:prstGeom prst="rect">
            <a:avLst/>
          </a:prstGeom>
        </p:spPr>
      </p:pic>
    </p:spTree>
    <p:extLst>
      <p:ext uri="{BB962C8B-B14F-4D97-AF65-F5344CB8AC3E}">
        <p14:creationId xmlns:p14="http://schemas.microsoft.com/office/powerpoint/2010/main" val="1057669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lweb.org/anthology/W18-2705" TargetMode="External"/><Relationship Id="rId4" Type="http://schemas.openxmlformats.org/officeDocument/2006/relationships/hyperlink" Target="https://aclweb.org/anthology/W18-2709" TargetMode="External"/><Relationship Id="rId5" Type="http://schemas.openxmlformats.org/officeDocument/2006/relationships/hyperlink" Target="https://aclweb.org/anthology/W18-2709.bib"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4.emf"/><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chart" Target="../charts/char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7.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8.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1.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3.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24.emf"/></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518885"/>
            <a:ext cx="9176657" cy="1470025"/>
          </a:xfrm>
        </p:spPr>
        <p:txBody>
          <a:bodyPr>
            <a:noAutofit/>
          </a:bodyPr>
          <a:lstStyle/>
          <a:p>
            <a:r>
              <a:rPr lang="en-US" sz="4500" dirty="0" smtClean="0"/>
              <a:t>Machine Translation </a:t>
            </a:r>
            <a:br>
              <a:rPr lang="en-US" sz="4500" dirty="0" smtClean="0"/>
            </a:br>
            <a:r>
              <a:rPr lang="en-US" sz="4500" dirty="0" smtClean="0"/>
              <a:t>with Diverse Data Sources</a:t>
            </a:r>
            <a:endParaRPr lang="en-US" sz="4500" dirty="0">
              <a:solidFill>
                <a:srgbClr val="FF0000"/>
              </a:solidFill>
            </a:endParaRPr>
          </a:p>
        </p:txBody>
      </p:sp>
      <p:sp>
        <p:nvSpPr>
          <p:cNvPr id="3" name="Subtitle 2"/>
          <p:cNvSpPr>
            <a:spLocks noGrp="1"/>
          </p:cNvSpPr>
          <p:nvPr>
            <p:ph type="subTitle" idx="1"/>
          </p:nvPr>
        </p:nvSpPr>
        <p:spPr>
          <a:xfrm>
            <a:off x="-32657" y="2308225"/>
            <a:ext cx="9144000" cy="2263775"/>
          </a:xfrm>
        </p:spPr>
        <p:txBody>
          <a:bodyPr>
            <a:noAutofit/>
          </a:bodyPr>
          <a:lstStyle/>
          <a:p>
            <a:r>
              <a:rPr lang="en-US" sz="2500" b="1" dirty="0" smtClean="0">
                <a:solidFill>
                  <a:srgbClr val="000000"/>
                </a:solidFill>
              </a:rPr>
              <a:t>Huda Khayrallah</a:t>
            </a:r>
          </a:p>
          <a:p>
            <a:endParaRPr lang="en-US" sz="1000" b="1" dirty="0" smtClean="0">
              <a:solidFill>
                <a:srgbClr val="000000"/>
              </a:solidFill>
            </a:endParaRPr>
          </a:p>
          <a:p>
            <a:r>
              <a:rPr lang="en-US" sz="2500" dirty="0"/>
              <a:t>This talk was presented at JHU CLSP seminar </a:t>
            </a:r>
            <a:r>
              <a:rPr lang="en-US" sz="2500" dirty="0" smtClean="0"/>
              <a:t>on March 29, 2019</a:t>
            </a:r>
          </a:p>
          <a:p>
            <a:r>
              <a:rPr lang="en-US" sz="2500" dirty="0" smtClean="0"/>
              <a:t>and at the </a:t>
            </a:r>
            <a:r>
              <a:rPr lang="en-US" sz="2500" dirty="0" err="1" smtClean="0"/>
              <a:t>UPenn</a:t>
            </a:r>
            <a:r>
              <a:rPr lang="en-US" sz="2500" dirty="0" smtClean="0"/>
              <a:t> Computational Linguistics Seminar on April </a:t>
            </a:r>
            <a:r>
              <a:rPr lang="en-US" sz="2500" dirty="0"/>
              <a:t>8, </a:t>
            </a:r>
            <a:r>
              <a:rPr lang="en-US" sz="2500" dirty="0" smtClean="0"/>
              <a:t>2019</a:t>
            </a:r>
          </a:p>
          <a:p>
            <a:endParaRPr lang="en-US" sz="1000" dirty="0" smtClean="0"/>
          </a:p>
          <a:p>
            <a:r>
              <a:rPr lang="en-US" sz="2500" dirty="0" smtClean="0"/>
              <a:t>It </a:t>
            </a:r>
            <a:r>
              <a:rPr lang="en-US" sz="2500" dirty="0"/>
              <a:t>is based on </a:t>
            </a:r>
            <a:r>
              <a:rPr lang="en-US" sz="2500" dirty="0" smtClean="0"/>
              <a:t>the following papers:</a:t>
            </a:r>
          </a:p>
          <a:p>
            <a:r>
              <a:rPr lang="en-US" sz="2500" u="sng" dirty="0">
                <a:hlinkClick r:id="rId3"/>
              </a:rPr>
              <a:t>https://aclweb.org/anthology/W18-2705</a:t>
            </a:r>
            <a:endParaRPr lang="en-US" sz="2500" u="sng" dirty="0"/>
          </a:p>
          <a:p>
            <a:r>
              <a:rPr lang="en-US" sz="2500" u="sng" dirty="0"/>
              <a:t>(</a:t>
            </a:r>
            <a:r>
              <a:rPr lang="en-US" sz="2500" u="sng" dirty="0" err="1"/>
              <a:t>bibtex</a:t>
            </a:r>
            <a:r>
              <a:rPr lang="en-US" sz="2500" u="sng" dirty="0"/>
              <a:t>: </a:t>
            </a:r>
            <a:r>
              <a:rPr lang="en-US" sz="2500" u="sng" dirty="0">
                <a:hlinkClick r:id="rId3"/>
              </a:rPr>
              <a:t>https://aclweb.org/anthology/W18-2705</a:t>
            </a:r>
            <a:r>
              <a:rPr lang="en-US" sz="2500" u="sng" dirty="0" smtClean="0"/>
              <a:t>)</a:t>
            </a:r>
            <a:endParaRPr lang="en-US" sz="2500" u="sng" dirty="0" smtClean="0">
              <a:hlinkClick r:id="rId4"/>
            </a:endParaRPr>
          </a:p>
          <a:p>
            <a:r>
              <a:rPr lang="en-US" sz="2500" u="sng" dirty="0" smtClean="0">
                <a:hlinkClick r:id="rId4"/>
              </a:rPr>
              <a:t>https</a:t>
            </a:r>
            <a:r>
              <a:rPr lang="en-US" sz="2500" u="sng" dirty="0">
                <a:hlinkClick r:id="rId4"/>
              </a:rPr>
              <a:t>://</a:t>
            </a:r>
            <a:r>
              <a:rPr lang="en-US" sz="2500" u="sng" dirty="0" smtClean="0">
                <a:hlinkClick r:id="rId4"/>
              </a:rPr>
              <a:t>aclweb.org/anthology/W18-2709</a:t>
            </a:r>
            <a:endParaRPr lang="en-US" sz="2500" u="sng" dirty="0" smtClean="0"/>
          </a:p>
          <a:p>
            <a:r>
              <a:rPr lang="en-US" sz="2500" u="sng" dirty="0" smtClean="0"/>
              <a:t>(</a:t>
            </a:r>
            <a:r>
              <a:rPr lang="en-US" sz="2500" u="sng" dirty="0" err="1" smtClean="0"/>
              <a:t>bibtex</a:t>
            </a:r>
            <a:r>
              <a:rPr lang="en-US" sz="2500" u="sng" dirty="0" smtClean="0"/>
              <a:t>: </a:t>
            </a:r>
            <a:r>
              <a:rPr lang="en-US" sz="2500" dirty="0" smtClean="0">
                <a:hlinkClick r:id="rId5"/>
              </a:rPr>
              <a:t>https</a:t>
            </a:r>
            <a:r>
              <a:rPr lang="en-US" sz="2500" dirty="0">
                <a:hlinkClick r:id="rId5"/>
              </a:rPr>
              <a:t>://</a:t>
            </a:r>
            <a:r>
              <a:rPr lang="en-US" sz="2500" dirty="0" smtClean="0">
                <a:hlinkClick r:id="rId5"/>
              </a:rPr>
              <a:t>aclweb.org/anthology/W18-2709.bib</a:t>
            </a:r>
            <a:r>
              <a:rPr lang="en-US" sz="2500" dirty="0" smtClean="0"/>
              <a:t>)</a:t>
            </a:r>
            <a:endParaRPr lang="en-US" sz="2500" dirty="0"/>
          </a:p>
        </p:txBody>
      </p:sp>
    </p:spTree>
    <p:extLst>
      <p:ext uri="{BB962C8B-B14F-4D97-AF65-F5344CB8AC3E}">
        <p14:creationId xmlns:p14="http://schemas.microsoft.com/office/powerpoint/2010/main" val="1766527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9</a:t>
            </a:fld>
            <a:endParaRPr lang="en-US" dirty="0"/>
          </a:p>
        </p:txBody>
      </p:sp>
      <p:cxnSp>
        <p:nvCxnSpPr>
          <p:cNvPr id="91" name="Straight Arrow Connector 90"/>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grpSp>
        <p:nvGrpSpPr>
          <p:cNvPr id="51" name="Group 50"/>
          <p:cNvGrpSpPr/>
          <p:nvPr/>
        </p:nvGrpSpPr>
        <p:grpSpPr>
          <a:xfrm rot="5400000">
            <a:off x="3786284" y="655137"/>
            <a:ext cx="1263654" cy="345852"/>
            <a:chOff x="3785443" y="1010275"/>
            <a:chExt cx="1795594" cy="491440"/>
          </a:xfrm>
        </p:grpSpPr>
        <p:sp>
          <p:nvSpPr>
            <p:cNvPr id="52" name="Rounded Rectangle 51"/>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53" name="Oval 52"/>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458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a:off x="4549417" y="365043"/>
            <a:ext cx="703745" cy="93640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1810603" y="919146"/>
            <a:ext cx="2743200" cy="914400"/>
          </a:xfrm>
          <a:prstGeom prst="rect">
            <a:avLst/>
          </a:prstGeom>
          <a:noFill/>
        </p:spPr>
        <p:txBody>
          <a:bodyPr wrap="square" rtlCol="0" anchor="ctr" anchorCtr="0">
            <a:noAutofit/>
          </a:bodyPr>
          <a:lstStyle/>
          <a:p>
            <a:pPr algn="ctr"/>
            <a:endParaRPr lang="en-US" sz="2800" dirty="0" smtClean="0">
              <a:solidFill>
                <a:schemeClr val="accent5"/>
              </a:solidFill>
            </a:endParaRPr>
          </a:p>
          <a:p>
            <a:pPr algn="ctr"/>
            <a:r>
              <a:rPr lang="en-US" sz="2800" dirty="0" smtClean="0">
                <a:solidFill>
                  <a:schemeClr val="accent5"/>
                </a:solidFill>
              </a:rPr>
              <a:t>Embedding</a:t>
            </a:r>
            <a:endParaRPr lang="en-US" sz="2800" dirty="0">
              <a:solidFill>
                <a:schemeClr val="accent5"/>
              </a:solidFill>
            </a:endParaRPr>
          </a:p>
        </p:txBody>
      </p:sp>
      <p:sp>
        <p:nvSpPr>
          <p:cNvPr id="50" name="TextBox 49"/>
          <p:cNvSpPr txBox="1"/>
          <p:nvPr/>
        </p:nvSpPr>
        <p:spPr>
          <a:xfrm>
            <a:off x="1806311" y="1021495"/>
            <a:ext cx="2743200" cy="914400"/>
          </a:xfrm>
          <a:prstGeom prst="rect">
            <a:avLst/>
          </a:prstGeom>
          <a:noFill/>
        </p:spPr>
        <p:txBody>
          <a:bodyPr wrap="square" rtlCol="0" anchor="ctr" anchorCtr="0">
            <a:noAutofit/>
          </a:bodyPr>
          <a:lstStyle/>
          <a:p>
            <a:pPr algn="ctr"/>
            <a:r>
              <a:rPr lang="en-US" sz="2800" dirty="0" smtClean="0">
                <a:solidFill>
                  <a:schemeClr val="accent5"/>
                </a:solidFill>
              </a:rPr>
              <a:t>Target</a:t>
            </a:r>
          </a:p>
          <a:p>
            <a:pPr algn="ctr"/>
            <a:endParaRPr lang="en-US" sz="2800" dirty="0">
              <a:solidFill>
                <a:schemeClr val="accent5"/>
              </a:solidFill>
            </a:endParaRPr>
          </a:p>
        </p:txBody>
      </p:sp>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46" name="Rectangle 45"/>
          <p:cNvSpPr/>
          <p:nvPr/>
        </p:nvSpPr>
        <p:spPr>
          <a:xfrm flipV="1">
            <a:off x="4999861" y="1301444"/>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 name="Slide Number Placeholder 2"/>
          <p:cNvSpPr>
            <a:spLocks noGrp="1"/>
          </p:cNvSpPr>
          <p:nvPr>
            <p:ph type="sldNum" sz="quarter" idx="12"/>
          </p:nvPr>
        </p:nvSpPr>
        <p:spPr/>
        <p:txBody>
          <a:bodyPr/>
          <a:lstStyle/>
          <a:p>
            <a:fld id="{C12314A2-7C65-4740-9CD2-1DF38082228D}" type="slidenum">
              <a:rPr lang="en-US" smtClean="0"/>
              <a:pPr/>
              <a:t>10</a:t>
            </a:fld>
            <a:endParaRPr lang="en-US" dirty="0"/>
          </a:p>
        </p:txBody>
      </p:sp>
      <p:cxnSp>
        <p:nvCxnSpPr>
          <p:cNvPr id="58" name="Straight Arrow Connector 57"/>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grpSp>
        <p:nvGrpSpPr>
          <p:cNvPr id="60" name="Group 59"/>
          <p:cNvGrpSpPr/>
          <p:nvPr/>
        </p:nvGrpSpPr>
        <p:grpSpPr>
          <a:xfrm rot="5400000">
            <a:off x="3786284" y="655137"/>
            <a:ext cx="1263654" cy="345852"/>
            <a:chOff x="3785443" y="1010275"/>
            <a:chExt cx="1795594" cy="491440"/>
          </a:xfrm>
        </p:grpSpPr>
        <p:sp>
          <p:nvSpPr>
            <p:cNvPr id="61" name="Rounded Rectangle 60"/>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62" name="Oval 61"/>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367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810603" y="919146"/>
            <a:ext cx="2743200" cy="914400"/>
          </a:xfrm>
          <a:prstGeom prst="rect">
            <a:avLst/>
          </a:prstGeom>
          <a:noFill/>
        </p:spPr>
        <p:txBody>
          <a:bodyPr wrap="square" rtlCol="0" anchor="ctr" anchorCtr="0">
            <a:noAutofit/>
          </a:bodyPr>
          <a:lstStyle/>
          <a:p>
            <a:pPr algn="ctr"/>
            <a:endParaRPr lang="en-US" sz="2800" dirty="0" smtClean="0">
              <a:solidFill>
                <a:schemeClr val="accent5"/>
              </a:solidFill>
            </a:endParaRPr>
          </a:p>
          <a:p>
            <a:pPr algn="ctr"/>
            <a:r>
              <a:rPr lang="en-US" sz="2800" dirty="0" smtClean="0">
                <a:solidFill>
                  <a:schemeClr val="accent5"/>
                </a:solidFill>
              </a:rPr>
              <a:t>Embedding</a:t>
            </a:r>
            <a:endParaRPr lang="en-US" sz="2800" dirty="0">
              <a:solidFill>
                <a:schemeClr val="accent5"/>
              </a:solidFill>
            </a:endParaRPr>
          </a:p>
        </p:txBody>
      </p:sp>
      <p:sp>
        <p:nvSpPr>
          <p:cNvPr id="50" name="TextBox 49"/>
          <p:cNvSpPr txBox="1"/>
          <p:nvPr/>
        </p:nvSpPr>
        <p:spPr>
          <a:xfrm>
            <a:off x="1806311" y="1021495"/>
            <a:ext cx="2743200" cy="914400"/>
          </a:xfrm>
          <a:prstGeom prst="rect">
            <a:avLst/>
          </a:prstGeom>
          <a:noFill/>
        </p:spPr>
        <p:txBody>
          <a:bodyPr wrap="square" rtlCol="0" anchor="ctr" anchorCtr="0">
            <a:noAutofit/>
          </a:bodyPr>
          <a:lstStyle/>
          <a:p>
            <a:pPr algn="ctr"/>
            <a:r>
              <a:rPr lang="en-US" sz="2800" dirty="0" smtClean="0">
                <a:solidFill>
                  <a:schemeClr val="accent5"/>
                </a:solidFill>
              </a:rPr>
              <a:t>Target</a:t>
            </a:r>
          </a:p>
          <a:p>
            <a:pPr algn="ctr"/>
            <a:endParaRPr lang="en-US" sz="2800" dirty="0">
              <a:solidFill>
                <a:schemeClr val="accent5"/>
              </a:solidFill>
            </a:endParaRPr>
          </a:p>
        </p:txBody>
      </p:sp>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46" name="Rectangle 45"/>
          <p:cNvSpPr/>
          <p:nvPr/>
        </p:nvSpPr>
        <p:spPr>
          <a:xfrm flipV="1">
            <a:off x="4999861" y="1301444"/>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9" name="Rectangle 48"/>
          <p:cNvSpPr/>
          <p:nvPr/>
        </p:nvSpPr>
        <p:spPr>
          <a:xfrm flipV="1">
            <a:off x="5845405" y="2659395"/>
            <a:ext cx="506602"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51" name="Straight Arrow Connector 50"/>
          <p:cNvCxnSpPr/>
          <p:nvPr/>
        </p:nvCxnSpPr>
        <p:spPr>
          <a:xfrm>
            <a:off x="5253162" y="1802562"/>
            <a:ext cx="592243" cy="1107392"/>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401881" y="3160513"/>
            <a:ext cx="1696825"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5518514" y="3160513"/>
            <a:ext cx="58019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flipV="1">
            <a:off x="6098706" y="3160513"/>
            <a:ext cx="53644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flipV="1">
            <a:off x="6098706" y="3160513"/>
            <a:ext cx="165661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C12314A2-7C65-4740-9CD2-1DF38082228D}" type="slidenum">
              <a:rPr lang="en-US" smtClean="0"/>
              <a:pPr/>
              <a:t>11</a:t>
            </a:fld>
            <a:endParaRPr lang="en-US" dirty="0"/>
          </a:p>
        </p:txBody>
      </p:sp>
      <p:cxnSp>
        <p:nvCxnSpPr>
          <p:cNvPr id="56" name="Straight Arrow Connector 55"/>
          <p:cNvCxnSpPr/>
          <p:nvPr/>
        </p:nvCxnSpPr>
        <p:spPr>
          <a:xfrm>
            <a:off x="4549417" y="365043"/>
            <a:ext cx="703745" cy="93640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grpSp>
        <p:nvGrpSpPr>
          <p:cNvPr id="66" name="Group 65"/>
          <p:cNvGrpSpPr/>
          <p:nvPr/>
        </p:nvGrpSpPr>
        <p:grpSpPr>
          <a:xfrm rot="5400000">
            <a:off x="3786284" y="655137"/>
            <a:ext cx="1263654" cy="345852"/>
            <a:chOff x="3785443" y="1010275"/>
            <a:chExt cx="1795594" cy="491440"/>
          </a:xfrm>
        </p:grpSpPr>
        <p:sp>
          <p:nvSpPr>
            <p:cNvPr id="82" name="Rounded Rectangle 81"/>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83" name="Oval 82"/>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0303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1806311" y="1021495"/>
            <a:ext cx="2743200" cy="914400"/>
          </a:xfrm>
          <a:prstGeom prst="rect">
            <a:avLst/>
          </a:prstGeom>
          <a:noFill/>
        </p:spPr>
        <p:txBody>
          <a:bodyPr wrap="square" rtlCol="0" anchor="ctr" anchorCtr="0">
            <a:noAutofit/>
          </a:bodyPr>
          <a:lstStyle/>
          <a:p>
            <a:pPr algn="ctr"/>
            <a:r>
              <a:rPr lang="en-US" sz="2800" dirty="0" smtClean="0">
                <a:solidFill>
                  <a:schemeClr val="accent5"/>
                </a:solidFill>
              </a:rPr>
              <a:t>Target</a:t>
            </a:r>
          </a:p>
          <a:p>
            <a:pPr algn="ctr"/>
            <a:endParaRPr lang="en-US" sz="2800" dirty="0">
              <a:solidFill>
                <a:schemeClr val="accent5"/>
              </a:solidFill>
            </a:endParaRPr>
          </a:p>
        </p:txBody>
      </p:sp>
      <p:sp>
        <p:nvSpPr>
          <p:cNvPr id="114" name="TextBox 113"/>
          <p:cNvSpPr txBox="1"/>
          <p:nvPr/>
        </p:nvSpPr>
        <p:spPr>
          <a:xfrm>
            <a:off x="1810603" y="919146"/>
            <a:ext cx="2743200" cy="914400"/>
          </a:xfrm>
          <a:prstGeom prst="rect">
            <a:avLst/>
          </a:prstGeom>
          <a:noFill/>
        </p:spPr>
        <p:txBody>
          <a:bodyPr wrap="square" rtlCol="0" anchor="ctr" anchorCtr="0">
            <a:noAutofit/>
          </a:bodyPr>
          <a:lstStyle/>
          <a:p>
            <a:pPr algn="ctr"/>
            <a:endParaRPr lang="en-US" sz="2800" dirty="0" smtClean="0">
              <a:solidFill>
                <a:schemeClr val="accent5"/>
              </a:solidFill>
            </a:endParaRPr>
          </a:p>
          <a:p>
            <a:pPr algn="ctr"/>
            <a:r>
              <a:rPr lang="en-US" sz="2800" dirty="0" smtClean="0">
                <a:solidFill>
                  <a:schemeClr val="accent5"/>
                </a:solidFill>
              </a:rPr>
              <a:t>Embedding</a:t>
            </a:r>
            <a:endParaRPr lang="en-US" sz="2800" dirty="0">
              <a:solidFill>
                <a:schemeClr val="accent5"/>
              </a:solidFill>
            </a:endParaRPr>
          </a:p>
        </p:txBody>
      </p:sp>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 name="Rectangle 7"/>
          <p:cNvSpPr/>
          <p:nvPr/>
        </p:nvSpPr>
        <p:spPr>
          <a:xfrm flipV="1">
            <a:off x="7498480" y="1760611"/>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Rectangle 8"/>
          <p:cNvSpPr/>
          <p:nvPr/>
        </p:nvSpPr>
        <p:spPr>
          <a:xfrm flipV="1">
            <a:off x="5841573"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Rectangle 11"/>
          <p:cNvSpPr/>
          <p:nvPr/>
        </p:nvSpPr>
        <p:spPr>
          <a:xfrm flipV="1">
            <a:off x="7504165" y="2659395"/>
            <a:ext cx="506602"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Rectangle 12"/>
          <p:cNvSpPr/>
          <p:nvPr/>
        </p:nvSpPr>
        <p:spPr>
          <a:xfrm flipV="1">
            <a:off x="5845405" y="2659395"/>
            <a:ext cx="506602"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4" name="Straight Arrow Connector 13"/>
          <p:cNvCxnSpPr>
            <a:endCxn id="13" idx="1"/>
          </p:cNvCxnSpPr>
          <p:nvPr/>
        </p:nvCxnSpPr>
        <p:spPr>
          <a:xfrm flipV="1">
            <a:off x="4532295" y="2909954"/>
            <a:ext cx="1313110" cy="15906"/>
          </a:xfrm>
          <a:prstGeom prst="straightConnector1">
            <a:avLst/>
          </a:prstGeom>
          <a:ln w="381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9" idx="0"/>
            <a:endCxn id="13" idx="1"/>
          </p:cNvCxnSpPr>
          <p:nvPr/>
        </p:nvCxnSpPr>
        <p:spPr>
          <a:xfrm>
            <a:off x="5253162" y="1802562"/>
            <a:ext cx="592243" cy="1107392"/>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2" idx="0"/>
            <a:endCxn id="12" idx="1"/>
          </p:cNvCxnSpPr>
          <p:nvPr/>
        </p:nvCxnSpPr>
        <p:spPr>
          <a:xfrm>
            <a:off x="6940418" y="1804529"/>
            <a:ext cx="563747" cy="1105425"/>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sp>
        <p:nvSpPr>
          <p:cNvPr id="99" name="Rectangle 98"/>
          <p:cNvSpPr/>
          <p:nvPr/>
        </p:nvSpPr>
        <p:spPr>
          <a:xfrm flipV="1">
            <a:off x="4999861" y="1301444"/>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3" idx="2"/>
            <a:endCxn id="9" idx="0"/>
          </p:cNvCxnSpPr>
          <p:nvPr/>
        </p:nvCxnSpPr>
        <p:spPr>
          <a:xfrm flipH="1" flipV="1">
            <a:off x="6094874" y="2266040"/>
            <a:ext cx="3832" cy="393355"/>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13" idx="3"/>
            <a:endCxn id="12" idx="1"/>
          </p:cNvCxnSpPr>
          <p:nvPr/>
        </p:nvCxnSpPr>
        <p:spPr>
          <a:xfrm>
            <a:off x="6352007" y="2909954"/>
            <a:ext cx="1152158" cy="0"/>
          </a:xfrm>
          <a:prstGeom prst="straightConnector1">
            <a:avLst/>
          </a:prstGeom>
          <a:ln w="381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32" name="Rectangle 131"/>
          <p:cNvSpPr/>
          <p:nvPr/>
        </p:nvSpPr>
        <p:spPr>
          <a:xfrm flipV="1">
            <a:off x="6687117" y="1303411"/>
            <a:ext cx="506602" cy="501118"/>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72" idx="0"/>
            <a:endCxn id="13" idx="0"/>
          </p:cNvCxnSpPr>
          <p:nvPr/>
        </p:nvCxnSpPr>
        <p:spPr>
          <a:xfrm flipV="1">
            <a:off x="4401881" y="3160513"/>
            <a:ext cx="1696825"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V="1">
            <a:off x="4401880" y="3176419"/>
            <a:ext cx="3355585"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73" idx="0"/>
            <a:endCxn id="13" idx="0"/>
          </p:cNvCxnSpPr>
          <p:nvPr/>
        </p:nvCxnSpPr>
        <p:spPr>
          <a:xfrm flipV="1">
            <a:off x="5518514" y="3160513"/>
            <a:ext cx="58019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71" idx="0"/>
            <a:endCxn id="12" idx="0"/>
          </p:cNvCxnSpPr>
          <p:nvPr/>
        </p:nvCxnSpPr>
        <p:spPr>
          <a:xfrm flipV="1">
            <a:off x="7755322" y="3160513"/>
            <a:ext cx="2144"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74" idx="0"/>
            <a:endCxn id="12" idx="0"/>
          </p:cNvCxnSpPr>
          <p:nvPr/>
        </p:nvCxnSpPr>
        <p:spPr>
          <a:xfrm flipV="1">
            <a:off x="6635148" y="3160513"/>
            <a:ext cx="1122318"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74" idx="0"/>
            <a:endCxn id="13" idx="0"/>
          </p:cNvCxnSpPr>
          <p:nvPr/>
        </p:nvCxnSpPr>
        <p:spPr>
          <a:xfrm flipH="1" flipV="1">
            <a:off x="6098706" y="3160513"/>
            <a:ext cx="53644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71" idx="0"/>
            <a:endCxn id="13" idx="0"/>
          </p:cNvCxnSpPr>
          <p:nvPr/>
        </p:nvCxnSpPr>
        <p:spPr>
          <a:xfrm flipH="1" flipV="1">
            <a:off x="6098706" y="3160513"/>
            <a:ext cx="165661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73" idx="0"/>
            <a:endCxn id="12" idx="0"/>
          </p:cNvCxnSpPr>
          <p:nvPr/>
        </p:nvCxnSpPr>
        <p:spPr>
          <a:xfrm flipV="1">
            <a:off x="5518514" y="3160513"/>
            <a:ext cx="2238952" cy="670349"/>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89" idx="0"/>
            <a:endCxn id="99" idx="2"/>
          </p:cNvCxnSpPr>
          <p:nvPr/>
        </p:nvCxnSpPr>
        <p:spPr>
          <a:xfrm>
            <a:off x="4549417" y="365043"/>
            <a:ext cx="703745" cy="93640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20" idx="0"/>
            <a:endCxn id="132" idx="2"/>
          </p:cNvCxnSpPr>
          <p:nvPr/>
        </p:nvCxnSpPr>
        <p:spPr>
          <a:xfrm>
            <a:off x="6232843" y="987651"/>
            <a:ext cx="707575" cy="315760"/>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2" idx="2"/>
            <a:endCxn id="8" idx="0"/>
          </p:cNvCxnSpPr>
          <p:nvPr/>
        </p:nvCxnSpPr>
        <p:spPr>
          <a:xfrm flipH="1" flipV="1">
            <a:off x="7751781" y="2261729"/>
            <a:ext cx="5685" cy="397666"/>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7" name="Slide Number Placeholder 6"/>
          <p:cNvSpPr>
            <a:spLocks noGrp="1"/>
          </p:cNvSpPr>
          <p:nvPr>
            <p:ph type="sldNum" sz="quarter" idx="12"/>
          </p:nvPr>
        </p:nvSpPr>
        <p:spPr/>
        <p:txBody>
          <a:bodyPr/>
          <a:lstStyle/>
          <a:p>
            <a:fld id="{C12314A2-7C65-4740-9CD2-1DF38082228D}" type="slidenum">
              <a:rPr lang="en-US" smtClean="0"/>
              <a:pPr/>
              <a:t>12</a:t>
            </a:fld>
            <a:endParaRPr lang="en-US" dirty="0"/>
          </a:p>
        </p:txBody>
      </p:sp>
      <p:grpSp>
        <p:nvGrpSpPr>
          <p:cNvPr id="82" name="Group 81"/>
          <p:cNvGrpSpPr/>
          <p:nvPr/>
        </p:nvGrpSpPr>
        <p:grpSpPr>
          <a:xfrm rot="5400000">
            <a:off x="3786284" y="655137"/>
            <a:ext cx="1263654" cy="345852"/>
            <a:chOff x="3785443" y="1010275"/>
            <a:chExt cx="1795594" cy="491440"/>
          </a:xfrm>
        </p:grpSpPr>
        <p:sp>
          <p:nvSpPr>
            <p:cNvPr id="84" name="Rounded Rectangle 83"/>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89" name="Oval 88"/>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4" name="Straight Arrow Connector 93"/>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13" name="Group 112"/>
          <p:cNvGrpSpPr/>
          <p:nvPr/>
        </p:nvGrpSpPr>
        <p:grpSpPr>
          <a:xfrm rot="5400000">
            <a:off x="5469709" y="658390"/>
            <a:ext cx="1263654" cy="345852"/>
            <a:chOff x="3785451" y="1010276"/>
            <a:chExt cx="1795597" cy="491440"/>
          </a:xfrm>
        </p:grpSpPr>
        <p:sp>
          <p:nvSpPr>
            <p:cNvPr id="116" name="Rounded Rectangle 115"/>
            <p:cNvSpPr/>
            <p:nvPr/>
          </p:nvSpPr>
          <p:spPr>
            <a:xfrm>
              <a:off x="3785451" y="1010276"/>
              <a:ext cx="1795597"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7" name="Oval 116"/>
            <p:cNvSpPr/>
            <p:nvPr/>
          </p:nvSpPr>
          <p:spPr>
            <a:xfrm>
              <a:off x="3837182" y="1069416"/>
              <a:ext cx="376269" cy="376269"/>
            </a:xfrm>
            <a:prstGeom prst="ellipse">
              <a:avLst/>
            </a:prstGeom>
            <a:solidFill>
              <a:schemeClr val="accent2">
                <a:lumMod val="60000"/>
                <a:lumOff val="40000"/>
                <a:alpha val="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157832"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273892" y="1069416"/>
              <a:ext cx="376269" cy="376269"/>
            </a:xfrm>
            <a:prstGeom prst="ellipse">
              <a:avLst/>
            </a:prstGeom>
            <a:solidFill>
              <a:schemeClr val="accent2">
                <a:lumMod val="60000"/>
                <a:lumOff val="40000"/>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717260" y="1069415"/>
              <a:ext cx="376269" cy="376269"/>
            </a:xfrm>
            <a:prstGeom prst="ellipse">
              <a:avLst/>
            </a:prstGeom>
            <a:solidFill>
              <a:schemeClr val="accent2">
                <a:alpha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Arrow Connector 120"/>
          <p:cNvCxnSpPr/>
          <p:nvPr/>
        </p:nvCxnSpPr>
        <p:spPr>
          <a:xfrm flipV="1">
            <a:off x="6100441" y="1463142"/>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22" name="Group 121"/>
          <p:cNvGrpSpPr/>
          <p:nvPr/>
        </p:nvGrpSpPr>
        <p:grpSpPr>
          <a:xfrm rot="5400000">
            <a:off x="7150368" y="652949"/>
            <a:ext cx="1263654" cy="345852"/>
            <a:chOff x="3785443" y="1010275"/>
            <a:chExt cx="1795594" cy="491440"/>
          </a:xfrm>
        </p:grpSpPr>
        <p:sp>
          <p:nvSpPr>
            <p:cNvPr id="123" name="Rounded Rectangle 122"/>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24" name="Oval 123"/>
            <p:cNvSpPr/>
            <p:nvPr/>
          </p:nvSpPr>
          <p:spPr>
            <a:xfrm>
              <a:off x="3837176"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157825"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273887" y="1069415"/>
              <a:ext cx="376269" cy="376269"/>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717261" y="1069415"/>
              <a:ext cx="376269" cy="376269"/>
            </a:xfrm>
            <a:prstGeom prst="ellipse">
              <a:avLst/>
            </a:prstGeom>
            <a:solidFill>
              <a:schemeClr val="accent2">
                <a:alpha val="2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8" name="Straight Arrow Connector 127"/>
          <p:cNvCxnSpPr/>
          <p:nvPr/>
        </p:nvCxnSpPr>
        <p:spPr>
          <a:xfrm flipV="1">
            <a:off x="7781101" y="1457702"/>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9" name="Oval 128"/>
          <p:cNvSpPr/>
          <p:nvPr/>
        </p:nvSpPr>
        <p:spPr>
          <a:xfrm>
            <a:off x="3405279" y="-124897"/>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Wash</a:t>
            </a:r>
            <a:endParaRPr lang="en-US" sz="2400" dirty="0">
              <a:solidFill>
                <a:schemeClr val="tx1"/>
              </a:solidFill>
            </a:endParaRPr>
          </a:p>
        </p:txBody>
      </p:sp>
      <p:sp>
        <p:nvSpPr>
          <p:cNvPr id="130" name="Oval 129"/>
          <p:cNvSpPr/>
          <p:nvPr/>
        </p:nvSpPr>
        <p:spPr>
          <a:xfrm>
            <a:off x="6731374" y="189310"/>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smtClean="0">
                <a:solidFill>
                  <a:schemeClr val="tx1"/>
                </a:solidFill>
              </a:rPr>
              <a:t>hands</a:t>
            </a:r>
            <a:endParaRPr lang="en-US" sz="2400" dirty="0">
              <a:solidFill>
                <a:schemeClr val="tx1"/>
              </a:solidFill>
            </a:endParaRPr>
          </a:p>
        </p:txBody>
      </p:sp>
      <p:sp>
        <p:nvSpPr>
          <p:cNvPr id="131" name="Oval 130"/>
          <p:cNvSpPr/>
          <p:nvPr/>
        </p:nvSpPr>
        <p:spPr>
          <a:xfrm>
            <a:off x="5152570" y="511101"/>
            <a:ext cx="914400" cy="914400"/>
          </a:xfrm>
          <a:prstGeom prst="ellipse">
            <a:avLst/>
          </a:prstGeom>
          <a:noFill/>
          <a:ln w="25400">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a:solidFill>
                  <a:schemeClr val="tx1"/>
                </a:solidFill>
              </a:rPr>
              <a:t>y</a:t>
            </a:r>
            <a:r>
              <a:rPr lang="en-US" sz="2400" dirty="0" smtClean="0">
                <a:solidFill>
                  <a:schemeClr val="tx1"/>
                </a:solidFill>
              </a:rPr>
              <a:t>our</a:t>
            </a:r>
            <a:endParaRPr lang="en-US" sz="2400" dirty="0">
              <a:solidFill>
                <a:schemeClr val="tx1"/>
              </a:solidFill>
            </a:endParaRPr>
          </a:p>
        </p:txBody>
      </p:sp>
    </p:spTree>
    <p:extLst>
      <p:ext uri="{BB962C8B-B14F-4D97-AF65-F5344CB8AC3E}">
        <p14:creationId xmlns:p14="http://schemas.microsoft.com/office/powerpoint/2010/main" val="290883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080" y="4105373"/>
            <a:ext cx="7886700" cy="707886"/>
          </a:xfrm>
          <a:prstGeom prst="rect">
            <a:avLst/>
          </a:prstGeom>
          <a:noFill/>
        </p:spPr>
        <p:txBody>
          <a:bodyPr wrap="square" rtlCol="0">
            <a:spAutoFit/>
          </a:bodyPr>
          <a:lstStyle/>
          <a:p>
            <a:r>
              <a:rPr lang="en-US" sz="4000" dirty="0" smtClean="0">
                <a:latin typeface="+mj-lt"/>
              </a:rPr>
              <a:t>Cross </a:t>
            </a:r>
            <a:r>
              <a:rPr lang="en-US" sz="4000" smtClean="0">
                <a:latin typeface="+mj-lt"/>
              </a:rPr>
              <a:t>Entropy(                   </a:t>
            </a:r>
            <a:r>
              <a:rPr lang="en-US" sz="4000" dirty="0" smtClean="0">
                <a:latin typeface="+mj-lt"/>
              </a:rPr>
              <a:t>,                   )</a:t>
            </a:r>
            <a:endParaRPr lang="en-US" sz="4000" dirty="0">
              <a:latin typeface="+mj-lt"/>
            </a:endParaRPr>
          </a:p>
        </p:txBody>
      </p:sp>
      <p:sp>
        <p:nvSpPr>
          <p:cNvPr id="7" name="Title 6"/>
          <p:cNvSpPr>
            <a:spLocks noGrp="1"/>
          </p:cNvSpPr>
          <p:nvPr>
            <p:ph type="title"/>
          </p:nvPr>
        </p:nvSpPr>
        <p:spPr/>
        <p:txBody>
          <a:bodyPr/>
          <a:lstStyle/>
          <a:p>
            <a:r>
              <a:rPr lang="en-US" dirty="0" smtClean="0"/>
              <a:t>NMT loss function</a:t>
            </a:r>
            <a:endParaRPr lang="en-US" dirty="0"/>
          </a:p>
        </p:txBody>
      </p:sp>
      <p:sp>
        <p:nvSpPr>
          <p:cNvPr id="2" name="Footer Placeholder 1"/>
          <p:cNvSpPr>
            <a:spLocks noGrp="1"/>
          </p:cNvSpPr>
          <p:nvPr>
            <p:ph type="ftr" sz="quarter" idx="11"/>
          </p:nvPr>
        </p:nvSpPr>
        <p:spPr/>
        <p:txBody>
          <a:bodyPr/>
          <a:lstStyle/>
          <a:p>
            <a:r>
              <a:rPr lang="en-US" smtClean="0"/>
              <a:t>Huda Khayrallah</a:t>
            </a:r>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13</a:t>
            </a:fld>
            <a:endParaRPr lang="en-US" dirty="0"/>
          </a:p>
        </p:txBody>
      </p:sp>
      <p:pic>
        <p:nvPicPr>
          <p:cNvPr id="4" name="Content Placeholder 3"/>
          <p:cNvPicPr>
            <a:picLocks noChangeAspect="1"/>
          </p:cNvPicPr>
          <p:nvPr/>
        </p:nvPicPr>
        <p:blipFill>
          <a:blip r:embed="rId3"/>
          <a:stretch>
            <a:fillRect/>
          </a:stretch>
        </p:blipFill>
        <p:spPr>
          <a:xfrm>
            <a:off x="467022" y="2444345"/>
            <a:ext cx="8318838" cy="775649"/>
          </a:xfrm>
          <a:prstGeom prst="rect">
            <a:avLst/>
          </a:prstGeom>
        </p:spPr>
      </p:pic>
      <p:sp>
        <p:nvSpPr>
          <p:cNvPr id="5" name="Rounded Rectangle 4"/>
          <p:cNvSpPr/>
          <p:nvPr/>
        </p:nvSpPr>
        <p:spPr>
          <a:xfrm>
            <a:off x="3245894" y="2429167"/>
            <a:ext cx="1481275" cy="491440"/>
          </a:xfrm>
          <a:prstGeom prst="round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6" name="Rounded Rectangle 5"/>
          <p:cNvSpPr/>
          <p:nvPr/>
        </p:nvSpPr>
        <p:spPr>
          <a:xfrm>
            <a:off x="5671231" y="2444345"/>
            <a:ext cx="3002506" cy="491440"/>
          </a:xfrm>
          <a:prstGeom prst="roundRect">
            <a:avLst/>
          </a:prstGeom>
          <a:solidFill>
            <a:schemeClr val="accent2">
              <a:lumMod val="60000"/>
              <a:lumOff val="40000"/>
              <a:alpha val="2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0" name="Rounded Rectangle 9"/>
          <p:cNvSpPr/>
          <p:nvPr/>
        </p:nvSpPr>
        <p:spPr>
          <a:xfrm>
            <a:off x="6270269" y="4215032"/>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 name="Oval 10"/>
          <p:cNvSpPr/>
          <p:nvPr/>
        </p:nvSpPr>
        <p:spPr>
          <a:xfrm>
            <a:off x="6322002" y="4274172"/>
            <a:ext cx="376269" cy="376269"/>
          </a:xfrm>
          <a:prstGeom prst="ellipse">
            <a:avLst/>
          </a:prstGeom>
          <a:solidFill>
            <a:schemeClr val="accent2">
              <a:alpha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42651" y="4274172"/>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58713" y="4274172"/>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02087" y="4274172"/>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875637" y="4217979"/>
            <a:ext cx="1795594" cy="491440"/>
          </a:xfrm>
          <a:prstGeom prst="roundRect">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7" name="Oval 16"/>
          <p:cNvSpPr/>
          <p:nvPr/>
        </p:nvSpPr>
        <p:spPr>
          <a:xfrm>
            <a:off x="3927370" y="4277119"/>
            <a:ext cx="376269" cy="376269"/>
          </a:xfrm>
          <a:prstGeom prst="ellipse">
            <a:avLst/>
          </a:prstGeom>
          <a:solidFill>
            <a:srgbClr val="FFD579">
              <a:alpha val="8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48019"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4081"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7455"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66794" y="4717793"/>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1" name="TextBox 20"/>
          <p:cNvSpPr txBox="1"/>
          <p:nvPr/>
        </p:nvSpPr>
        <p:spPr>
          <a:xfrm>
            <a:off x="5974180" y="4717793"/>
            <a:ext cx="2401493" cy="553998"/>
          </a:xfrm>
          <a:prstGeom prst="rect">
            <a:avLst/>
          </a:prstGeom>
          <a:noFill/>
        </p:spPr>
        <p:txBody>
          <a:bodyPr wrap="square" rtlCol="0">
            <a:spAutoFit/>
          </a:bodyPr>
          <a:lstStyle/>
          <a:p>
            <a:pPr algn="ctr"/>
            <a:r>
              <a:rPr lang="en-US" sz="3000" b="1" dirty="0" smtClean="0">
                <a:solidFill>
                  <a:schemeClr val="accent2"/>
                </a:solidFill>
              </a:rPr>
              <a:t>Model output</a:t>
            </a:r>
          </a:p>
        </p:txBody>
      </p:sp>
      <p:sp>
        <p:nvSpPr>
          <p:cNvPr id="22" name="TextBox 21"/>
          <p:cNvSpPr txBox="1"/>
          <p:nvPr/>
        </p:nvSpPr>
        <p:spPr>
          <a:xfrm>
            <a:off x="3016193" y="2847305"/>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3" name="TextBox 22"/>
          <p:cNvSpPr txBox="1"/>
          <p:nvPr/>
        </p:nvSpPr>
        <p:spPr>
          <a:xfrm>
            <a:off x="6001340" y="2876334"/>
            <a:ext cx="2401493" cy="553998"/>
          </a:xfrm>
          <a:prstGeom prst="rect">
            <a:avLst/>
          </a:prstGeom>
          <a:noFill/>
        </p:spPr>
        <p:txBody>
          <a:bodyPr wrap="square" rtlCol="0">
            <a:spAutoFit/>
          </a:bodyPr>
          <a:lstStyle/>
          <a:p>
            <a:pPr algn="ctr"/>
            <a:r>
              <a:rPr lang="en-US" sz="3000" b="1" dirty="0" smtClean="0">
                <a:solidFill>
                  <a:schemeClr val="accent2"/>
                </a:solidFill>
              </a:rPr>
              <a:t>Model output</a:t>
            </a:r>
          </a:p>
        </p:txBody>
      </p:sp>
    </p:spTree>
    <p:extLst>
      <p:ext uri="{BB962C8B-B14F-4D97-AF65-F5344CB8AC3E}">
        <p14:creationId xmlns:p14="http://schemas.microsoft.com/office/powerpoint/2010/main" val="1594864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Review of Neural Machine Translation (NMT)</a:t>
            </a:r>
          </a:p>
          <a:p>
            <a:r>
              <a:rPr lang="en-US" b="1" dirty="0" smtClean="0"/>
              <a:t>Review of 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14</a:t>
            </a:fld>
            <a:endParaRPr lang="en-US" dirty="0"/>
          </a:p>
        </p:txBody>
      </p:sp>
    </p:spTree>
    <p:extLst>
      <p:ext uri="{BB962C8B-B14F-4D97-AF65-F5344CB8AC3E}">
        <p14:creationId xmlns:p14="http://schemas.microsoft.com/office/powerpoint/2010/main" val="2044117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we want to translate?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074" y="2208605"/>
            <a:ext cx="2463522" cy="3073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387" y="2450236"/>
            <a:ext cx="2409273" cy="2389196"/>
          </a:xfrm>
          <a:prstGeom prst="rect">
            <a:avLst/>
          </a:prstGeom>
        </p:spPr>
      </p:pic>
      <p:sp>
        <p:nvSpPr>
          <p:cNvPr id="6" name="Slide Number Placeholder 5"/>
          <p:cNvSpPr>
            <a:spLocks noGrp="1"/>
          </p:cNvSpPr>
          <p:nvPr>
            <p:ph type="sldNum" sz="quarter" idx="12"/>
          </p:nvPr>
        </p:nvSpPr>
        <p:spPr/>
        <p:txBody>
          <a:bodyPr/>
          <a:lstStyle/>
          <a:p>
            <a:fld id="{C12314A2-7C65-4740-9CD2-1DF38082228D}" type="slidenum">
              <a:rPr lang="en-US" smtClean="0"/>
              <a:pPr/>
              <a:t>15</a:t>
            </a:fld>
            <a:endParaRPr lang="en-US" dirty="0"/>
          </a:p>
        </p:txBody>
      </p:sp>
    </p:spTree>
    <p:extLst>
      <p:ext uri="{BB962C8B-B14F-4D97-AF65-F5344CB8AC3E}">
        <p14:creationId xmlns:p14="http://schemas.microsoft.com/office/powerpoint/2010/main" val="378911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Huda Khayrallah</a:t>
            </a:r>
            <a:endParaRPr lang="en-US" dirty="0" smtClean="0"/>
          </a:p>
        </p:txBody>
      </p:sp>
      <p:sp>
        <p:nvSpPr>
          <p:cNvPr id="3" name="TextBox 2"/>
          <p:cNvSpPr txBox="1"/>
          <p:nvPr/>
        </p:nvSpPr>
        <p:spPr>
          <a:xfrm>
            <a:off x="2819400" y="1067195"/>
            <a:ext cx="6248400" cy="5447645"/>
          </a:xfrm>
          <a:prstGeom prst="rect">
            <a:avLst/>
          </a:prstGeom>
          <a:noFill/>
        </p:spPr>
        <p:txBody>
          <a:bodyPr wrap="square" rtlCol="0">
            <a:spAutoFit/>
          </a:bodyPr>
          <a:lstStyle/>
          <a:p>
            <a:r>
              <a:rPr lang="en-US" sz="3000" dirty="0"/>
              <a:t>Developmental toxicity, including dose-dependent delayed </a:t>
            </a:r>
            <a:r>
              <a:rPr lang="en-US" sz="3000" dirty="0" err="1"/>
              <a:t>foetal</a:t>
            </a:r>
            <a:r>
              <a:rPr lang="en-US" sz="3000" dirty="0"/>
              <a:t> ossification and possible teratogenic effects, were observed in rats at doses resulting in </a:t>
            </a:r>
            <a:r>
              <a:rPr lang="en-US" sz="3000" dirty="0" err="1"/>
              <a:t>subtherapeutic</a:t>
            </a:r>
            <a:r>
              <a:rPr lang="en-US" sz="3000" dirty="0"/>
              <a:t> exposures (based on AUC) and in rabbits at doses resulting in exposures 3 and 11 times the mean steady-state AUC at the maximum recommended clinical dose.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06" y="533400"/>
            <a:ext cx="1828800" cy="2281544"/>
          </a:xfrm>
          <a:prstGeom prst="rect">
            <a:avLst/>
          </a:prstGeom>
        </p:spPr>
      </p:pic>
      <p:sp>
        <p:nvSpPr>
          <p:cNvPr id="5" name="Slide Number Placeholder 4"/>
          <p:cNvSpPr>
            <a:spLocks noGrp="1"/>
          </p:cNvSpPr>
          <p:nvPr>
            <p:ph type="sldNum" sz="quarter" idx="12"/>
          </p:nvPr>
        </p:nvSpPr>
        <p:spPr/>
        <p:txBody>
          <a:bodyPr/>
          <a:lstStyle/>
          <a:p>
            <a:fld id="{C12314A2-7C65-4740-9CD2-1DF38082228D}" type="slidenum">
              <a:rPr lang="en-US" smtClean="0"/>
              <a:pPr/>
              <a:t>16</a:t>
            </a:fld>
            <a:endParaRPr lang="en-US" dirty="0"/>
          </a:p>
        </p:txBody>
      </p:sp>
    </p:spTree>
    <p:extLst>
      <p:ext uri="{BB962C8B-B14F-4D97-AF65-F5344CB8AC3E}">
        <p14:creationId xmlns:p14="http://schemas.microsoft.com/office/powerpoint/2010/main" val="1072953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Huda Khayrallah</a:t>
            </a:r>
            <a:endParaRPr lang="en-US" dirty="0" smtClean="0"/>
          </a:p>
        </p:txBody>
      </p:sp>
      <p:sp>
        <p:nvSpPr>
          <p:cNvPr id="3" name="TextBox 2"/>
          <p:cNvSpPr txBox="1"/>
          <p:nvPr/>
        </p:nvSpPr>
        <p:spPr>
          <a:xfrm>
            <a:off x="2819400" y="1265670"/>
            <a:ext cx="6324600" cy="4524315"/>
          </a:xfrm>
          <a:prstGeom prst="rect">
            <a:avLst/>
          </a:prstGeom>
          <a:noFill/>
        </p:spPr>
        <p:txBody>
          <a:bodyPr wrap="square" rtlCol="0">
            <a:spAutoFit/>
          </a:bodyPr>
          <a:lstStyle/>
          <a:p>
            <a:r>
              <a:rPr lang="en-US" sz="3200" dirty="0"/>
              <a:t>The films coated therewith, in particular polycarbonate films coated therewith, have improved properties with regard to scratch resistance, solvent resistance, and reduced oiling effect, said films thus being especially suitable for use in producing plastic parts in film insert molding methods</a:t>
            </a:r>
            <a:r>
              <a:rPr lang="en-US" sz="3200" dirty="0" smtClean="0"/>
              <a: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27" y="357082"/>
            <a:ext cx="2409273" cy="2389196"/>
          </a:xfrm>
          <a:prstGeom prst="rect">
            <a:avLst/>
          </a:prstGeom>
        </p:spPr>
      </p:pic>
      <p:sp>
        <p:nvSpPr>
          <p:cNvPr id="7" name="Slide Number Placeholder 6"/>
          <p:cNvSpPr>
            <a:spLocks noGrp="1"/>
          </p:cNvSpPr>
          <p:nvPr>
            <p:ph type="sldNum" sz="quarter" idx="12"/>
          </p:nvPr>
        </p:nvSpPr>
        <p:spPr/>
        <p:txBody>
          <a:bodyPr/>
          <a:lstStyle/>
          <a:p>
            <a:fld id="{C12314A2-7C65-4740-9CD2-1DF38082228D}" type="slidenum">
              <a:rPr lang="en-US" smtClean="0"/>
              <a:pPr/>
              <a:t>17</a:t>
            </a:fld>
            <a:endParaRPr lang="en-US" dirty="0"/>
          </a:p>
        </p:txBody>
      </p:sp>
    </p:spTree>
    <p:extLst>
      <p:ext uri="{BB962C8B-B14F-4D97-AF65-F5344CB8AC3E}">
        <p14:creationId xmlns:p14="http://schemas.microsoft.com/office/powerpoint/2010/main" val="1146208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Domain Data</a:t>
            </a:r>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521" y="3931920"/>
            <a:ext cx="2282957" cy="19351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88" y="1523999"/>
            <a:ext cx="3241666" cy="2159000"/>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12970" y="1523999"/>
            <a:ext cx="2702379" cy="2346566"/>
          </a:xfrm>
        </p:spPr>
      </p:pic>
      <p:sp>
        <p:nvSpPr>
          <p:cNvPr id="3" name="Slide Number Placeholder 2"/>
          <p:cNvSpPr>
            <a:spLocks noGrp="1"/>
          </p:cNvSpPr>
          <p:nvPr>
            <p:ph type="sldNum" sz="quarter" idx="12"/>
          </p:nvPr>
        </p:nvSpPr>
        <p:spPr/>
        <p:txBody>
          <a:bodyPr/>
          <a:lstStyle/>
          <a:p>
            <a:fld id="{C12314A2-7C65-4740-9CD2-1DF38082228D}" type="slidenum">
              <a:rPr lang="en-US" smtClean="0"/>
              <a:pPr/>
              <a:t>18</a:t>
            </a:fld>
            <a:endParaRPr lang="en-US" dirty="0"/>
          </a:p>
        </p:txBody>
      </p:sp>
    </p:spTree>
    <p:extLst>
      <p:ext uri="{BB962C8B-B14F-4D97-AF65-F5344CB8AC3E}">
        <p14:creationId xmlns:p14="http://schemas.microsoft.com/office/powerpoint/2010/main" val="67500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838200"/>
            <a:ext cx="9176657" cy="1470025"/>
          </a:xfrm>
        </p:spPr>
        <p:txBody>
          <a:bodyPr>
            <a:noAutofit/>
          </a:bodyPr>
          <a:lstStyle/>
          <a:p>
            <a:r>
              <a:rPr lang="en-US" sz="4500" dirty="0" smtClean="0"/>
              <a:t>Machine Translation </a:t>
            </a:r>
            <a:br>
              <a:rPr lang="en-US" sz="4500" dirty="0" smtClean="0"/>
            </a:br>
            <a:r>
              <a:rPr lang="en-US" sz="4500" dirty="0" smtClean="0"/>
              <a:t>with Diverse Data Sources</a:t>
            </a:r>
            <a:endParaRPr lang="en-US" sz="4500" dirty="0">
              <a:solidFill>
                <a:srgbClr val="FF0000"/>
              </a:solidFill>
            </a:endParaRPr>
          </a:p>
        </p:txBody>
      </p:sp>
      <p:sp>
        <p:nvSpPr>
          <p:cNvPr id="3" name="Subtitle 2"/>
          <p:cNvSpPr>
            <a:spLocks noGrp="1"/>
          </p:cNvSpPr>
          <p:nvPr>
            <p:ph type="subTitle" idx="1"/>
          </p:nvPr>
        </p:nvSpPr>
        <p:spPr>
          <a:xfrm>
            <a:off x="-32657" y="2721685"/>
            <a:ext cx="9144000" cy="1850315"/>
          </a:xfrm>
        </p:spPr>
        <p:txBody>
          <a:bodyPr>
            <a:noAutofit/>
          </a:bodyPr>
          <a:lstStyle/>
          <a:p>
            <a:r>
              <a:rPr lang="en-US" sz="2500" b="1" dirty="0" smtClean="0">
                <a:solidFill>
                  <a:srgbClr val="000000"/>
                </a:solidFill>
              </a:rPr>
              <a:t>Huda Khayrallah</a:t>
            </a:r>
          </a:p>
          <a:p>
            <a:endParaRPr lang="en-US" sz="2500" dirty="0"/>
          </a:p>
          <a:p>
            <a:pPr lvl="0"/>
            <a:r>
              <a:rPr lang="en-US" sz="2500" dirty="0" smtClean="0">
                <a:solidFill>
                  <a:srgbClr val="000000"/>
                </a:solidFill>
              </a:rPr>
              <a:t>Work with: </a:t>
            </a:r>
          </a:p>
          <a:p>
            <a:pPr lvl="0"/>
            <a:r>
              <a:rPr lang="en-US" sz="2500" dirty="0" smtClean="0">
                <a:solidFill>
                  <a:prstClr val="black"/>
                </a:solidFill>
              </a:rPr>
              <a:t>Brian Thompson, Kevin </a:t>
            </a:r>
            <a:r>
              <a:rPr lang="en-US" sz="2500" dirty="0">
                <a:solidFill>
                  <a:prstClr val="black"/>
                </a:solidFill>
              </a:rPr>
              <a:t>Duh &amp; Philipp Koehn</a:t>
            </a:r>
            <a:endParaRPr lang="en-US" sz="2500" dirty="0">
              <a:solidFill>
                <a:srgbClr val="000000"/>
              </a:solidFill>
            </a:endParaRPr>
          </a:p>
        </p:txBody>
      </p:sp>
      <p:grpSp>
        <p:nvGrpSpPr>
          <p:cNvPr id="5" name="Group 4"/>
          <p:cNvGrpSpPr/>
          <p:nvPr/>
        </p:nvGrpSpPr>
        <p:grpSpPr>
          <a:xfrm>
            <a:off x="537608" y="4184725"/>
            <a:ext cx="7387192" cy="2901875"/>
            <a:chOff x="-152400" y="3078204"/>
            <a:chExt cx="8458200" cy="33225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78204"/>
              <a:ext cx="8040329" cy="33225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070" y="3908853"/>
              <a:ext cx="1283730" cy="1661298"/>
            </a:xfrm>
            <a:prstGeom prst="rect">
              <a:avLst/>
            </a:prstGeom>
          </p:spPr>
        </p:pic>
      </p:grpSp>
    </p:spTree>
    <p:extLst>
      <p:ext uri="{BB962C8B-B14F-4D97-AF65-F5344CB8AC3E}">
        <p14:creationId xmlns:p14="http://schemas.microsoft.com/office/powerpoint/2010/main" val="654756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Domain Data</a:t>
            </a:r>
          </a:p>
        </p:txBody>
      </p:sp>
      <p:sp>
        <p:nvSpPr>
          <p:cNvPr id="3" name="Content Placeholder 2"/>
          <p:cNvSpPr>
            <a:spLocks noGrp="1"/>
          </p:cNvSpPr>
          <p:nvPr>
            <p:ph idx="1"/>
          </p:nvPr>
        </p:nvSpPr>
        <p:spPr/>
        <p:txBody>
          <a:bodyPr/>
          <a:lstStyle/>
          <a:p>
            <a:pPr marL="0" indent="0">
              <a:buNone/>
            </a:pPr>
            <a:endParaRPr lang="en-US" sz="3500" dirty="0" smtClean="0"/>
          </a:p>
          <a:p>
            <a:pPr marL="0" indent="0">
              <a:buNone/>
            </a:pPr>
            <a:r>
              <a:rPr lang="en-US" sz="3500" dirty="0" smtClean="0"/>
              <a:t>Would </a:t>
            </a:r>
            <a:r>
              <a:rPr lang="en-US" sz="3500" dirty="0"/>
              <a:t>it not be beneficial, in the short term, following the Rotterdam model, to inspect according to a points system in which, for example, account is taken of the ship's age, whether it is single or double-hulled or whether it sails under a flag of convenience.</a:t>
            </a:r>
          </a:p>
          <a:p>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38" y="540329"/>
            <a:ext cx="2281812" cy="1519722"/>
          </a:xfrm>
          <a:prstGeom prst="rect">
            <a:avLst/>
          </a:prstGeom>
        </p:spPr>
      </p:pic>
      <p:sp>
        <p:nvSpPr>
          <p:cNvPr id="6" name="TextBox 5"/>
          <p:cNvSpPr txBox="1"/>
          <p:nvPr/>
        </p:nvSpPr>
        <p:spPr>
          <a:xfrm>
            <a:off x="2926935" y="78694"/>
            <a:ext cx="5410200" cy="830997"/>
          </a:xfrm>
          <a:prstGeom prst="rect">
            <a:avLst/>
          </a:prstGeom>
          <a:noFill/>
        </p:spPr>
        <p:txBody>
          <a:bodyPr wrap="square" rtlCol="0">
            <a:spAutoFit/>
          </a:bodyPr>
          <a:lstStyle/>
          <a:p>
            <a:endParaRPr lang="en-US" sz="3000" dirty="0"/>
          </a:p>
          <a:p>
            <a:endParaRPr lang="en-US" dirty="0"/>
          </a:p>
        </p:txBody>
      </p:sp>
      <p:sp>
        <p:nvSpPr>
          <p:cNvPr id="7" name="Slide Number Placeholder 6"/>
          <p:cNvSpPr>
            <a:spLocks noGrp="1"/>
          </p:cNvSpPr>
          <p:nvPr>
            <p:ph type="sldNum" sz="quarter" idx="12"/>
          </p:nvPr>
        </p:nvSpPr>
        <p:spPr/>
        <p:txBody>
          <a:bodyPr/>
          <a:lstStyle/>
          <a:p>
            <a:fld id="{C12314A2-7C65-4740-9CD2-1DF38082228D}" type="slidenum">
              <a:rPr lang="en-US" smtClean="0"/>
              <a:pPr/>
              <a:t>19</a:t>
            </a:fld>
            <a:endParaRPr lang="en-US" dirty="0"/>
          </a:p>
        </p:txBody>
      </p:sp>
    </p:spTree>
    <p:extLst>
      <p:ext uri="{BB962C8B-B14F-4D97-AF65-F5344CB8AC3E}">
        <p14:creationId xmlns:p14="http://schemas.microsoft.com/office/powerpoint/2010/main" val="1480391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Domain Data</a:t>
            </a:r>
          </a:p>
        </p:txBody>
      </p:sp>
      <p:sp>
        <p:nvSpPr>
          <p:cNvPr id="3" name="Content Placeholder 2"/>
          <p:cNvSpPr>
            <a:spLocks noGrp="1"/>
          </p:cNvSpPr>
          <p:nvPr>
            <p:ph idx="1"/>
          </p:nvPr>
        </p:nvSpPr>
        <p:spPr/>
        <p:txBody>
          <a:bodyPr/>
          <a:lstStyle/>
          <a:p>
            <a:endParaRPr lang="en-US" sz="3500" dirty="0" smtClean="0"/>
          </a:p>
          <a:p>
            <a:endParaRPr lang="en-US" sz="3500" dirty="0"/>
          </a:p>
          <a:p>
            <a:pPr marL="0" indent="0">
              <a:buNone/>
            </a:pPr>
            <a:r>
              <a:rPr lang="en-US" sz="3600" dirty="0" smtClean="0"/>
              <a:t>Mama </a:t>
            </a:r>
            <a:r>
              <a:rPr lang="en-US" sz="3600" dirty="0"/>
              <a:t>always said there's an awful lot you can tell about a person by their shoes.</a:t>
            </a:r>
          </a:p>
          <a:p>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sp>
        <p:nvSpPr>
          <p:cNvPr id="6" name="TextBox 5"/>
          <p:cNvSpPr txBox="1"/>
          <p:nvPr/>
        </p:nvSpPr>
        <p:spPr>
          <a:xfrm>
            <a:off x="2926935" y="78694"/>
            <a:ext cx="5410200" cy="830997"/>
          </a:xfrm>
          <a:prstGeom prst="rect">
            <a:avLst/>
          </a:prstGeom>
          <a:noFill/>
        </p:spPr>
        <p:txBody>
          <a:bodyPr wrap="square" rtlCol="0">
            <a:spAutoFit/>
          </a:bodyPr>
          <a:lstStyle/>
          <a:p>
            <a:endParaRPr lang="en-US" sz="3000" dirty="0"/>
          </a:p>
          <a:p>
            <a:endParaRPr lang="en-US" dirty="0"/>
          </a:p>
        </p:txBody>
      </p:sp>
      <p:sp>
        <p:nvSpPr>
          <p:cNvPr id="7" name="Slide Number Placeholder 6"/>
          <p:cNvSpPr>
            <a:spLocks noGrp="1"/>
          </p:cNvSpPr>
          <p:nvPr>
            <p:ph type="sldNum" sz="quarter" idx="12"/>
          </p:nvPr>
        </p:nvSpPr>
        <p:spPr/>
        <p:txBody>
          <a:bodyPr/>
          <a:lstStyle/>
          <a:p>
            <a:fld id="{C12314A2-7C65-4740-9CD2-1DF38082228D}" type="slidenum">
              <a:rPr lang="en-US" smtClean="0"/>
              <a:pPr/>
              <a:t>20</a:t>
            </a:fld>
            <a:endParaRPr lang="en-US" dirty="0"/>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078" y="540329"/>
            <a:ext cx="2702379" cy="2346566"/>
          </a:xfrm>
          <a:prstGeom prst="rect">
            <a:avLst/>
          </a:prstGeom>
        </p:spPr>
      </p:pic>
    </p:spTree>
    <p:extLst>
      <p:ext uri="{BB962C8B-B14F-4D97-AF65-F5344CB8AC3E}">
        <p14:creationId xmlns:p14="http://schemas.microsoft.com/office/powerpoint/2010/main" val="29915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Mismatch</a:t>
            </a:r>
            <a:endParaRPr lang="en-US" dirty="0"/>
          </a:p>
        </p:txBody>
      </p:sp>
      <p:sp>
        <p:nvSpPr>
          <p:cNvPr id="3"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21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392" y="1588346"/>
            <a:ext cx="1724826" cy="21518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079" y="1733866"/>
            <a:ext cx="1686844" cy="1672787"/>
          </a:xfrm>
          <a:prstGeom prst="rect">
            <a:avLst/>
          </a:prstGeom>
        </p:spPr>
      </p:pic>
      <p:pic>
        <p:nvPicPr>
          <p:cNvPr id="9"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2682" y="4752500"/>
            <a:ext cx="1405397" cy="119129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71" y="3909810"/>
            <a:ext cx="1995582" cy="1329089"/>
          </a:xfrm>
          <a:prstGeom prst="rect">
            <a:avLst/>
          </a:prstGeom>
        </p:spPr>
      </p:pic>
      <p:pic>
        <p:nvPicPr>
          <p:cNvPr id="11" name="Content Placeholder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1355" y="3843046"/>
            <a:ext cx="2076123" cy="1802767"/>
          </a:xfrm>
          <a:prstGeom prst="rect">
            <a:avLst/>
          </a:prstGeom>
        </p:spPr>
      </p:pic>
    </p:spTree>
    <p:extLst>
      <p:ext uri="{BB962C8B-B14F-4D97-AF65-F5344CB8AC3E}">
        <p14:creationId xmlns:p14="http://schemas.microsoft.com/office/powerpoint/2010/main" val="1788686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Russian Patents </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22</a:t>
            </a:fld>
            <a:endParaRPr lang="en-US" dirty="0"/>
          </a:p>
        </p:txBody>
      </p:sp>
    </p:spTree>
    <p:extLst>
      <p:ext uri="{BB962C8B-B14F-4D97-AF65-F5344CB8AC3E}">
        <p14:creationId xmlns:p14="http://schemas.microsoft.com/office/powerpoint/2010/main" val="100713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Domain NMT</a:t>
            </a:r>
            <a:endParaRPr lang="en-US" dirty="0"/>
          </a:p>
        </p:txBody>
      </p:sp>
      <p:sp>
        <p:nvSpPr>
          <p:cNvPr id="9" name="Can 8"/>
          <p:cNvSpPr/>
          <p:nvPr/>
        </p:nvSpPr>
        <p:spPr>
          <a:xfrm>
            <a:off x="4023360" y="1554480"/>
            <a:ext cx="1828800" cy="2289836"/>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p>
          <a:p>
            <a:pPr algn="ctr"/>
            <a:r>
              <a:rPr lang="en-US" sz="3000" dirty="0" smtClean="0">
                <a:solidFill>
                  <a:schemeClr val="tx1"/>
                </a:solidFill>
              </a:rPr>
              <a:t>General </a:t>
            </a:r>
            <a:r>
              <a:rPr lang="en-US" sz="3000" dirty="0">
                <a:solidFill>
                  <a:schemeClr val="tx1"/>
                </a:solidFill>
              </a:rPr>
              <a:t>Domain</a:t>
            </a: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28" name="TextBox 27"/>
          <p:cNvSpPr txBox="1"/>
          <p:nvPr/>
        </p:nvSpPr>
        <p:spPr>
          <a:xfrm>
            <a:off x="-29707" y="4459014"/>
            <a:ext cx="3115733" cy="861774"/>
          </a:xfrm>
          <a:prstGeom prst="rect">
            <a:avLst/>
          </a:prstGeom>
          <a:noFill/>
        </p:spPr>
        <p:txBody>
          <a:bodyPr wrap="square" rtlCol="0">
            <a:spAutoFit/>
          </a:bodyPr>
          <a:lstStyle/>
          <a:p>
            <a:pPr lvl="0" algn="ctr"/>
            <a:r>
              <a:rPr lang="en-US" sz="2500" dirty="0" smtClean="0">
                <a:solidFill>
                  <a:schemeClr val="tx2">
                    <a:lumMod val="60000"/>
                    <a:lumOff val="40000"/>
                  </a:schemeClr>
                </a:solidFill>
              </a:rPr>
              <a:t>50m General Domain</a:t>
            </a:r>
            <a:endParaRPr lang="en-US" sz="2500" dirty="0">
              <a:solidFill>
                <a:schemeClr val="tx2">
                  <a:lumMod val="60000"/>
                  <a:lumOff val="40000"/>
                </a:schemeClr>
              </a:solidFill>
            </a:endParaRPr>
          </a:p>
          <a:p>
            <a:pPr lvl="0" algn="ctr"/>
            <a:r>
              <a:rPr lang="en-US" sz="2500" dirty="0">
                <a:solidFill>
                  <a:schemeClr val="tx2">
                    <a:lumMod val="60000"/>
                    <a:lumOff val="40000"/>
                  </a:schemeClr>
                </a:solidFill>
              </a:rPr>
              <a:t> sentence </a:t>
            </a:r>
            <a:r>
              <a:rPr lang="en-US" sz="2500" dirty="0" smtClean="0">
                <a:solidFill>
                  <a:schemeClr val="tx2">
                    <a:lumMod val="60000"/>
                    <a:lumOff val="40000"/>
                  </a:schemeClr>
                </a:solidFill>
              </a:rPr>
              <a:t>pairs</a:t>
            </a:r>
            <a:endParaRPr lang="en-US" sz="2500" dirty="0">
              <a:solidFill>
                <a:schemeClr val="tx2">
                  <a:lumMod val="60000"/>
                  <a:lumOff val="40000"/>
                </a:schemeClr>
              </a:solidFill>
            </a:endParaRPr>
          </a:p>
        </p:txBody>
      </p:sp>
      <p:sp>
        <p:nvSpPr>
          <p:cNvPr id="29" name="Folded Corner 28"/>
          <p:cNvSpPr/>
          <p:nvPr/>
        </p:nvSpPr>
        <p:spPr>
          <a:xfrm rot="10800000" flipH="1">
            <a:off x="1498367" y="2408743"/>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olded Corner 29"/>
          <p:cNvSpPr/>
          <p:nvPr/>
        </p:nvSpPr>
        <p:spPr>
          <a:xfrm rot="10800000" flipH="1">
            <a:off x="1014586" y="2404884"/>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ight Arrow 30"/>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lded Corner 7"/>
          <p:cNvSpPr/>
          <p:nvPr/>
        </p:nvSpPr>
        <p:spPr>
          <a:xfrm rot="10800000" flipH="1">
            <a:off x="1499616" y="309875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lded Corner 9"/>
          <p:cNvSpPr/>
          <p:nvPr/>
        </p:nvSpPr>
        <p:spPr>
          <a:xfrm rot="10800000" flipH="1">
            <a:off x="1014984" y="30998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4"/>
          <p:cNvSpPr/>
          <p:nvPr/>
        </p:nvSpPr>
        <p:spPr>
          <a:xfrm rot="10800000" flipH="1">
            <a:off x="1499616" y="379568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rot="10800000" flipH="1">
            <a:off x="1014984" y="3794760"/>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rot="10800000" flipH="1">
            <a:off x="1499616" y="1714875"/>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olded Corner 17"/>
          <p:cNvSpPr/>
          <p:nvPr/>
        </p:nvSpPr>
        <p:spPr>
          <a:xfrm rot="10800000" flipH="1">
            <a:off x="1014984" y="17110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23</a:t>
            </a:fld>
            <a:endParaRPr lang="en-US" dirty="0"/>
          </a:p>
        </p:txBody>
      </p:sp>
    </p:spTree>
    <p:extLst>
      <p:ext uri="{BB962C8B-B14F-4D97-AF65-F5344CB8AC3E}">
        <p14:creationId xmlns:p14="http://schemas.microsoft.com/office/powerpoint/2010/main" val="11761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Domain NMT</a:t>
            </a:r>
            <a:endParaRPr lang="en-US" dirty="0"/>
          </a:p>
        </p:txBody>
      </p:sp>
      <p:sp>
        <p:nvSpPr>
          <p:cNvPr id="9" name="Can 8"/>
          <p:cNvSpPr/>
          <p:nvPr/>
        </p:nvSpPr>
        <p:spPr>
          <a:xfrm>
            <a:off x="4023360" y="1554480"/>
            <a:ext cx="1828800" cy="2289836"/>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p>
          <a:p>
            <a:pPr algn="ctr"/>
            <a:r>
              <a:rPr lang="en-US" sz="3000" dirty="0" smtClean="0">
                <a:solidFill>
                  <a:schemeClr val="tx1"/>
                </a:solidFill>
              </a:rPr>
              <a:t>General </a:t>
            </a:r>
            <a:r>
              <a:rPr lang="en-US" sz="3000" dirty="0">
                <a:solidFill>
                  <a:schemeClr val="tx1"/>
                </a:solidFill>
              </a:rPr>
              <a:t>Domain</a:t>
            </a: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28" name="Rectangle 27"/>
          <p:cNvSpPr/>
          <p:nvPr/>
        </p:nvSpPr>
        <p:spPr>
          <a:xfrm>
            <a:off x="0" y="4172487"/>
            <a:ext cx="9133962" cy="1569660"/>
          </a:xfrm>
          <a:prstGeom prst="rect">
            <a:avLst/>
          </a:prstGeom>
        </p:spPr>
        <p:txBody>
          <a:bodyPr wrap="square">
            <a:spAutoFit/>
          </a:bodyPr>
          <a:lstStyle/>
          <a:p>
            <a:endParaRPr lang="en-US" sz="2400" dirty="0"/>
          </a:p>
          <a:p>
            <a:r>
              <a:rPr lang="en-US" sz="2400" dirty="0" err="1" smtClean="0"/>
              <a:t>дверной</a:t>
            </a:r>
            <a:r>
              <a:rPr lang="en-US" sz="2400" dirty="0" smtClean="0"/>
              <a:t> </a:t>
            </a:r>
            <a:r>
              <a:rPr lang="en-US" sz="2400" dirty="0" err="1"/>
              <a:t>замок</a:t>
            </a:r>
            <a:r>
              <a:rPr lang="en-US" sz="2400" dirty="0"/>
              <a:t> </a:t>
            </a:r>
            <a:r>
              <a:rPr lang="en-US" sz="2400" dirty="0" err="1"/>
              <a:t>повышенной</a:t>
            </a:r>
            <a:r>
              <a:rPr lang="en-US" sz="2400" dirty="0"/>
              <a:t> </a:t>
            </a:r>
            <a:r>
              <a:rPr lang="en-US" sz="2400" dirty="0" err="1"/>
              <a:t>степени</a:t>
            </a:r>
            <a:r>
              <a:rPr lang="en-US" sz="2400" dirty="0"/>
              <a:t> </a:t>
            </a:r>
            <a:r>
              <a:rPr lang="en-US" sz="2400" dirty="0" err="1"/>
              <a:t>защищенности</a:t>
            </a:r>
            <a:r>
              <a:rPr lang="en-US" sz="2400" dirty="0"/>
              <a:t> </a:t>
            </a:r>
            <a:r>
              <a:rPr lang="en-US" sz="2400" dirty="0" err="1"/>
              <a:t>от</a:t>
            </a:r>
            <a:r>
              <a:rPr lang="en-US" sz="2400" dirty="0"/>
              <a:t> </a:t>
            </a:r>
            <a:r>
              <a:rPr lang="en-US" sz="2400" dirty="0" err="1"/>
              <a:t>взлома</a:t>
            </a:r>
            <a:r>
              <a:rPr lang="en-US" sz="2400" dirty="0"/>
              <a:t/>
            </a:r>
            <a:br>
              <a:rPr lang="en-US" sz="2400" dirty="0"/>
            </a:br>
            <a:r>
              <a:rPr lang="en-US" sz="2400" dirty="0" smtClean="0"/>
              <a:t>Human: </a:t>
            </a:r>
            <a:r>
              <a:rPr lang="en-US" sz="2400" dirty="0"/>
              <a:t> door lock with increased degree of security against </a:t>
            </a:r>
            <a:r>
              <a:rPr lang="en-US" sz="2400" dirty="0" smtClean="0"/>
              <a:t>burglary</a:t>
            </a:r>
          </a:p>
          <a:p>
            <a:r>
              <a:rPr lang="en-US" sz="2400" dirty="0" smtClean="0"/>
              <a:t>System: </a:t>
            </a:r>
            <a:r>
              <a:rPr lang="en-US" sz="2400" dirty="0"/>
              <a:t> door security door security </a:t>
            </a:r>
            <a:r>
              <a:rPr lang="en-US" sz="2400" dirty="0" smtClean="0"/>
              <a:t>door</a:t>
            </a:r>
            <a:endParaRPr lang="en-US" sz="2400" dirty="0"/>
          </a:p>
        </p:txBody>
      </p:sp>
      <p:sp>
        <p:nvSpPr>
          <p:cNvPr id="26" name="Explosion 1 25"/>
          <p:cNvSpPr/>
          <p:nvPr/>
        </p:nvSpPr>
        <p:spPr>
          <a:xfrm>
            <a:off x="6184900" y="1195244"/>
            <a:ext cx="2949062" cy="3319947"/>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rPr>
              <a:t>Errors due to domain mismatch</a:t>
            </a:r>
            <a:endParaRPr lang="en-US" sz="2400" dirty="0">
              <a:solidFill>
                <a:schemeClr val="tx1"/>
              </a:solidFill>
              <a:effectLst/>
            </a:endParaRPr>
          </a:p>
        </p:txBody>
      </p:sp>
      <p:sp>
        <p:nvSpPr>
          <p:cNvPr id="32" name="Right Arrow 31"/>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lded Corner 9"/>
          <p:cNvSpPr/>
          <p:nvPr/>
        </p:nvSpPr>
        <p:spPr>
          <a:xfrm rot="10800000" flipH="1">
            <a:off x="1498367" y="2408743"/>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lded Corner 10"/>
          <p:cNvSpPr/>
          <p:nvPr/>
        </p:nvSpPr>
        <p:spPr>
          <a:xfrm rot="10800000" flipH="1">
            <a:off x="1014586" y="2404884"/>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lded Corner 11"/>
          <p:cNvSpPr/>
          <p:nvPr/>
        </p:nvSpPr>
        <p:spPr>
          <a:xfrm rot="10800000" flipH="1">
            <a:off x="1499616" y="309875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lded Corner 12"/>
          <p:cNvSpPr/>
          <p:nvPr/>
        </p:nvSpPr>
        <p:spPr>
          <a:xfrm rot="10800000" flipH="1">
            <a:off x="1014984" y="30998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olded Corner 13"/>
          <p:cNvSpPr/>
          <p:nvPr/>
        </p:nvSpPr>
        <p:spPr>
          <a:xfrm rot="10800000" flipH="1">
            <a:off x="1499616" y="379568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lded Corner 14"/>
          <p:cNvSpPr/>
          <p:nvPr/>
        </p:nvSpPr>
        <p:spPr>
          <a:xfrm rot="10800000" flipH="1">
            <a:off x="1014984" y="3794760"/>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rot="10800000" flipH="1">
            <a:off x="1499616" y="1714875"/>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olded Corner 16"/>
          <p:cNvSpPr/>
          <p:nvPr/>
        </p:nvSpPr>
        <p:spPr>
          <a:xfrm rot="10800000" flipH="1">
            <a:off x="1014984" y="17110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24</a:t>
            </a:fld>
            <a:endParaRPr lang="en-US" dirty="0"/>
          </a:p>
        </p:txBody>
      </p:sp>
    </p:spTree>
    <p:extLst>
      <p:ext uri="{BB962C8B-B14F-4D97-AF65-F5344CB8AC3E}">
        <p14:creationId xmlns:p14="http://schemas.microsoft.com/office/powerpoint/2010/main" val="19684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In-Domain NMT</a:t>
            </a:r>
            <a:endParaRPr lang="en-US" dirty="0"/>
          </a:p>
        </p:txBody>
      </p:sp>
      <p:sp>
        <p:nvSpPr>
          <p:cNvPr id="9" name="Can 8"/>
          <p:cNvSpPr/>
          <p:nvPr/>
        </p:nvSpPr>
        <p:spPr>
          <a:xfrm>
            <a:off x="4023360" y="1554480"/>
            <a:ext cx="1825445" cy="2286000"/>
          </a:xfrm>
          <a:prstGeom prst="can">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In-Domain</a:t>
            </a:r>
            <a:endParaRPr lang="en-US" sz="3000" dirty="0">
              <a:solidFill>
                <a:schemeClr val="tx1"/>
              </a:solidFill>
            </a:endParaRP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65" name="Folded Corner 64"/>
          <p:cNvSpPr/>
          <p:nvPr/>
        </p:nvSpPr>
        <p:spPr>
          <a:xfrm rot="10800000" flipH="1">
            <a:off x="1498367" y="2408743"/>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olded Corner 65"/>
          <p:cNvSpPr/>
          <p:nvPr/>
        </p:nvSpPr>
        <p:spPr>
          <a:xfrm rot="10800000" flipH="1">
            <a:off x="1014586" y="2404884"/>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9752" y="2953524"/>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12" name="Right Arrow 11"/>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25</a:t>
            </a:fld>
            <a:endParaRPr lang="en-US" dirty="0"/>
          </a:p>
        </p:txBody>
      </p:sp>
    </p:spTree>
    <p:extLst>
      <p:ext uri="{BB962C8B-B14F-4D97-AF65-F5344CB8AC3E}">
        <p14:creationId xmlns:p14="http://schemas.microsoft.com/office/powerpoint/2010/main" val="1101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In-Domain NMT</a:t>
            </a:r>
          </a:p>
        </p:txBody>
      </p:sp>
      <p:sp>
        <p:nvSpPr>
          <p:cNvPr id="9" name="Can 8"/>
          <p:cNvSpPr/>
          <p:nvPr/>
        </p:nvSpPr>
        <p:spPr>
          <a:xfrm>
            <a:off x="4023360" y="1554480"/>
            <a:ext cx="1825445" cy="2286000"/>
          </a:xfrm>
          <a:prstGeom prst="can">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In-Domain</a:t>
            </a:r>
            <a:endParaRPr lang="en-US" sz="3000" dirty="0">
              <a:solidFill>
                <a:schemeClr val="tx1"/>
              </a:solidFill>
            </a:endParaRPr>
          </a:p>
          <a:p>
            <a:pPr algn="ctr"/>
            <a:r>
              <a:rPr lang="en-US" sz="3000" dirty="0">
                <a:solidFill>
                  <a:schemeClr val="tx1"/>
                </a:solidFill>
              </a:rPr>
              <a:t> NMT </a:t>
            </a:r>
            <a:r>
              <a:rPr lang="en-US" sz="3000" dirty="0" smtClean="0">
                <a:solidFill>
                  <a:schemeClr val="tx1"/>
                </a:solidFill>
              </a:rPr>
              <a:t>Model</a:t>
            </a:r>
            <a:endParaRPr lang="en-US" sz="3000" dirty="0">
              <a:solidFill>
                <a:schemeClr val="tx1"/>
              </a:solidFill>
            </a:endParaRPr>
          </a:p>
        </p:txBody>
      </p:sp>
      <p:sp>
        <p:nvSpPr>
          <p:cNvPr id="65" name="Folded Corner 64"/>
          <p:cNvSpPr/>
          <p:nvPr/>
        </p:nvSpPr>
        <p:spPr>
          <a:xfrm rot="10800000" flipH="1">
            <a:off x="1498367" y="2408743"/>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olded Corner 65"/>
          <p:cNvSpPr/>
          <p:nvPr/>
        </p:nvSpPr>
        <p:spPr>
          <a:xfrm rot="10800000" flipH="1">
            <a:off x="1014586" y="2404884"/>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Explosion 1 9"/>
          <p:cNvSpPr/>
          <p:nvPr/>
        </p:nvSpPr>
        <p:spPr>
          <a:xfrm>
            <a:off x="5897218" y="846138"/>
            <a:ext cx="3242685" cy="3444184"/>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rPr>
              <a:t>Errors due to lack of data</a:t>
            </a:r>
            <a:endParaRPr lang="en-US" sz="2400" dirty="0">
              <a:solidFill>
                <a:schemeClr val="tx1"/>
              </a:solidFill>
              <a:effectLst/>
            </a:endParaRPr>
          </a:p>
        </p:txBody>
      </p:sp>
      <p:sp>
        <p:nvSpPr>
          <p:cNvPr id="11" name="Right Arrow 10"/>
          <p:cNvSpPr/>
          <p:nvPr/>
        </p:nvSpPr>
        <p:spPr>
          <a:xfrm>
            <a:off x="2770334" y="2244729"/>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172487"/>
            <a:ext cx="9133962" cy="1569660"/>
          </a:xfrm>
          <a:prstGeom prst="rect">
            <a:avLst/>
          </a:prstGeom>
        </p:spPr>
        <p:txBody>
          <a:bodyPr wrap="square">
            <a:spAutoFit/>
          </a:bodyPr>
          <a:lstStyle/>
          <a:p>
            <a:endParaRPr lang="en-US" sz="2400" dirty="0"/>
          </a:p>
          <a:p>
            <a:r>
              <a:rPr lang="en-US" sz="2400" dirty="0" err="1" smtClean="0"/>
              <a:t>дверной</a:t>
            </a:r>
            <a:r>
              <a:rPr lang="en-US" sz="2400" dirty="0" smtClean="0"/>
              <a:t> </a:t>
            </a:r>
            <a:r>
              <a:rPr lang="en-US" sz="2400" dirty="0" err="1"/>
              <a:t>замок</a:t>
            </a:r>
            <a:r>
              <a:rPr lang="en-US" sz="2400" dirty="0"/>
              <a:t> </a:t>
            </a:r>
            <a:r>
              <a:rPr lang="en-US" sz="2400" dirty="0" err="1"/>
              <a:t>повышенной</a:t>
            </a:r>
            <a:r>
              <a:rPr lang="en-US" sz="2400" dirty="0"/>
              <a:t> </a:t>
            </a:r>
            <a:r>
              <a:rPr lang="en-US" sz="2400" dirty="0" err="1"/>
              <a:t>степени</a:t>
            </a:r>
            <a:r>
              <a:rPr lang="en-US" sz="2400" dirty="0"/>
              <a:t> </a:t>
            </a:r>
            <a:r>
              <a:rPr lang="en-US" sz="2400" dirty="0" err="1"/>
              <a:t>защищенности</a:t>
            </a:r>
            <a:r>
              <a:rPr lang="en-US" sz="2400" dirty="0"/>
              <a:t> </a:t>
            </a:r>
            <a:r>
              <a:rPr lang="en-US" sz="2400" dirty="0" err="1"/>
              <a:t>от</a:t>
            </a:r>
            <a:r>
              <a:rPr lang="en-US" sz="2400" dirty="0"/>
              <a:t> </a:t>
            </a:r>
            <a:r>
              <a:rPr lang="en-US" sz="2400" dirty="0" err="1"/>
              <a:t>взлома</a:t>
            </a:r>
            <a:r>
              <a:rPr lang="en-US" sz="2400" dirty="0"/>
              <a:t/>
            </a:r>
            <a:br>
              <a:rPr lang="en-US" sz="2400" dirty="0"/>
            </a:br>
            <a:r>
              <a:rPr lang="en-US" sz="2400" dirty="0" smtClean="0"/>
              <a:t>Human: </a:t>
            </a:r>
            <a:r>
              <a:rPr lang="en-US" sz="2400" dirty="0"/>
              <a:t> </a:t>
            </a:r>
            <a:r>
              <a:rPr lang="en-US" sz="2400" dirty="0" smtClean="0"/>
              <a:t>door lock with increased degree of security against burglary</a:t>
            </a:r>
          </a:p>
          <a:p>
            <a:r>
              <a:rPr lang="en-US" sz="2400" dirty="0" smtClean="0"/>
              <a:t>System:  door</a:t>
            </a:r>
            <a:r>
              <a:rPr lang="en-US" sz="2400" dirty="0"/>
              <a:t> lock for a high degree of protection against coke</a:t>
            </a: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26</a:t>
            </a:fld>
            <a:endParaRPr lang="en-US" dirty="0"/>
          </a:p>
        </p:txBody>
      </p:sp>
    </p:spTree>
    <p:extLst>
      <p:ext uri="{BB962C8B-B14F-4D97-AF65-F5344CB8AC3E}">
        <p14:creationId xmlns:p14="http://schemas.microsoft.com/office/powerpoint/2010/main" val="124525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Adaptation</a:t>
            </a:r>
            <a:endParaRPr lang="en-US" dirty="0"/>
          </a:p>
        </p:txBody>
      </p:sp>
      <p:sp>
        <p:nvSpPr>
          <p:cNvPr id="3" name="Content Placeholder 2"/>
          <p:cNvSpPr>
            <a:spLocks noGrp="1"/>
          </p:cNvSpPr>
          <p:nvPr>
            <p:ph idx="1"/>
          </p:nvPr>
        </p:nvSpPr>
        <p:spPr/>
        <p:txBody>
          <a:bodyPr/>
          <a:lstStyle/>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27</a:t>
            </a:fld>
            <a:endParaRPr lang="en-US" dirty="0"/>
          </a:p>
        </p:txBody>
      </p:sp>
    </p:spTree>
    <p:extLst>
      <p:ext uri="{BB962C8B-B14F-4D97-AF65-F5344CB8AC3E}">
        <p14:creationId xmlns:p14="http://schemas.microsoft.com/office/powerpoint/2010/main" val="1733143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Training</a:t>
            </a:r>
            <a:endParaRPr lang="en-US" dirty="0"/>
          </a:p>
        </p:txBody>
      </p:sp>
      <p:sp>
        <p:nvSpPr>
          <p:cNvPr id="4" name="Can 3"/>
          <p:cNvSpPr/>
          <p:nvPr/>
        </p:nvSpPr>
        <p:spPr>
          <a:xfrm>
            <a:off x="3794968" y="1832353"/>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29" name="Folded Corner 28"/>
          <p:cNvSpPr/>
          <p:nvPr/>
        </p:nvSpPr>
        <p:spPr>
          <a:xfrm rot="10800000" flipH="1">
            <a:off x="6550334" y="3447855"/>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olded Corner 29"/>
          <p:cNvSpPr/>
          <p:nvPr/>
        </p:nvSpPr>
        <p:spPr>
          <a:xfrm rot="10800000" flipH="1">
            <a:off x="6066553" y="3443996"/>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ight Arrow 39"/>
          <p:cNvSpPr/>
          <p:nvPr/>
        </p:nvSpPr>
        <p:spPr>
          <a:xfrm>
            <a:off x="5896243" y="2309332"/>
            <a:ext cx="1308667"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40"/>
          <p:cNvSpPr/>
          <p:nvPr/>
        </p:nvSpPr>
        <p:spPr>
          <a:xfrm>
            <a:off x="7346162" y="1832353"/>
            <a:ext cx="1554480" cy="210312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solidFill>
                  <a:schemeClr val="tx1"/>
                </a:solidFill>
              </a:rPr>
              <a:t>Continued Training</a:t>
            </a:r>
            <a:endParaRPr lang="en-US" sz="2400" dirty="0" smtClean="0">
              <a:solidFill>
                <a:schemeClr val="tx1"/>
              </a:solidFill>
            </a:endParaRP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24" name="TextBox 23"/>
          <p:cNvSpPr txBox="1"/>
          <p:nvPr/>
        </p:nvSpPr>
        <p:spPr>
          <a:xfrm>
            <a:off x="5133699" y="3947738"/>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28</a:t>
            </a:fld>
            <a:endParaRPr lang="en-US" dirty="0"/>
          </a:p>
        </p:txBody>
      </p:sp>
      <p:sp>
        <p:nvSpPr>
          <p:cNvPr id="20" name="TextBox 19"/>
          <p:cNvSpPr txBox="1"/>
          <p:nvPr/>
        </p:nvSpPr>
        <p:spPr>
          <a:xfrm>
            <a:off x="-29707" y="4459014"/>
            <a:ext cx="3115733" cy="861774"/>
          </a:xfrm>
          <a:prstGeom prst="rect">
            <a:avLst/>
          </a:prstGeom>
          <a:noFill/>
        </p:spPr>
        <p:txBody>
          <a:bodyPr wrap="square" rtlCol="0">
            <a:spAutoFit/>
          </a:bodyPr>
          <a:lstStyle/>
          <a:p>
            <a:pPr lvl="0" algn="ctr"/>
            <a:r>
              <a:rPr lang="en-US" sz="2500" dirty="0" smtClean="0">
                <a:solidFill>
                  <a:schemeClr val="tx2">
                    <a:lumMod val="60000"/>
                    <a:lumOff val="40000"/>
                  </a:schemeClr>
                </a:solidFill>
              </a:rPr>
              <a:t>50m General Domain</a:t>
            </a:r>
            <a:endParaRPr lang="en-US" sz="2500" dirty="0">
              <a:solidFill>
                <a:schemeClr val="tx2">
                  <a:lumMod val="60000"/>
                  <a:lumOff val="40000"/>
                </a:schemeClr>
              </a:solidFill>
            </a:endParaRPr>
          </a:p>
          <a:p>
            <a:pPr lvl="0" algn="ctr"/>
            <a:r>
              <a:rPr lang="en-US" sz="2500" dirty="0">
                <a:solidFill>
                  <a:schemeClr val="tx2">
                    <a:lumMod val="60000"/>
                    <a:lumOff val="40000"/>
                  </a:schemeClr>
                </a:solidFill>
              </a:rPr>
              <a:t> sentence </a:t>
            </a:r>
            <a:r>
              <a:rPr lang="en-US" sz="2500" dirty="0" smtClean="0">
                <a:solidFill>
                  <a:schemeClr val="tx2">
                    <a:lumMod val="60000"/>
                    <a:lumOff val="40000"/>
                  </a:schemeClr>
                </a:solidFill>
              </a:rPr>
              <a:t>pairs</a:t>
            </a:r>
            <a:endParaRPr lang="en-US" sz="2500" dirty="0">
              <a:solidFill>
                <a:schemeClr val="tx2">
                  <a:lumMod val="60000"/>
                  <a:lumOff val="40000"/>
                </a:schemeClr>
              </a:solidFill>
            </a:endParaRPr>
          </a:p>
        </p:txBody>
      </p:sp>
      <p:sp>
        <p:nvSpPr>
          <p:cNvPr id="21" name="Folded Corner 20"/>
          <p:cNvSpPr/>
          <p:nvPr/>
        </p:nvSpPr>
        <p:spPr>
          <a:xfrm rot="10800000" flipH="1">
            <a:off x="1498367" y="2408743"/>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olded Corner 21"/>
          <p:cNvSpPr/>
          <p:nvPr/>
        </p:nvSpPr>
        <p:spPr>
          <a:xfrm rot="10800000" flipH="1">
            <a:off x="1014586" y="2404884"/>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olded Corner 31"/>
          <p:cNvSpPr/>
          <p:nvPr/>
        </p:nvSpPr>
        <p:spPr>
          <a:xfrm rot="10800000" flipH="1">
            <a:off x="1499616" y="309875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olded Corner 32"/>
          <p:cNvSpPr/>
          <p:nvPr/>
        </p:nvSpPr>
        <p:spPr>
          <a:xfrm rot="10800000" flipH="1">
            <a:off x="1014984" y="30998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olded Corner 33"/>
          <p:cNvSpPr/>
          <p:nvPr/>
        </p:nvSpPr>
        <p:spPr>
          <a:xfrm rot="10800000" flipH="1">
            <a:off x="1499616" y="379568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olded Corner 37"/>
          <p:cNvSpPr/>
          <p:nvPr/>
        </p:nvSpPr>
        <p:spPr>
          <a:xfrm rot="10800000" flipH="1">
            <a:off x="1014984" y="3794760"/>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olded Corner 38"/>
          <p:cNvSpPr/>
          <p:nvPr/>
        </p:nvSpPr>
        <p:spPr>
          <a:xfrm rot="10800000" flipH="1">
            <a:off x="1499616" y="1714875"/>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olded Corner 41"/>
          <p:cNvSpPr/>
          <p:nvPr/>
        </p:nvSpPr>
        <p:spPr>
          <a:xfrm rot="10800000" flipH="1">
            <a:off x="1014984" y="17110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ight Arrow 44"/>
          <p:cNvSpPr/>
          <p:nvPr/>
        </p:nvSpPr>
        <p:spPr>
          <a:xfrm>
            <a:off x="2420094" y="2309332"/>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0" grpId="0" animBg="1"/>
      <p:bldP spid="41"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Review of Neural Machine Translation (NMT)</a:t>
            </a:r>
          </a:p>
          <a:p>
            <a:r>
              <a:rPr lang="en-US" dirty="0" smtClean="0"/>
              <a:t>Review of 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2</a:t>
            </a:fld>
            <a:endParaRPr lang="en-US" dirty="0"/>
          </a:p>
        </p:txBody>
      </p:sp>
    </p:spTree>
    <p:extLst>
      <p:ext uri="{BB962C8B-B14F-4D97-AF65-F5344CB8AC3E}">
        <p14:creationId xmlns:p14="http://schemas.microsoft.com/office/powerpoint/2010/main" val="644192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Training</a:t>
            </a:r>
            <a:endParaRPr lang="en-US" dirty="0"/>
          </a:p>
        </p:txBody>
      </p:sp>
      <p:sp>
        <p:nvSpPr>
          <p:cNvPr id="26" name="Rectangle 25"/>
          <p:cNvSpPr/>
          <p:nvPr/>
        </p:nvSpPr>
        <p:spPr>
          <a:xfrm>
            <a:off x="0" y="4629687"/>
            <a:ext cx="9133962" cy="1569660"/>
          </a:xfrm>
          <a:prstGeom prst="rect">
            <a:avLst/>
          </a:prstGeom>
        </p:spPr>
        <p:txBody>
          <a:bodyPr wrap="square">
            <a:spAutoFit/>
          </a:bodyPr>
          <a:lstStyle/>
          <a:p>
            <a:endParaRPr lang="en-US" sz="2400" dirty="0"/>
          </a:p>
          <a:p>
            <a:r>
              <a:rPr lang="en-US" sz="2400" dirty="0" err="1" smtClean="0"/>
              <a:t>дверной</a:t>
            </a:r>
            <a:r>
              <a:rPr lang="en-US" sz="2400" dirty="0" smtClean="0"/>
              <a:t> </a:t>
            </a:r>
            <a:r>
              <a:rPr lang="en-US" sz="2400" dirty="0" err="1"/>
              <a:t>замок</a:t>
            </a:r>
            <a:r>
              <a:rPr lang="en-US" sz="2400" dirty="0"/>
              <a:t> </a:t>
            </a:r>
            <a:r>
              <a:rPr lang="en-US" sz="2400" dirty="0" err="1"/>
              <a:t>повышенной</a:t>
            </a:r>
            <a:r>
              <a:rPr lang="en-US" sz="2400" dirty="0"/>
              <a:t> </a:t>
            </a:r>
            <a:r>
              <a:rPr lang="en-US" sz="2400" dirty="0" err="1"/>
              <a:t>степени</a:t>
            </a:r>
            <a:r>
              <a:rPr lang="en-US" sz="2400" dirty="0"/>
              <a:t> </a:t>
            </a:r>
            <a:r>
              <a:rPr lang="en-US" sz="2400" dirty="0" err="1"/>
              <a:t>защищенности</a:t>
            </a:r>
            <a:r>
              <a:rPr lang="en-US" sz="2400" dirty="0"/>
              <a:t> </a:t>
            </a:r>
            <a:r>
              <a:rPr lang="en-US" sz="2400" dirty="0" err="1"/>
              <a:t>от</a:t>
            </a:r>
            <a:r>
              <a:rPr lang="en-US" sz="2400" dirty="0"/>
              <a:t> </a:t>
            </a:r>
            <a:r>
              <a:rPr lang="en-US" sz="2400" dirty="0" err="1"/>
              <a:t>взлома</a:t>
            </a:r>
            <a:r>
              <a:rPr lang="en-US" sz="2400" dirty="0"/>
              <a:t/>
            </a:r>
            <a:br>
              <a:rPr lang="en-US" sz="2400" dirty="0"/>
            </a:br>
            <a:r>
              <a:rPr lang="en-US" sz="2400" dirty="0" smtClean="0"/>
              <a:t>Human: </a:t>
            </a:r>
            <a:r>
              <a:rPr lang="en-US" sz="2400" dirty="0"/>
              <a:t> </a:t>
            </a:r>
            <a:r>
              <a:rPr lang="en-US" sz="2400" dirty="0" smtClean="0"/>
              <a:t>door lock with increased degree of security against burglary</a:t>
            </a:r>
          </a:p>
          <a:p>
            <a:r>
              <a:rPr lang="en-US" sz="2400" dirty="0" smtClean="0"/>
              <a:t>System:  door</a:t>
            </a:r>
            <a:r>
              <a:rPr lang="en-US" sz="2400" dirty="0"/>
              <a:t> lock with increased penetration protection</a:t>
            </a:r>
          </a:p>
        </p:txBody>
      </p:sp>
      <p:sp>
        <p:nvSpPr>
          <p:cNvPr id="36" name="Right Arrow 35"/>
          <p:cNvSpPr/>
          <p:nvPr/>
        </p:nvSpPr>
        <p:spPr>
          <a:xfrm>
            <a:off x="5896243" y="2309332"/>
            <a:ext cx="1308667"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36"/>
          <p:cNvSpPr/>
          <p:nvPr/>
        </p:nvSpPr>
        <p:spPr>
          <a:xfrm>
            <a:off x="7346162" y="1832353"/>
            <a:ext cx="1554480" cy="210312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solidFill>
                  <a:schemeClr val="tx1"/>
                </a:solidFill>
              </a:rPr>
              <a:t>Continued Training</a:t>
            </a:r>
            <a:endParaRPr lang="en-US" sz="2400" dirty="0" smtClean="0">
              <a:solidFill>
                <a:schemeClr val="tx1"/>
              </a:solidFill>
            </a:endParaRP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3" name="Cloud 2"/>
          <p:cNvSpPr/>
          <p:nvPr/>
        </p:nvSpPr>
        <p:spPr>
          <a:xfrm>
            <a:off x="6201021" y="673100"/>
            <a:ext cx="2666045" cy="1465704"/>
          </a:xfrm>
          <a:prstGeom prst="cloud">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dirty="0" smtClean="0">
              <a:solidFill>
                <a:schemeClr val="tx1"/>
              </a:solidFill>
            </a:endParaRPr>
          </a:p>
          <a:p>
            <a:pPr algn="ctr"/>
            <a:r>
              <a:rPr lang="en-US" sz="2400" dirty="0" smtClean="0">
                <a:solidFill>
                  <a:schemeClr val="tx1"/>
                </a:solidFill>
              </a:rPr>
              <a:t>Improved</a:t>
            </a:r>
            <a:endParaRPr lang="en-US" sz="2400" dirty="0">
              <a:solidFill>
                <a:schemeClr val="tx1"/>
              </a:solidFill>
            </a:endParaRPr>
          </a:p>
          <a:p>
            <a:pPr algn="ctr"/>
            <a:r>
              <a:rPr lang="en-US" sz="2400" dirty="0">
                <a:solidFill>
                  <a:schemeClr val="tx1"/>
                </a:solidFill>
              </a:rPr>
              <a:t>performance! </a:t>
            </a:r>
          </a:p>
          <a:p>
            <a:pPr algn="ctr"/>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29</a:t>
            </a:fld>
            <a:endParaRPr lang="en-US" dirty="0"/>
          </a:p>
        </p:txBody>
      </p:sp>
      <p:sp>
        <p:nvSpPr>
          <p:cNvPr id="20" name="Can 19"/>
          <p:cNvSpPr/>
          <p:nvPr/>
        </p:nvSpPr>
        <p:spPr>
          <a:xfrm>
            <a:off x="3794968" y="1832353"/>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21" name="Folded Corner 20"/>
          <p:cNvSpPr/>
          <p:nvPr/>
        </p:nvSpPr>
        <p:spPr>
          <a:xfrm rot="10800000" flipH="1">
            <a:off x="6550334" y="3447855"/>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olded Corner 21"/>
          <p:cNvSpPr/>
          <p:nvPr/>
        </p:nvSpPr>
        <p:spPr>
          <a:xfrm rot="10800000" flipH="1">
            <a:off x="6066553" y="3443996"/>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33699" y="3947738"/>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33" name="Folded Corner 32"/>
          <p:cNvSpPr/>
          <p:nvPr/>
        </p:nvSpPr>
        <p:spPr>
          <a:xfrm rot="10800000" flipH="1">
            <a:off x="1498367" y="2408743"/>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olded Corner 33"/>
          <p:cNvSpPr/>
          <p:nvPr/>
        </p:nvSpPr>
        <p:spPr>
          <a:xfrm rot="10800000" flipH="1">
            <a:off x="1014586" y="2404884"/>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a:off x="2420094" y="2309332"/>
            <a:ext cx="817658"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lded Corner 41"/>
          <p:cNvSpPr/>
          <p:nvPr/>
        </p:nvSpPr>
        <p:spPr>
          <a:xfrm rot="10800000" flipH="1">
            <a:off x="1499616" y="309875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Folded Corner 42"/>
          <p:cNvSpPr/>
          <p:nvPr/>
        </p:nvSpPr>
        <p:spPr>
          <a:xfrm rot="10800000" flipH="1">
            <a:off x="1014984" y="30998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olded Corner 43"/>
          <p:cNvSpPr/>
          <p:nvPr/>
        </p:nvSpPr>
        <p:spPr>
          <a:xfrm rot="10800000" flipH="1">
            <a:off x="1499616" y="3795682"/>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olded Corner 44"/>
          <p:cNvSpPr/>
          <p:nvPr/>
        </p:nvSpPr>
        <p:spPr>
          <a:xfrm rot="10800000" flipH="1">
            <a:off x="1014984" y="3794760"/>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olded Corner 45"/>
          <p:cNvSpPr/>
          <p:nvPr/>
        </p:nvSpPr>
        <p:spPr>
          <a:xfrm rot="10800000" flipH="1">
            <a:off x="1499616" y="1714875"/>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olded Corner 46"/>
          <p:cNvSpPr/>
          <p:nvPr/>
        </p:nvSpPr>
        <p:spPr>
          <a:xfrm rot="10800000" flipH="1">
            <a:off x="1014984" y="1711016"/>
            <a:ext cx="365760" cy="548640"/>
          </a:xfrm>
          <a:prstGeom prst="foldedCorner">
            <a:avLst>
              <a:gd name="adj" fmla="val 43533"/>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52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Russian → English Patents</a:t>
            </a:r>
            <a:endParaRPr lang="en-US" dirty="0"/>
          </a:p>
        </p:txBody>
      </p:sp>
      <p:graphicFrame>
        <p:nvGraphicFramePr>
          <p:cNvPr id="5" name="Content Placeholder 4"/>
          <p:cNvGraphicFramePr>
            <a:graphicFrameLocks noGrp="1"/>
          </p:cNvGraphicFramePr>
          <p:nvPr>
            <p:ph idx="1"/>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930669" y="1628001"/>
            <a:ext cx="1356360" cy="553998"/>
          </a:xfrm>
          <a:prstGeom prst="rect">
            <a:avLst/>
          </a:prstGeom>
          <a:noFill/>
        </p:spPr>
        <p:txBody>
          <a:bodyPr wrap="square" rtlCol="0">
            <a:spAutoFit/>
          </a:bodyPr>
          <a:lstStyle/>
          <a:p>
            <a:pPr algn="ctr"/>
            <a:r>
              <a:rPr lang="en-US" sz="3000" smtClean="0">
                <a:solidFill>
                  <a:schemeClr val="accent4"/>
                </a:solidFill>
              </a:rPr>
              <a:t>+ 9.3</a:t>
            </a:r>
            <a:endParaRPr lang="en-US" sz="3000" dirty="0">
              <a:solidFill>
                <a:schemeClr val="accent4"/>
              </a:solidFill>
            </a:endParaRPr>
          </a:p>
        </p:txBody>
      </p:sp>
      <p:sp>
        <p:nvSpPr>
          <p:cNvPr id="6" name="TextBox 5"/>
          <p:cNvSpPr txBox="1"/>
          <p:nvPr/>
        </p:nvSpPr>
        <p:spPr>
          <a:xfrm rot="16200000">
            <a:off x="-81180" y="4230663"/>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8" name="Up Arrow 7"/>
          <p:cNvSpPr/>
          <p:nvPr/>
        </p:nvSpPr>
        <p:spPr>
          <a:xfrm>
            <a:off x="318515" y="3135048"/>
            <a:ext cx="213205" cy="778521"/>
          </a:xfrm>
          <a:prstGeom prst="up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6" y="2362200"/>
            <a:ext cx="673764" cy="673764"/>
          </a:xfrm>
          <a:prstGeom prst="rect">
            <a:avLst/>
          </a:prstGeom>
        </p:spPr>
      </p:pic>
    </p:spTree>
    <p:extLst>
      <p:ext uri="{BB962C8B-B14F-4D97-AF65-F5344CB8AC3E}">
        <p14:creationId xmlns:p14="http://schemas.microsoft.com/office/powerpoint/2010/main" val="16180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Review of Neural Machine Translation (NMT)</a:t>
            </a:r>
          </a:p>
          <a:p>
            <a:r>
              <a:rPr lang="en-US" dirty="0" smtClean="0"/>
              <a:t>Review of Domain Adaptation</a:t>
            </a:r>
          </a:p>
          <a:p>
            <a:r>
              <a:rPr lang="en-US" b="1"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31</a:t>
            </a:fld>
            <a:endParaRPr lang="en-US" dirty="0"/>
          </a:p>
        </p:txBody>
      </p:sp>
    </p:spTree>
    <p:extLst>
      <p:ext uri="{BB962C8B-B14F-4D97-AF65-F5344CB8AC3E}">
        <p14:creationId xmlns:p14="http://schemas.microsoft.com/office/powerpoint/2010/main" val="506260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1336959"/>
            <a:ext cx="9176657" cy="1805252"/>
          </a:xfrm>
        </p:spPr>
        <p:txBody>
          <a:bodyPr>
            <a:noAutofit/>
          </a:bodyPr>
          <a:lstStyle/>
          <a:p>
            <a:r>
              <a:rPr lang="en-US" sz="4800"/>
              <a:t/>
            </a:r>
            <a:br>
              <a:rPr lang="en-US" sz="4800"/>
            </a:br>
            <a:r>
              <a:rPr lang="en-US" sz="4800"/>
              <a:t>Regularized Training Objective for Continued Training for Domain Adaptation in Neural Machine Translation </a:t>
            </a:r>
            <a:endParaRPr lang="en-US" sz="4500" dirty="0"/>
          </a:p>
        </p:txBody>
      </p:sp>
      <p:sp>
        <p:nvSpPr>
          <p:cNvPr id="3" name="Subtitle 2"/>
          <p:cNvSpPr>
            <a:spLocks noGrp="1"/>
          </p:cNvSpPr>
          <p:nvPr>
            <p:ph type="subTitle" idx="1"/>
          </p:nvPr>
        </p:nvSpPr>
        <p:spPr>
          <a:xfrm>
            <a:off x="-19210" y="3371089"/>
            <a:ext cx="9144000" cy="1538306"/>
          </a:xfrm>
        </p:spPr>
        <p:txBody>
          <a:bodyPr>
            <a:normAutofit fontScale="92500" lnSpcReduction="10000"/>
          </a:bodyPr>
          <a:lstStyle/>
          <a:p>
            <a:r>
              <a:rPr lang="en-US" sz="3000" b="1" dirty="0" smtClean="0">
                <a:solidFill>
                  <a:srgbClr val="000000"/>
                </a:solidFill>
              </a:rPr>
              <a:t>Huda Khayrallah, </a:t>
            </a:r>
            <a:r>
              <a:rPr lang="en-US" sz="3200" dirty="0" smtClean="0"/>
              <a:t>Brian </a:t>
            </a:r>
            <a:r>
              <a:rPr lang="en-US" sz="3200" dirty="0"/>
              <a:t>Thompson</a:t>
            </a:r>
            <a:r>
              <a:rPr lang="en-US" sz="3200" dirty="0" smtClean="0"/>
              <a:t>,</a:t>
            </a:r>
          </a:p>
          <a:p>
            <a:r>
              <a:rPr lang="en-US" sz="3200" dirty="0"/>
              <a:t> Kevin </a:t>
            </a:r>
            <a:r>
              <a:rPr lang="en-US" sz="3200" dirty="0" smtClean="0"/>
              <a:t>Duh &amp;</a:t>
            </a:r>
            <a:r>
              <a:rPr lang="en-US" sz="3200" dirty="0"/>
              <a:t> Philipp </a:t>
            </a:r>
            <a:r>
              <a:rPr lang="en-US" sz="3200" dirty="0" smtClean="0"/>
              <a:t>Koehn</a:t>
            </a:r>
          </a:p>
          <a:p>
            <a:r>
              <a:rPr lang="en-US" sz="3200" dirty="0">
                <a:solidFill>
                  <a:srgbClr val="000000"/>
                </a:solidFill>
              </a:rPr>
              <a:t>WNMT at ACL </a:t>
            </a:r>
            <a:r>
              <a:rPr lang="en-US" sz="3200" dirty="0" smtClean="0">
                <a:solidFill>
                  <a:srgbClr val="000000"/>
                </a:solidFill>
              </a:rPr>
              <a:t>2018</a:t>
            </a:r>
            <a:endParaRPr lang="en-US" sz="3000" dirty="0" smtClean="0">
              <a:solidFill>
                <a:srgbClr val="000000"/>
              </a:solidFill>
            </a:endParaRPr>
          </a:p>
        </p:txBody>
      </p:sp>
      <p:grpSp>
        <p:nvGrpSpPr>
          <p:cNvPr id="5" name="Group 4"/>
          <p:cNvGrpSpPr/>
          <p:nvPr/>
        </p:nvGrpSpPr>
        <p:grpSpPr>
          <a:xfrm>
            <a:off x="537608" y="4184725"/>
            <a:ext cx="7387192" cy="2901875"/>
            <a:chOff x="-152400" y="3078204"/>
            <a:chExt cx="8458200" cy="33225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78204"/>
              <a:ext cx="8040329" cy="33225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070" y="3908853"/>
              <a:ext cx="1283730" cy="1661298"/>
            </a:xfrm>
            <a:prstGeom prst="rect">
              <a:avLst/>
            </a:prstGeom>
          </p:spPr>
        </p:pic>
      </p:grpSp>
    </p:spTree>
    <p:extLst>
      <p:ext uri="{BB962C8B-B14F-4D97-AF65-F5344CB8AC3E}">
        <p14:creationId xmlns:p14="http://schemas.microsoft.com/office/powerpoint/2010/main" val="268208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Training</a:t>
            </a:r>
            <a:endParaRPr lang="en-US" dirty="0"/>
          </a:p>
        </p:txBody>
      </p:sp>
      <p:sp>
        <p:nvSpPr>
          <p:cNvPr id="36" name="Right Arrow 35"/>
          <p:cNvSpPr/>
          <p:nvPr/>
        </p:nvSpPr>
        <p:spPr>
          <a:xfrm>
            <a:off x="3610238" y="1913891"/>
            <a:ext cx="1928413"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p:cNvSpPr/>
          <p:nvPr/>
        </p:nvSpPr>
        <p:spPr>
          <a:xfrm>
            <a:off x="898060" y="1494076"/>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37" name="Can 36"/>
          <p:cNvSpPr/>
          <p:nvPr/>
        </p:nvSpPr>
        <p:spPr>
          <a:xfrm>
            <a:off x="6684264" y="1494076"/>
            <a:ext cx="1645920" cy="228600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Continued Training</a:t>
            </a: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33</a:t>
            </a:fld>
            <a:endParaRPr lang="en-US" dirty="0"/>
          </a:p>
        </p:txBody>
      </p:sp>
      <p:sp>
        <p:nvSpPr>
          <p:cNvPr id="11" name="Folded Corner 10"/>
          <p:cNvSpPr/>
          <p:nvPr/>
        </p:nvSpPr>
        <p:spPr>
          <a:xfrm rot="10800000" flipH="1">
            <a:off x="4551190" y="2775196"/>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lded Corner 11"/>
          <p:cNvSpPr/>
          <p:nvPr/>
        </p:nvSpPr>
        <p:spPr>
          <a:xfrm rot="10800000" flipH="1">
            <a:off x="4067409" y="2771337"/>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134555" y="3275079"/>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Tree>
    <p:extLst>
      <p:ext uri="{BB962C8B-B14F-4D97-AF65-F5344CB8AC3E}">
        <p14:creationId xmlns:p14="http://schemas.microsoft.com/office/powerpoint/2010/main" val="394577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Regularized Continued Training</a:t>
            </a:r>
            <a:endParaRPr lang="en-US" dirty="0"/>
          </a:p>
        </p:txBody>
      </p:sp>
      <p:sp>
        <p:nvSpPr>
          <p:cNvPr id="36" name="Right Arrow 35"/>
          <p:cNvSpPr/>
          <p:nvPr/>
        </p:nvSpPr>
        <p:spPr>
          <a:xfrm>
            <a:off x="3610238" y="1913891"/>
            <a:ext cx="1928413"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p:cNvSpPr/>
          <p:nvPr/>
        </p:nvSpPr>
        <p:spPr>
          <a:xfrm>
            <a:off x="898060" y="1494076"/>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8" name="Can 7"/>
          <p:cNvSpPr/>
          <p:nvPr/>
        </p:nvSpPr>
        <p:spPr>
          <a:xfrm>
            <a:off x="3655928" y="4253231"/>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34</a:t>
            </a:fld>
            <a:endParaRPr lang="en-US" dirty="0"/>
          </a:p>
        </p:txBody>
      </p:sp>
      <p:sp>
        <p:nvSpPr>
          <p:cNvPr id="11" name="Folded Corner 10"/>
          <p:cNvSpPr/>
          <p:nvPr/>
        </p:nvSpPr>
        <p:spPr>
          <a:xfrm rot="10800000" flipH="1">
            <a:off x="4551190" y="2775196"/>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lded Corner 11"/>
          <p:cNvSpPr/>
          <p:nvPr/>
        </p:nvSpPr>
        <p:spPr>
          <a:xfrm rot="10800000" flipH="1">
            <a:off x="4067409" y="2771337"/>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134555" y="3275079"/>
            <a:ext cx="2597227" cy="861774"/>
          </a:xfrm>
          <a:prstGeom prst="rect">
            <a:avLst/>
          </a:prstGeom>
          <a:noFill/>
        </p:spPr>
        <p:txBody>
          <a:bodyPr wrap="square" rtlCol="0">
            <a:spAutoFit/>
          </a:bodyPr>
          <a:lstStyle/>
          <a:p>
            <a:pPr algn="ctr"/>
            <a:r>
              <a:rPr lang="en-US" sz="2500" dirty="0" smtClean="0">
                <a:solidFill>
                  <a:schemeClr val="accent2">
                    <a:lumMod val="75000"/>
                  </a:schemeClr>
                </a:solidFill>
              </a:rPr>
              <a:t>30k In-domain</a:t>
            </a:r>
          </a:p>
          <a:p>
            <a:pPr algn="ctr"/>
            <a:r>
              <a:rPr lang="en-US" sz="2500" dirty="0" smtClean="0">
                <a:solidFill>
                  <a:schemeClr val="accent2">
                    <a:lumMod val="75000"/>
                  </a:schemeClr>
                </a:solidFill>
              </a:rPr>
              <a:t> sentence pairs</a:t>
            </a:r>
            <a:endParaRPr lang="en-US" sz="2500" dirty="0">
              <a:solidFill>
                <a:schemeClr val="accent2">
                  <a:lumMod val="75000"/>
                </a:schemeClr>
              </a:solidFill>
            </a:endParaRPr>
          </a:p>
        </p:txBody>
      </p:sp>
      <p:sp>
        <p:nvSpPr>
          <p:cNvPr id="14" name="Can 13"/>
          <p:cNvSpPr/>
          <p:nvPr/>
        </p:nvSpPr>
        <p:spPr>
          <a:xfrm>
            <a:off x="6684264" y="1494076"/>
            <a:ext cx="1645920" cy="228600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tx1"/>
              </a:solidFill>
            </a:endParaRPr>
          </a:p>
          <a:p>
            <a:pPr algn="ctr"/>
            <a:r>
              <a:rPr lang="en-US" sz="2400" dirty="0" smtClean="0">
                <a:solidFill>
                  <a:schemeClr val="tx1"/>
                </a:solidFill>
              </a:rPr>
              <a:t>Regularized</a:t>
            </a:r>
          </a:p>
          <a:p>
            <a:pPr algn="ctr"/>
            <a:r>
              <a:rPr lang="en-US" sz="2400" dirty="0" smtClean="0">
                <a:solidFill>
                  <a:schemeClr val="tx1"/>
                </a:solidFill>
              </a:rPr>
              <a:t>Continued Training</a:t>
            </a: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5" name="Oval 4"/>
          <p:cNvSpPr/>
          <p:nvPr/>
        </p:nvSpPr>
        <p:spPr>
          <a:xfrm>
            <a:off x="6684264" y="1494075"/>
            <a:ext cx="1645920" cy="419815"/>
          </a:xfrm>
          <a:prstGeom prst="ellipse">
            <a:avLst/>
          </a:prstGeom>
          <a:pattFill prst="wdDnDiag">
            <a:fgClr>
              <a:schemeClr val="accent4">
                <a:lumMod val="75000"/>
              </a:schemeClr>
            </a:fgClr>
            <a:bgClr>
              <a:schemeClr val="accent4">
                <a:lumMod val="60000"/>
                <a:lumOff val="40000"/>
              </a:schemeClr>
            </a:bgClr>
          </a:patt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08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Teacher/Student Models</a:t>
            </a:r>
            <a:endParaRPr lang="en-US" dirty="0"/>
          </a:p>
        </p:txBody>
      </p:sp>
      <p:sp>
        <p:nvSpPr>
          <p:cNvPr id="3" name="Content Placeholder 2"/>
          <p:cNvSpPr>
            <a:spLocks noGrp="1"/>
          </p:cNvSpPr>
          <p:nvPr>
            <p:ph idx="1"/>
          </p:nvPr>
        </p:nvSpPr>
        <p:spPr/>
        <p:txBody>
          <a:bodyPr>
            <a:normAutofit/>
          </a:bodyPr>
          <a:lstStyle/>
          <a:p>
            <a:r>
              <a:rPr lang="en-US" sz="3300" dirty="0"/>
              <a:t>W</a:t>
            </a:r>
            <a:r>
              <a:rPr lang="en-US" sz="3300" dirty="0" smtClean="0"/>
              <a:t>ord </a:t>
            </a:r>
            <a:r>
              <a:rPr lang="en-US" sz="3300" dirty="0"/>
              <a:t>L</a:t>
            </a:r>
            <a:r>
              <a:rPr lang="en-US" sz="3300" dirty="0" smtClean="0"/>
              <a:t>evel </a:t>
            </a:r>
            <a:r>
              <a:rPr lang="en-US" sz="3300" dirty="0"/>
              <a:t>Knowledge </a:t>
            </a:r>
            <a:r>
              <a:rPr lang="en-US" sz="3300" dirty="0" smtClean="0"/>
              <a:t>distillation</a:t>
            </a:r>
            <a:endParaRPr lang="en-US" sz="3300" dirty="0"/>
          </a:p>
          <a:p>
            <a:endParaRPr lang="en-US" sz="3300" dirty="0"/>
          </a:p>
          <a:p>
            <a:r>
              <a:rPr lang="en-US" sz="3300" dirty="0" smtClean="0"/>
              <a:t>Often used to make smaller/faster models</a:t>
            </a:r>
          </a:p>
          <a:p>
            <a:r>
              <a:rPr lang="en-US" sz="3300" dirty="0"/>
              <a:t>T</a:t>
            </a:r>
            <a:r>
              <a:rPr lang="en-US" sz="3300" dirty="0" smtClean="0"/>
              <a:t>rain one model; use it to ‘teach’ another</a:t>
            </a:r>
            <a:endParaRPr lang="en-US" sz="3300" dirty="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35</a:t>
            </a:fld>
            <a:endParaRPr lang="en-US" dirty="0"/>
          </a:p>
        </p:txBody>
      </p:sp>
    </p:spTree>
    <p:extLst>
      <p:ext uri="{BB962C8B-B14F-4D97-AF65-F5344CB8AC3E}">
        <p14:creationId xmlns:p14="http://schemas.microsoft.com/office/powerpoint/2010/main" val="1450667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Regularized Continued Training</a:t>
            </a:r>
            <a:endParaRPr lang="en-US" dirty="0"/>
          </a:p>
        </p:txBody>
      </p:sp>
      <p:sp>
        <p:nvSpPr>
          <p:cNvPr id="36" name="Right Arrow 35"/>
          <p:cNvSpPr/>
          <p:nvPr/>
        </p:nvSpPr>
        <p:spPr>
          <a:xfrm>
            <a:off x="3610238" y="2275841"/>
            <a:ext cx="1928413" cy="850164"/>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p:cNvSpPr/>
          <p:nvPr/>
        </p:nvSpPr>
        <p:spPr>
          <a:xfrm>
            <a:off x="898060" y="1856026"/>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8" name="Can 7"/>
          <p:cNvSpPr/>
          <p:nvPr/>
        </p:nvSpPr>
        <p:spPr>
          <a:xfrm>
            <a:off x="3655928" y="4615181"/>
            <a:ext cx="1554480" cy="2103120"/>
          </a:xfrm>
          <a:prstGeom prst="can">
            <a:avLst/>
          </a:prstGeom>
          <a:solidFill>
            <a:schemeClr val="tx2">
              <a:lumMod val="40000"/>
              <a:lumOff val="60000"/>
            </a:schemeClr>
          </a:solidFill>
          <a:ln w="381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smtClean="0"/>
          </a:p>
          <a:p>
            <a:pPr algn="ctr"/>
            <a:r>
              <a:rPr lang="en-US" sz="2400" dirty="0" smtClean="0">
                <a:solidFill>
                  <a:schemeClr val="tx1"/>
                </a:solidFill>
              </a:rPr>
              <a:t>General Domain</a:t>
            </a:r>
          </a:p>
          <a:p>
            <a:pPr algn="ctr"/>
            <a:r>
              <a:rPr lang="en-US" sz="2400" dirty="0" smtClean="0">
                <a:solidFill>
                  <a:schemeClr val="tx1"/>
                </a:solidFill>
              </a:rPr>
              <a:t>NMT</a:t>
            </a:r>
            <a:endParaRPr lang="en-US" sz="2400" dirty="0">
              <a:solidFill>
                <a:schemeClr val="tx1"/>
              </a:solidFill>
            </a:endParaRPr>
          </a:p>
          <a:p>
            <a:pPr algn="ctr"/>
            <a:r>
              <a:rPr lang="en-US" sz="2400" dirty="0" smtClean="0">
                <a:solidFill>
                  <a:schemeClr val="tx1"/>
                </a:solidFill>
              </a:rPr>
              <a:t>Model</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C12314A2-7C65-4740-9CD2-1DF38082228D}" type="slidenum">
              <a:rPr lang="en-US" smtClean="0"/>
              <a:pPr/>
              <a:t>36</a:t>
            </a:fld>
            <a:endParaRPr lang="en-US" dirty="0"/>
          </a:p>
        </p:txBody>
      </p:sp>
      <p:sp>
        <p:nvSpPr>
          <p:cNvPr id="11" name="Folded Corner 10"/>
          <p:cNvSpPr/>
          <p:nvPr/>
        </p:nvSpPr>
        <p:spPr>
          <a:xfrm rot="10800000" flipH="1">
            <a:off x="4551190" y="3137146"/>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lded Corner 11"/>
          <p:cNvSpPr/>
          <p:nvPr/>
        </p:nvSpPr>
        <p:spPr>
          <a:xfrm rot="10800000" flipH="1">
            <a:off x="4067409" y="3133287"/>
            <a:ext cx="365760" cy="548640"/>
          </a:xfrm>
          <a:prstGeom prst="foldedCorner">
            <a:avLst>
              <a:gd name="adj" fmla="val 43533"/>
            </a:avLst>
          </a:prstGeom>
          <a:solidFill>
            <a:schemeClr val="accent2">
              <a:lumMod val="60000"/>
              <a:lumOff val="40000"/>
            </a:schemeClr>
          </a:solid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an 13"/>
          <p:cNvSpPr/>
          <p:nvPr/>
        </p:nvSpPr>
        <p:spPr>
          <a:xfrm>
            <a:off x="6684264" y="1856026"/>
            <a:ext cx="1645920" cy="2286000"/>
          </a:xfrm>
          <a:prstGeom prst="can">
            <a:avLst/>
          </a:prstGeom>
          <a:solidFill>
            <a:schemeClr val="accent4">
              <a:lumMod val="60000"/>
              <a:lumOff val="40000"/>
            </a:schemeClr>
          </a:solid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smtClean="0">
              <a:solidFill>
                <a:schemeClr val="tx1"/>
              </a:solidFill>
            </a:endParaRPr>
          </a:p>
          <a:p>
            <a:pPr algn="ctr"/>
            <a:r>
              <a:rPr lang="en-US" sz="2400" dirty="0" smtClean="0">
                <a:solidFill>
                  <a:schemeClr val="tx1"/>
                </a:solidFill>
              </a:rPr>
              <a:t>Regularized</a:t>
            </a:r>
          </a:p>
          <a:p>
            <a:pPr algn="ctr"/>
            <a:r>
              <a:rPr lang="en-US" sz="2400" dirty="0" smtClean="0">
                <a:solidFill>
                  <a:schemeClr val="tx1"/>
                </a:solidFill>
              </a:rPr>
              <a:t>Continued Training</a:t>
            </a:r>
          </a:p>
          <a:p>
            <a:pPr algn="ctr"/>
            <a:r>
              <a:rPr lang="en-US" sz="2400" dirty="0" smtClean="0">
                <a:solidFill>
                  <a:schemeClr val="tx1"/>
                </a:solidFill>
              </a:rPr>
              <a:t>NMT</a:t>
            </a:r>
          </a:p>
          <a:p>
            <a:pPr algn="ctr"/>
            <a:r>
              <a:rPr lang="en-US" sz="2400" dirty="0" smtClean="0">
                <a:solidFill>
                  <a:schemeClr val="tx1"/>
                </a:solidFill>
              </a:rPr>
              <a:t>Model</a:t>
            </a:r>
            <a:endParaRPr lang="en-US" sz="2400" dirty="0">
              <a:solidFill>
                <a:schemeClr val="tx1"/>
              </a:solidFill>
            </a:endParaRPr>
          </a:p>
        </p:txBody>
      </p:sp>
      <p:sp>
        <p:nvSpPr>
          <p:cNvPr id="5" name="Oval 4"/>
          <p:cNvSpPr/>
          <p:nvPr/>
        </p:nvSpPr>
        <p:spPr>
          <a:xfrm>
            <a:off x="6684264" y="1856025"/>
            <a:ext cx="1645920" cy="419815"/>
          </a:xfrm>
          <a:prstGeom prst="ellipse">
            <a:avLst/>
          </a:prstGeom>
          <a:pattFill prst="wdDnDiag">
            <a:fgClr>
              <a:schemeClr val="accent4">
                <a:lumMod val="75000"/>
              </a:schemeClr>
            </a:fgClr>
            <a:bgClr>
              <a:schemeClr val="accent4">
                <a:lumMod val="60000"/>
                <a:lumOff val="40000"/>
              </a:schemeClr>
            </a:bgClr>
          </a:patt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28241" y="3903436"/>
            <a:ext cx="1809854" cy="707886"/>
          </a:xfrm>
          <a:prstGeom prst="rect">
            <a:avLst/>
          </a:prstGeom>
          <a:noFill/>
        </p:spPr>
        <p:txBody>
          <a:bodyPr wrap="none" rtlCol="0">
            <a:spAutoFit/>
          </a:bodyPr>
          <a:lstStyle/>
          <a:p>
            <a:r>
              <a:rPr lang="en-US" sz="4000" dirty="0" smtClean="0"/>
              <a:t>Teacher</a:t>
            </a:r>
            <a:endParaRPr lang="en-US" sz="4000" dirty="0"/>
          </a:p>
        </p:txBody>
      </p:sp>
      <p:sp>
        <p:nvSpPr>
          <p:cNvPr id="15" name="TextBox 14"/>
          <p:cNvSpPr txBox="1"/>
          <p:nvPr/>
        </p:nvSpPr>
        <p:spPr>
          <a:xfrm>
            <a:off x="6508660" y="1148138"/>
            <a:ext cx="1821524" cy="707886"/>
          </a:xfrm>
          <a:prstGeom prst="rect">
            <a:avLst/>
          </a:prstGeom>
          <a:noFill/>
        </p:spPr>
        <p:txBody>
          <a:bodyPr wrap="none" rtlCol="0">
            <a:spAutoFit/>
          </a:bodyPr>
          <a:lstStyle/>
          <a:p>
            <a:r>
              <a:rPr lang="en-US" sz="4000" dirty="0" smtClean="0"/>
              <a:t>Student</a:t>
            </a:r>
            <a:endParaRPr lang="en-US" sz="4000" dirty="0"/>
          </a:p>
        </p:txBody>
      </p:sp>
    </p:spTree>
    <p:extLst>
      <p:ext uri="{BB962C8B-B14F-4D97-AF65-F5344CB8AC3E}">
        <p14:creationId xmlns:p14="http://schemas.microsoft.com/office/powerpoint/2010/main" val="1371817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NMT loss function</a:t>
            </a:r>
            <a:endParaRPr lang="en-US" dirty="0"/>
          </a:p>
        </p:txBody>
      </p:sp>
      <p:sp>
        <p:nvSpPr>
          <p:cNvPr id="2" name="Footer Placeholder 1"/>
          <p:cNvSpPr>
            <a:spLocks noGrp="1"/>
          </p:cNvSpPr>
          <p:nvPr>
            <p:ph type="ftr" sz="quarter" idx="11"/>
          </p:nvPr>
        </p:nvSpPr>
        <p:spPr/>
        <p:txBody>
          <a:bodyPr/>
          <a:lstStyle/>
          <a:p>
            <a:r>
              <a:rPr lang="en-US" smtClean="0"/>
              <a:t>Huda Khayrallah</a:t>
            </a:r>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37</a:t>
            </a:fld>
            <a:endParaRPr lang="en-US" dirty="0"/>
          </a:p>
        </p:txBody>
      </p:sp>
      <p:pic>
        <p:nvPicPr>
          <p:cNvPr id="4" name="Content Placeholder 3"/>
          <p:cNvPicPr>
            <a:picLocks noChangeAspect="1"/>
          </p:cNvPicPr>
          <p:nvPr/>
        </p:nvPicPr>
        <p:blipFill>
          <a:blip r:embed="rId3"/>
          <a:stretch>
            <a:fillRect/>
          </a:stretch>
        </p:blipFill>
        <p:spPr>
          <a:xfrm>
            <a:off x="467022" y="2444345"/>
            <a:ext cx="8318838" cy="775649"/>
          </a:xfrm>
          <a:prstGeom prst="rect">
            <a:avLst/>
          </a:prstGeom>
        </p:spPr>
      </p:pic>
      <p:sp>
        <p:nvSpPr>
          <p:cNvPr id="5" name="Rounded Rectangle 4"/>
          <p:cNvSpPr/>
          <p:nvPr/>
        </p:nvSpPr>
        <p:spPr>
          <a:xfrm>
            <a:off x="3245894" y="2429167"/>
            <a:ext cx="1481275" cy="491440"/>
          </a:xfrm>
          <a:prstGeom prst="round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6" name="Rounded Rectangle 5"/>
          <p:cNvSpPr/>
          <p:nvPr/>
        </p:nvSpPr>
        <p:spPr>
          <a:xfrm>
            <a:off x="5671231" y="2444345"/>
            <a:ext cx="3002506"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0" name="Rounded Rectangle 9"/>
          <p:cNvSpPr/>
          <p:nvPr/>
        </p:nvSpPr>
        <p:spPr>
          <a:xfrm>
            <a:off x="6270269" y="4215032"/>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 name="Oval 10"/>
          <p:cNvSpPr/>
          <p:nvPr/>
        </p:nvSpPr>
        <p:spPr>
          <a:xfrm>
            <a:off x="6322002" y="4274172"/>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42651" y="4274172"/>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58713" y="4274172"/>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02087" y="4274172"/>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080" y="4105373"/>
            <a:ext cx="7886700" cy="707886"/>
          </a:xfrm>
          <a:prstGeom prst="rect">
            <a:avLst/>
          </a:prstGeom>
          <a:noFill/>
        </p:spPr>
        <p:txBody>
          <a:bodyPr wrap="square" rtlCol="0">
            <a:spAutoFit/>
          </a:bodyPr>
          <a:lstStyle/>
          <a:p>
            <a:r>
              <a:rPr lang="en-US" sz="4000" dirty="0" smtClean="0">
                <a:latin typeface="+mj-lt"/>
              </a:rPr>
              <a:t>Cross Entropy(                   ,                   )</a:t>
            </a:r>
            <a:endParaRPr lang="en-US" sz="4000" dirty="0">
              <a:latin typeface="+mj-lt"/>
            </a:endParaRPr>
          </a:p>
        </p:txBody>
      </p:sp>
      <p:sp>
        <p:nvSpPr>
          <p:cNvPr id="16" name="Rounded Rectangle 15"/>
          <p:cNvSpPr/>
          <p:nvPr/>
        </p:nvSpPr>
        <p:spPr>
          <a:xfrm>
            <a:off x="3875637" y="4217979"/>
            <a:ext cx="1795594" cy="491440"/>
          </a:xfrm>
          <a:prstGeom prst="roundRect">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7" name="Oval 16"/>
          <p:cNvSpPr/>
          <p:nvPr/>
        </p:nvSpPr>
        <p:spPr>
          <a:xfrm>
            <a:off x="3927370" y="4277119"/>
            <a:ext cx="376269" cy="376269"/>
          </a:xfrm>
          <a:prstGeom prst="ellipse">
            <a:avLst/>
          </a:prstGeom>
          <a:solidFill>
            <a:srgbClr val="FFD579">
              <a:alpha val="8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48019"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4081"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7455" y="4277119"/>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766794" y="4717793"/>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2" name="TextBox 21"/>
          <p:cNvSpPr txBox="1"/>
          <p:nvPr/>
        </p:nvSpPr>
        <p:spPr>
          <a:xfrm>
            <a:off x="5780074" y="4717793"/>
            <a:ext cx="2893664" cy="553998"/>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p:txBody>
      </p:sp>
      <p:sp>
        <p:nvSpPr>
          <p:cNvPr id="23" name="TextBox 22"/>
          <p:cNvSpPr txBox="1"/>
          <p:nvPr/>
        </p:nvSpPr>
        <p:spPr>
          <a:xfrm>
            <a:off x="3016193" y="2847305"/>
            <a:ext cx="2013279" cy="553998"/>
          </a:xfrm>
          <a:prstGeom prst="rect">
            <a:avLst/>
          </a:prstGeom>
          <a:noFill/>
        </p:spPr>
        <p:txBody>
          <a:bodyPr wrap="square" rtlCol="0">
            <a:spAutoFit/>
          </a:bodyPr>
          <a:lstStyle/>
          <a:p>
            <a:pPr algn="ctr"/>
            <a:r>
              <a:rPr lang="en-US" sz="3000" b="1" dirty="0" smtClean="0">
                <a:solidFill>
                  <a:srgbClr val="FFC000"/>
                </a:solidFill>
              </a:rPr>
              <a:t>Gold Target </a:t>
            </a:r>
          </a:p>
        </p:txBody>
      </p:sp>
      <p:sp>
        <p:nvSpPr>
          <p:cNvPr id="24" name="TextBox 23"/>
          <p:cNvSpPr txBox="1"/>
          <p:nvPr/>
        </p:nvSpPr>
        <p:spPr>
          <a:xfrm>
            <a:off x="5671232" y="2876334"/>
            <a:ext cx="3002506" cy="553998"/>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p:txBody>
      </p:sp>
    </p:spTree>
    <p:extLst>
      <p:ext uri="{BB962C8B-B14F-4D97-AF65-F5344CB8AC3E}">
        <p14:creationId xmlns:p14="http://schemas.microsoft.com/office/powerpoint/2010/main" val="980473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080" y="4105373"/>
            <a:ext cx="7886700" cy="707886"/>
          </a:xfrm>
          <a:prstGeom prst="rect">
            <a:avLst/>
          </a:prstGeom>
          <a:noFill/>
        </p:spPr>
        <p:txBody>
          <a:bodyPr wrap="square" rtlCol="0">
            <a:spAutoFit/>
          </a:bodyPr>
          <a:lstStyle/>
          <a:p>
            <a:r>
              <a:rPr lang="en-US" sz="4000" dirty="0" smtClean="0">
                <a:latin typeface="+mj-lt"/>
              </a:rPr>
              <a:t>Cross Entropy(                   ,                   )</a:t>
            </a:r>
            <a:endParaRPr lang="en-US" sz="4000" dirty="0">
              <a:latin typeface="+mj-lt"/>
            </a:endParaRPr>
          </a:p>
        </p:txBody>
      </p:sp>
      <p:sp>
        <p:nvSpPr>
          <p:cNvPr id="7" name="Title 6"/>
          <p:cNvSpPr>
            <a:spLocks noGrp="1"/>
          </p:cNvSpPr>
          <p:nvPr>
            <p:ph type="title"/>
          </p:nvPr>
        </p:nvSpPr>
        <p:spPr>
          <a:xfrm>
            <a:off x="628650" y="365126"/>
            <a:ext cx="8515350" cy="1325563"/>
          </a:xfrm>
        </p:spPr>
        <p:txBody>
          <a:bodyPr/>
          <a:lstStyle/>
          <a:p>
            <a:r>
              <a:rPr lang="en-US" dirty="0" smtClean="0"/>
              <a:t>Teacher/Student Loss </a:t>
            </a:r>
            <a:r>
              <a:rPr lang="en-US" dirty="0"/>
              <a:t>F</a:t>
            </a:r>
            <a:r>
              <a:rPr lang="en-US" dirty="0" smtClean="0"/>
              <a:t>unction</a:t>
            </a:r>
            <a:endParaRPr lang="en-US" dirty="0"/>
          </a:p>
        </p:txBody>
      </p:sp>
      <p:sp>
        <p:nvSpPr>
          <p:cNvPr id="2" name="Footer Placeholder 1"/>
          <p:cNvSpPr>
            <a:spLocks noGrp="1"/>
          </p:cNvSpPr>
          <p:nvPr>
            <p:ph type="ftr" sz="quarter" idx="11"/>
          </p:nvPr>
        </p:nvSpPr>
        <p:spPr/>
        <p:txBody>
          <a:bodyPr/>
          <a:lstStyle/>
          <a:p>
            <a:r>
              <a:rPr lang="en-US" smtClean="0"/>
              <a:t>Huda Khayrallah</a:t>
            </a:r>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38</a:t>
            </a:fld>
            <a:endParaRPr lang="en-US" dirty="0"/>
          </a:p>
        </p:txBody>
      </p:sp>
      <p:sp>
        <p:nvSpPr>
          <p:cNvPr id="10" name="Rounded Rectangle 9"/>
          <p:cNvSpPr/>
          <p:nvPr/>
        </p:nvSpPr>
        <p:spPr>
          <a:xfrm>
            <a:off x="6270269" y="4215032"/>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1" name="Oval 10"/>
          <p:cNvSpPr/>
          <p:nvPr/>
        </p:nvSpPr>
        <p:spPr>
          <a:xfrm>
            <a:off x="6322002" y="4274172"/>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42651" y="4274172"/>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58713" y="4274172"/>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02087" y="4274172"/>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875637" y="4217979"/>
            <a:ext cx="1795594" cy="491440"/>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17" name="Oval 16"/>
          <p:cNvSpPr/>
          <p:nvPr/>
        </p:nvSpPr>
        <p:spPr>
          <a:xfrm>
            <a:off x="3927370" y="4277119"/>
            <a:ext cx="376269" cy="376269"/>
          </a:xfrm>
          <a:prstGeom prst="ellipse">
            <a:avLst/>
          </a:prstGeom>
          <a:solidFill>
            <a:schemeClr val="tx2">
              <a:lumMod val="40000"/>
              <a:lumOff val="60000"/>
              <a:alpha val="9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48019" y="4277119"/>
            <a:ext cx="376269" cy="376269"/>
          </a:xfrm>
          <a:prstGeom prst="ellipse">
            <a:avLst/>
          </a:prstGeom>
          <a:solidFill>
            <a:schemeClr val="tx2">
              <a:lumMod val="40000"/>
              <a:lumOff val="60000"/>
              <a:alpha val="5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4081" y="4277119"/>
            <a:ext cx="376269" cy="376269"/>
          </a:xfrm>
          <a:prstGeom prst="ellipse">
            <a:avLst/>
          </a:prstGeom>
          <a:solidFill>
            <a:schemeClr val="tx2">
              <a:lumMod val="40000"/>
              <a:lumOff val="60000"/>
              <a:alpha val="1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7455" y="4277119"/>
            <a:ext cx="376269" cy="376269"/>
          </a:xfrm>
          <a:prstGeom prst="ellipse">
            <a:avLst/>
          </a:prstGeom>
          <a:solidFill>
            <a:schemeClr val="tx2">
              <a:lumMod val="40000"/>
              <a:lumOff val="60000"/>
              <a:alpha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a:srcRect l="13689" r="-1352" b="-28903"/>
          <a:stretch/>
        </p:blipFill>
        <p:spPr>
          <a:xfrm>
            <a:off x="20355" y="2429167"/>
            <a:ext cx="9221935" cy="999833"/>
          </a:xfrm>
          <a:prstGeom prst="rect">
            <a:avLst/>
          </a:prstGeom>
        </p:spPr>
      </p:pic>
      <p:sp>
        <p:nvSpPr>
          <p:cNvPr id="22" name="Rounded Rectangle 21"/>
          <p:cNvSpPr/>
          <p:nvPr/>
        </p:nvSpPr>
        <p:spPr>
          <a:xfrm>
            <a:off x="1233302" y="2447310"/>
            <a:ext cx="3950421" cy="519746"/>
          </a:xfrm>
          <a:prstGeom prst="roundRect">
            <a:avLst/>
          </a:prstGeom>
          <a:solidFill>
            <a:schemeClr val="tx2">
              <a:lumMod val="40000"/>
              <a:lumOff val="60000"/>
              <a:alpha val="18824"/>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25" name="Rounded Rectangle 24"/>
          <p:cNvSpPr/>
          <p:nvPr/>
        </p:nvSpPr>
        <p:spPr>
          <a:xfrm>
            <a:off x="6051116" y="2447310"/>
            <a:ext cx="2960751"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23" name="TextBox 22"/>
          <p:cNvSpPr txBox="1"/>
          <p:nvPr/>
        </p:nvSpPr>
        <p:spPr>
          <a:xfrm>
            <a:off x="3374941" y="4737064"/>
            <a:ext cx="2595809" cy="1477328"/>
          </a:xfrm>
          <a:prstGeom prst="rect">
            <a:avLst/>
          </a:prstGeom>
          <a:noFill/>
        </p:spPr>
        <p:txBody>
          <a:bodyPr wrap="square" rtlCol="0">
            <a:spAutoFit/>
          </a:bodyPr>
          <a:lstStyle/>
          <a:p>
            <a:pPr algn="ctr"/>
            <a:r>
              <a:rPr lang="en-US" sz="3000" b="1" dirty="0" smtClean="0">
                <a:solidFill>
                  <a:schemeClr val="tx2">
                    <a:lumMod val="60000"/>
                    <a:lumOff val="40000"/>
                  </a:schemeClr>
                </a:solidFill>
              </a:rPr>
              <a:t>General Model Output</a:t>
            </a:r>
          </a:p>
          <a:p>
            <a:pPr algn="ctr"/>
            <a:r>
              <a:rPr lang="en-US" sz="3000" b="1" dirty="0" smtClean="0">
                <a:solidFill>
                  <a:schemeClr val="tx2">
                    <a:lumMod val="60000"/>
                    <a:lumOff val="40000"/>
                  </a:schemeClr>
                </a:solidFill>
              </a:rPr>
              <a:t>(teacher)</a:t>
            </a:r>
          </a:p>
        </p:txBody>
      </p:sp>
      <p:sp>
        <p:nvSpPr>
          <p:cNvPr id="24" name="TextBox 23"/>
          <p:cNvSpPr txBox="1"/>
          <p:nvPr/>
        </p:nvSpPr>
        <p:spPr>
          <a:xfrm>
            <a:off x="5970750" y="4730625"/>
            <a:ext cx="2893664" cy="1015663"/>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a:p>
            <a:pPr algn="ctr"/>
            <a:r>
              <a:rPr lang="en-US" sz="3000" b="1" dirty="0" smtClean="0">
                <a:solidFill>
                  <a:schemeClr val="accent4">
                    <a:lumMod val="75000"/>
                  </a:schemeClr>
                </a:solidFill>
              </a:rPr>
              <a:t>(student)</a:t>
            </a:r>
          </a:p>
        </p:txBody>
      </p:sp>
      <p:sp>
        <p:nvSpPr>
          <p:cNvPr id="27" name="TextBox 26"/>
          <p:cNvSpPr txBox="1"/>
          <p:nvPr/>
        </p:nvSpPr>
        <p:spPr>
          <a:xfrm>
            <a:off x="6051116" y="2984235"/>
            <a:ext cx="2960750" cy="1015663"/>
          </a:xfrm>
          <a:prstGeom prst="rect">
            <a:avLst/>
          </a:prstGeom>
          <a:noFill/>
        </p:spPr>
        <p:txBody>
          <a:bodyPr wrap="square" rtlCol="0">
            <a:spAutoFit/>
          </a:bodyPr>
          <a:lstStyle/>
          <a:p>
            <a:pPr algn="ctr"/>
            <a:r>
              <a:rPr lang="en-US" sz="3000" b="1" dirty="0" smtClean="0">
                <a:solidFill>
                  <a:schemeClr val="accent4">
                    <a:lumMod val="75000"/>
                  </a:schemeClr>
                </a:solidFill>
              </a:rPr>
              <a:t>CT Model output</a:t>
            </a:r>
          </a:p>
          <a:p>
            <a:pPr algn="ctr"/>
            <a:r>
              <a:rPr lang="en-US" sz="3000" b="1" dirty="0" smtClean="0">
                <a:solidFill>
                  <a:schemeClr val="accent4">
                    <a:lumMod val="75000"/>
                  </a:schemeClr>
                </a:solidFill>
              </a:rPr>
              <a:t>(student)</a:t>
            </a:r>
          </a:p>
        </p:txBody>
      </p:sp>
      <p:sp>
        <p:nvSpPr>
          <p:cNvPr id="28" name="TextBox 27"/>
          <p:cNvSpPr txBox="1"/>
          <p:nvPr/>
        </p:nvSpPr>
        <p:spPr>
          <a:xfrm>
            <a:off x="1115837" y="2985199"/>
            <a:ext cx="4067886" cy="1015663"/>
          </a:xfrm>
          <a:prstGeom prst="rect">
            <a:avLst/>
          </a:prstGeom>
          <a:noFill/>
        </p:spPr>
        <p:txBody>
          <a:bodyPr wrap="square" rtlCol="0">
            <a:spAutoFit/>
          </a:bodyPr>
          <a:lstStyle/>
          <a:p>
            <a:pPr algn="ctr"/>
            <a:r>
              <a:rPr lang="en-US" sz="3000" b="1" dirty="0" smtClean="0">
                <a:solidFill>
                  <a:schemeClr val="tx2">
                    <a:lumMod val="60000"/>
                    <a:lumOff val="40000"/>
                  </a:schemeClr>
                </a:solidFill>
              </a:rPr>
              <a:t>General Model Output</a:t>
            </a:r>
          </a:p>
          <a:p>
            <a:pPr algn="ctr"/>
            <a:r>
              <a:rPr lang="en-US" sz="3000" b="1" dirty="0" smtClean="0">
                <a:solidFill>
                  <a:schemeClr val="tx2">
                    <a:lumMod val="60000"/>
                    <a:lumOff val="40000"/>
                  </a:schemeClr>
                </a:solidFill>
              </a:rPr>
              <a:t>(teacher)</a:t>
            </a:r>
          </a:p>
        </p:txBody>
      </p:sp>
    </p:spTree>
    <p:extLst>
      <p:ext uri="{BB962C8B-B14F-4D97-AF65-F5344CB8AC3E}">
        <p14:creationId xmlns:p14="http://schemas.microsoft.com/office/powerpoint/2010/main" val="150586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Machine Translation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3</a:t>
            </a:fld>
            <a:endParaRPr lang="en-US" dirty="0"/>
          </a:p>
        </p:txBody>
      </p:sp>
    </p:spTree>
    <p:extLst>
      <p:ext uri="{BB962C8B-B14F-4D97-AF65-F5344CB8AC3E}">
        <p14:creationId xmlns:p14="http://schemas.microsoft.com/office/powerpoint/2010/main" val="1457513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81848" y="3175377"/>
            <a:ext cx="10536961" cy="630942"/>
          </a:xfrm>
          <a:prstGeom prst="rect">
            <a:avLst/>
          </a:prstGeom>
          <a:noFill/>
          <a:ln>
            <a:noFill/>
          </a:ln>
        </p:spPr>
        <p:txBody>
          <a:bodyPr wrap="square" rtlCol="0">
            <a:spAutoFit/>
          </a:bodyPr>
          <a:lstStyle/>
          <a:p>
            <a:r>
              <a:rPr lang="en-US" sz="3500" dirty="0" smtClean="0">
                <a:latin typeface="+mj-lt"/>
              </a:rPr>
              <a:t> 𝛼 × </a:t>
            </a:r>
            <a:r>
              <a:rPr lang="en-US" sz="3500" smtClean="0">
                <a:latin typeface="+mj-lt"/>
              </a:rPr>
              <a:t>(                                                                                ) </a:t>
            </a:r>
            <a:endParaRPr lang="en-US" sz="3500" dirty="0">
              <a:latin typeface="+mj-lt"/>
            </a:endParaRPr>
          </a:p>
        </p:txBody>
      </p:sp>
      <p:sp>
        <p:nvSpPr>
          <p:cNvPr id="49" name="TextBox 48"/>
          <p:cNvSpPr txBox="1"/>
          <p:nvPr/>
        </p:nvSpPr>
        <p:spPr>
          <a:xfrm>
            <a:off x="-89785" y="2062492"/>
            <a:ext cx="10020690" cy="630942"/>
          </a:xfrm>
          <a:prstGeom prst="rect">
            <a:avLst/>
          </a:prstGeom>
          <a:noFill/>
        </p:spPr>
        <p:txBody>
          <a:bodyPr wrap="square" rtlCol="0">
            <a:spAutoFit/>
          </a:bodyPr>
          <a:lstStyle/>
          <a:p>
            <a:r>
              <a:rPr lang="en-US" sz="3500" dirty="0" smtClean="0">
                <a:latin typeface="+mj-lt"/>
              </a:rPr>
              <a:t> (1 - 𝛼) × (                                                                    ) + </a:t>
            </a:r>
            <a:endParaRPr lang="en-US" sz="3500" dirty="0">
              <a:latin typeface="+mj-lt"/>
            </a:endParaRPr>
          </a:p>
        </p:txBody>
      </p:sp>
      <p:sp>
        <p:nvSpPr>
          <p:cNvPr id="36" name="TextBox 35"/>
          <p:cNvSpPr txBox="1"/>
          <p:nvPr/>
        </p:nvSpPr>
        <p:spPr>
          <a:xfrm>
            <a:off x="179228" y="4562083"/>
            <a:ext cx="10344150" cy="707886"/>
          </a:xfrm>
          <a:prstGeom prst="rect">
            <a:avLst/>
          </a:prstGeom>
          <a:noFill/>
        </p:spPr>
        <p:txBody>
          <a:bodyPr wrap="square" rtlCol="0">
            <a:spAutoFit/>
          </a:bodyPr>
          <a:lstStyle/>
          <a:p>
            <a:r>
              <a:rPr lang="en-US" sz="4000" dirty="0" smtClean="0">
                <a:latin typeface="+mj-lt"/>
              </a:rPr>
              <a:t>(1 - 𝛼) </a:t>
            </a:r>
            <a:r>
              <a:rPr lang="en-US" sz="4000" dirty="0">
                <a:latin typeface="+mj-lt"/>
              </a:rPr>
              <a:t>×</a:t>
            </a:r>
            <a:r>
              <a:rPr lang="en-US" sz="4000" dirty="0" smtClean="0">
                <a:latin typeface="+mj-lt"/>
              </a:rPr>
              <a:t> Cross Ent (                  ,                  ) +</a:t>
            </a:r>
            <a:endParaRPr lang="en-US" sz="4000" dirty="0">
              <a:latin typeface="+mj-lt"/>
            </a:endParaRPr>
          </a:p>
        </p:txBody>
      </p:sp>
      <p:sp>
        <p:nvSpPr>
          <p:cNvPr id="2" name="Title 1"/>
          <p:cNvSpPr>
            <a:spLocks noGrp="1"/>
          </p:cNvSpPr>
          <p:nvPr>
            <p:ph type="title"/>
          </p:nvPr>
        </p:nvSpPr>
        <p:spPr/>
        <p:txBody>
          <a:bodyPr/>
          <a:lstStyle/>
          <a:p>
            <a:r>
              <a:rPr lang="en-US" dirty="0" smtClean="0"/>
              <a:t>This work: Combine </a:t>
            </a:r>
            <a:r>
              <a:rPr lang="en-US" dirty="0"/>
              <a:t>B</a:t>
            </a:r>
            <a:r>
              <a:rPr lang="en-US" dirty="0" smtClean="0"/>
              <a:t>oth</a:t>
            </a:r>
            <a:endParaRPr lang="en-US" dirty="0"/>
          </a:p>
        </p:txBody>
      </p:sp>
      <p:sp>
        <p:nvSpPr>
          <p:cNvPr id="7" name="Footer Placeholder 6"/>
          <p:cNvSpPr>
            <a:spLocks noGrp="1"/>
          </p:cNvSpPr>
          <p:nvPr>
            <p:ph type="ftr" sz="quarter" idx="11"/>
          </p:nvPr>
        </p:nvSpPr>
        <p:spPr/>
        <p:txBody>
          <a:bodyPr/>
          <a:lstStyle/>
          <a:p>
            <a:r>
              <a:rPr lang="en-US" dirty="0" smtClean="0"/>
              <a:t>Huda Khayrallah</a:t>
            </a:r>
          </a:p>
        </p:txBody>
      </p:sp>
      <p:sp>
        <p:nvSpPr>
          <p:cNvPr id="8" name="Slide Number Placeholder 7"/>
          <p:cNvSpPr>
            <a:spLocks noGrp="1"/>
          </p:cNvSpPr>
          <p:nvPr>
            <p:ph type="sldNum" sz="quarter" idx="12"/>
          </p:nvPr>
        </p:nvSpPr>
        <p:spPr>
          <a:xfrm>
            <a:off x="6459141" y="6356351"/>
            <a:ext cx="2057400" cy="365125"/>
          </a:xfrm>
        </p:spPr>
        <p:txBody>
          <a:bodyPr/>
          <a:lstStyle/>
          <a:p>
            <a:fld id="{C12314A2-7C65-4740-9CD2-1DF38082228D}" type="slidenum">
              <a:rPr lang="en-US" smtClean="0"/>
              <a:pPr/>
              <a:t>39</a:t>
            </a:fld>
            <a:endParaRPr lang="en-US" dirty="0"/>
          </a:p>
        </p:txBody>
      </p:sp>
      <p:sp>
        <p:nvSpPr>
          <p:cNvPr id="13" name="TextBox 12"/>
          <p:cNvSpPr txBox="1"/>
          <p:nvPr/>
        </p:nvSpPr>
        <p:spPr>
          <a:xfrm>
            <a:off x="788826" y="5308941"/>
            <a:ext cx="8515350" cy="707886"/>
          </a:xfrm>
          <a:prstGeom prst="rect">
            <a:avLst/>
          </a:prstGeom>
          <a:noFill/>
        </p:spPr>
        <p:txBody>
          <a:bodyPr wrap="square" rtlCol="0">
            <a:spAutoFit/>
          </a:bodyPr>
          <a:lstStyle/>
          <a:p>
            <a:r>
              <a:rPr lang="en-US" sz="4000" dirty="0" smtClean="0">
                <a:latin typeface="+mj-lt"/>
              </a:rPr>
              <a:t>   𝛼 × Cross Ent (                  ,                  ) </a:t>
            </a:r>
            <a:endParaRPr lang="en-US" sz="4000" dirty="0">
              <a:latin typeface="+mj-lt"/>
            </a:endParaRPr>
          </a:p>
        </p:txBody>
      </p:sp>
      <p:grpSp>
        <p:nvGrpSpPr>
          <p:cNvPr id="3" name="Group 2"/>
          <p:cNvGrpSpPr/>
          <p:nvPr/>
        </p:nvGrpSpPr>
        <p:grpSpPr>
          <a:xfrm>
            <a:off x="6464701" y="5433348"/>
            <a:ext cx="1795594" cy="491440"/>
            <a:chOff x="5505162" y="4628872"/>
            <a:chExt cx="1795594" cy="491440"/>
          </a:xfrm>
        </p:grpSpPr>
        <p:sp>
          <p:nvSpPr>
            <p:cNvPr id="14" name="Rounded Rectangle 13"/>
            <p:cNvSpPr/>
            <p:nvPr/>
          </p:nvSpPr>
          <p:spPr>
            <a:xfrm>
              <a:off x="5505162" y="4628872"/>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15" name="Oval 14"/>
            <p:cNvSpPr/>
            <p:nvPr/>
          </p:nvSpPr>
          <p:spPr>
            <a:xfrm>
              <a:off x="5556895" y="4688012"/>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Oval 15"/>
            <p:cNvSpPr/>
            <p:nvPr/>
          </p:nvSpPr>
          <p:spPr>
            <a:xfrm>
              <a:off x="6877544" y="4688012"/>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5993606" y="4688012"/>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p:cNvSpPr/>
            <p:nvPr/>
          </p:nvSpPr>
          <p:spPr>
            <a:xfrm>
              <a:off x="6436980" y="4688012"/>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4" name="Group 3"/>
          <p:cNvGrpSpPr/>
          <p:nvPr/>
        </p:nvGrpSpPr>
        <p:grpSpPr>
          <a:xfrm>
            <a:off x="4294001" y="5436295"/>
            <a:ext cx="1795594" cy="491440"/>
            <a:chOff x="3334462" y="4631819"/>
            <a:chExt cx="1795594" cy="491440"/>
          </a:xfrm>
        </p:grpSpPr>
        <p:sp>
          <p:nvSpPr>
            <p:cNvPr id="19" name="Rounded Rectangle 18"/>
            <p:cNvSpPr/>
            <p:nvPr/>
          </p:nvSpPr>
          <p:spPr>
            <a:xfrm>
              <a:off x="3334462" y="4631819"/>
              <a:ext cx="1795594" cy="491440"/>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20" name="Oval 19"/>
            <p:cNvSpPr/>
            <p:nvPr/>
          </p:nvSpPr>
          <p:spPr>
            <a:xfrm>
              <a:off x="3386195" y="4690959"/>
              <a:ext cx="376269" cy="376269"/>
            </a:xfrm>
            <a:prstGeom prst="ellipse">
              <a:avLst/>
            </a:prstGeom>
            <a:solidFill>
              <a:schemeClr val="tx2">
                <a:lumMod val="40000"/>
                <a:lumOff val="60000"/>
                <a:alpha val="9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Oval 20"/>
            <p:cNvSpPr/>
            <p:nvPr/>
          </p:nvSpPr>
          <p:spPr>
            <a:xfrm>
              <a:off x="4706844" y="4690959"/>
              <a:ext cx="376269" cy="376269"/>
            </a:xfrm>
            <a:prstGeom prst="ellipse">
              <a:avLst/>
            </a:prstGeom>
            <a:solidFill>
              <a:schemeClr val="tx2">
                <a:lumMod val="40000"/>
                <a:lumOff val="60000"/>
                <a:alpha val="5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Oval 21"/>
            <p:cNvSpPr/>
            <p:nvPr/>
          </p:nvSpPr>
          <p:spPr>
            <a:xfrm>
              <a:off x="3822906" y="4690959"/>
              <a:ext cx="376269" cy="376269"/>
            </a:xfrm>
            <a:prstGeom prst="ellipse">
              <a:avLst/>
            </a:prstGeom>
            <a:solidFill>
              <a:schemeClr val="tx2">
                <a:lumMod val="40000"/>
                <a:lumOff val="60000"/>
                <a:alpha val="1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Oval 22"/>
            <p:cNvSpPr/>
            <p:nvPr/>
          </p:nvSpPr>
          <p:spPr>
            <a:xfrm>
              <a:off x="4266280" y="4690959"/>
              <a:ext cx="376269" cy="376269"/>
            </a:xfrm>
            <a:prstGeom prst="ellipse">
              <a:avLst/>
            </a:prstGeom>
            <a:solidFill>
              <a:schemeClr val="tx2">
                <a:lumMod val="40000"/>
                <a:lumOff val="60000"/>
                <a:alpha val="8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6" name="Group 5"/>
          <p:cNvGrpSpPr/>
          <p:nvPr/>
        </p:nvGrpSpPr>
        <p:grpSpPr>
          <a:xfrm>
            <a:off x="6459536" y="4671742"/>
            <a:ext cx="1795594" cy="491440"/>
            <a:chOff x="6750486" y="5336758"/>
            <a:chExt cx="1795594" cy="491440"/>
          </a:xfrm>
        </p:grpSpPr>
        <p:sp>
          <p:nvSpPr>
            <p:cNvPr id="31" name="Rounded Rectangle 30"/>
            <p:cNvSpPr/>
            <p:nvPr/>
          </p:nvSpPr>
          <p:spPr>
            <a:xfrm>
              <a:off x="6750486" y="5336758"/>
              <a:ext cx="1795594" cy="491440"/>
            </a:xfrm>
            <a:prstGeom prst="roundRect">
              <a:avLst/>
            </a:prstGeom>
            <a:solidFill>
              <a:schemeClr val="accent4">
                <a:lumMod val="60000"/>
                <a:lumOff val="40000"/>
                <a:alpha val="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32" name="Oval 31"/>
            <p:cNvSpPr/>
            <p:nvPr/>
          </p:nvSpPr>
          <p:spPr>
            <a:xfrm>
              <a:off x="6802219" y="5395898"/>
              <a:ext cx="376269" cy="376269"/>
            </a:xfrm>
            <a:prstGeom prst="ellipse">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Oval 32"/>
            <p:cNvSpPr/>
            <p:nvPr/>
          </p:nvSpPr>
          <p:spPr>
            <a:xfrm>
              <a:off x="8122868" y="5395898"/>
              <a:ext cx="376269" cy="376269"/>
            </a:xfrm>
            <a:prstGeom prst="ellipse">
              <a:avLst/>
            </a:prstGeom>
            <a:solidFill>
              <a:schemeClr val="accent4">
                <a:lumMod val="60000"/>
                <a:lumOff val="40000"/>
                <a:alpha val="9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Oval 33"/>
            <p:cNvSpPr/>
            <p:nvPr/>
          </p:nvSpPr>
          <p:spPr>
            <a:xfrm>
              <a:off x="7238930" y="5395898"/>
              <a:ext cx="376269" cy="376269"/>
            </a:xfrm>
            <a:prstGeom prst="ellipse">
              <a:avLst/>
            </a:prstGeom>
            <a:solidFill>
              <a:schemeClr val="accent4">
                <a:lumMod val="60000"/>
                <a:lumOff val="40000"/>
                <a:alpha val="5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Oval 34"/>
            <p:cNvSpPr/>
            <p:nvPr/>
          </p:nvSpPr>
          <p:spPr>
            <a:xfrm>
              <a:off x="7682304" y="5395898"/>
              <a:ext cx="376269" cy="376269"/>
            </a:xfrm>
            <a:prstGeom prst="ellipse">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Group 4"/>
          <p:cNvGrpSpPr/>
          <p:nvPr/>
        </p:nvGrpSpPr>
        <p:grpSpPr>
          <a:xfrm>
            <a:off x="4288836" y="4674689"/>
            <a:ext cx="1795594" cy="491440"/>
            <a:chOff x="4579786" y="5339705"/>
            <a:chExt cx="1795594" cy="491440"/>
          </a:xfrm>
        </p:grpSpPr>
        <p:sp>
          <p:nvSpPr>
            <p:cNvPr id="37" name="Rounded Rectangle 36"/>
            <p:cNvSpPr/>
            <p:nvPr/>
          </p:nvSpPr>
          <p:spPr>
            <a:xfrm>
              <a:off x="4579786" y="5339705"/>
              <a:ext cx="1795594" cy="491440"/>
            </a:xfrm>
            <a:prstGeom prst="roundRect">
              <a:avLst/>
            </a:prstGeom>
            <a:solidFill>
              <a:srgbClr val="FFC000">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38" name="Oval 37"/>
            <p:cNvSpPr/>
            <p:nvPr/>
          </p:nvSpPr>
          <p:spPr>
            <a:xfrm>
              <a:off x="4631519" y="5398845"/>
              <a:ext cx="376269" cy="376269"/>
            </a:xfrm>
            <a:prstGeom prst="ellipse">
              <a:avLst/>
            </a:prstGeom>
            <a:solidFill>
              <a:srgbClr val="FFD579">
                <a:alpha val="8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Oval 38"/>
            <p:cNvSpPr/>
            <p:nvPr/>
          </p:nvSpPr>
          <p:spPr>
            <a:xfrm>
              <a:off x="5952168" y="5398845"/>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Oval 39"/>
            <p:cNvSpPr/>
            <p:nvPr/>
          </p:nvSpPr>
          <p:spPr>
            <a:xfrm>
              <a:off x="5068230" y="5398845"/>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p:cNvSpPr/>
            <p:nvPr/>
          </p:nvSpPr>
          <p:spPr>
            <a:xfrm>
              <a:off x="5511604" y="5398845"/>
              <a:ext cx="376269" cy="376269"/>
            </a:xfrm>
            <a:prstGeom prst="ellipse">
              <a:avLst/>
            </a:prstGeom>
            <a:solidFill>
              <a:srgbClr val="FFD579">
                <a:alpha val="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9" name="Group 8"/>
          <p:cNvGrpSpPr/>
          <p:nvPr/>
        </p:nvGrpSpPr>
        <p:grpSpPr>
          <a:xfrm>
            <a:off x="870855" y="3267416"/>
            <a:ext cx="8179084" cy="886768"/>
            <a:chOff x="20355" y="3139503"/>
            <a:chExt cx="9221935" cy="999833"/>
          </a:xfrm>
        </p:grpSpPr>
        <p:pic>
          <p:nvPicPr>
            <p:cNvPr id="42" name="Picture 41"/>
            <p:cNvPicPr>
              <a:picLocks noChangeAspect="1"/>
            </p:cNvPicPr>
            <p:nvPr/>
          </p:nvPicPr>
          <p:blipFill rotWithShape="1">
            <a:blip r:embed="rId3"/>
            <a:srcRect l="13689" r="-1352" b="-28903"/>
            <a:stretch/>
          </p:blipFill>
          <p:spPr>
            <a:xfrm>
              <a:off x="20355" y="3139503"/>
              <a:ext cx="9221935" cy="999833"/>
            </a:xfrm>
            <a:prstGeom prst="rect">
              <a:avLst/>
            </a:prstGeom>
          </p:spPr>
        </p:pic>
        <p:sp>
          <p:nvSpPr>
            <p:cNvPr id="43" name="Rounded Rectangle 42"/>
            <p:cNvSpPr/>
            <p:nvPr/>
          </p:nvSpPr>
          <p:spPr>
            <a:xfrm>
              <a:off x="1233302" y="3157646"/>
              <a:ext cx="3966831" cy="519746"/>
            </a:xfrm>
            <a:prstGeom prst="roundRect">
              <a:avLst/>
            </a:prstGeom>
            <a:solidFill>
              <a:schemeClr val="tx2">
                <a:lumMod val="40000"/>
                <a:lumOff val="60000"/>
                <a:alpha val="18824"/>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44" name="Rounded Rectangle 43"/>
            <p:cNvSpPr/>
            <p:nvPr/>
          </p:nvSpPr>
          <p:spPr>
            <a:xfrm>
              <a:off x="6051116" y="3157646"/>
              <a:ext cx="2907432"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grpSp>
      <p:pic>
        <p:nvPicPr>
          <p:cNvPr id="45" name="Content Placeholder 3"/>
          <p:cNvPicPr>
            <a:picLocks noChangeAspect="1"/>
          </p:cNvPicPr>
          <p:nvPr/>
        </p:nvPicPr>
        <p:blipFill rotWithShape="1">
          <a:blip r:embed="rId4"/>
          <a:srcRect l="20154"/>
          <a:stretch/>
        </p:blipFill>
        <p:spPr>
          <a:xfrm>
            <a:off x="1815564" y="2146596"/>
            <a:ext cx="6642267" cy="775649"/>
          </a:xfrm>
          <a:prstGeom prst="rect">
            <a:avLst/>
          </a:prstGeom>
        </p:spPr>
      </p:pic>
      <p:sp>
        <p:nvSpPr>
          <p:cNvPr id="46" name="Rounded Rectangle 45"/>
          <p:cNvSpPr/>
          <p:nvPr/>
        </p:nvSpPr>
        <p:spPr>
          <a:xfrm>
            <a:off x="2918013" y="2117065"/>
            <a:ext cx="1546412" cy="491440"/>
          </a:xfrm>
          <a:prstGeom prst="round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
        <p:nvSpPr>
          <p:cNvPr id="47" name="Rounded Rectangle 46"/>
          <p:cNvSpPr/>
          <p:nvPr/>
        </p:nvSpPr>
        <p:spPr>
          <a:xfrm>
            <a:off x="5355124" y="2132243"/>
            <a:ext cx="3161417" cy="491440"/>
          </a:xfrm>
          <a:prstGeom prst="roundRect">
            <a:avLst/>
          </a:prstGeom>
          <a:solidFill>
            <a:schemeClr val="accent4">
              <a:lumMod val="60000"/>
              <a:lumOff val="40000"/>
              <a:alpha val="2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latin typeface="+mj-lt"/>
            </a:endParaRPr>
          </a:p>
        </p:txBody>
      </p:sp>
    </p:spTree>
    <p:extLst>
      <p:ext uri="{BB962C8B-B14F-4D97-AF65-F5344CB8AC3E}">
        <p14:creationId xmlns:p14="http://schemas.microsoft.com/office/powerpoint/2010/main" val="686586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40</a:t>
            </a:fld>
            <a:endParaRPr lang="en-US" dirty="0"/>
          </a:p>
        </p:txBody>
      </p:sp>
    </p:spTree>
    <p:extLst>
      <p:ext uri="{BB962C8B-B14F-4D97-AF65-F5344CB8AC3E}">
        <p14:creationId xmlns:p14="http://schemas.microsoft.com/office/powerpoint/2010/main" val="759957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Russian → English </a:t>
            </a:r>
            <a:r>
              <a:rPr lang="en-US" dirty="0" smtClean="0"/>
              <a:t>Patents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4628172"/>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10" name="TextBox 9"/>
          <p:cNvSpPr txBox="1"/>
          <p:nvPr/>
        </p:nvSpPr>
        <p:spPr>
          <a:xfrm>
            <a:off x="6329680" y="1411517"/>
            <a:ext cx="1356360" cy="553998"/>
          </a:xfrm>
          <a:prstGeom prst="rect">
            <a:avLst/>
          </a:prstGeom>
          <a:noFill/>
        </p:spPr>
        <p:txBody>
          <a:bodyPr wrap="square" rtlCol="0">
            <a:spAutoFit/>
          </a:bodyPr>
          <a:lstStyle/>
          <a:p>
            <a:pPr algn="ctr"/>
            <a:r>
              <a:rPr lang="en-US" sz="3000" dirty="0" smtClean="0">
                <a:solidFill>
                  <a:schemeClr val="accent4"/>
                </a:solidFill>
              </a:rPr>
              <a:t>+ 1.2</a:t>
            </a: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41</a:t>
            </a:fld>
            <a:endParaRPr lang="en-US" dirty="0"/>
          </a:p>
        </p:txBody>
      </p:sp>
    </p:spTree>
    <p:extLst>
      <p:ext uri="{BB962C8B-B14F-4D97-AF65-F5344CB8AC3E}">
        <p14:creationId xmlns:p14="http://schemas.microsoft.com/office/powerpoint/2010/main" val="11760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English → German Medical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4037841"/>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329680" y="1482636"/>
            <a:ext cx="1356360" cy="553998"/>
          </a:xfrm>
          <a:prstGeom prst="rect">
            <a:avLst/>
          </a:prstGeom>
          <a:noFill/>
        </p:spPr>
        <p:txBody>
          <a:bodyPr wrap="square" rtlCol="0">
            <a:spAutoFit/>
          </a:bodyPr>
          <a:lstStyle/>
          <a:p>
            <a:pPr algn="ctr"/>
            <a:r>
              <a:rPr lang="en-US" sz="3000" dirty="0" smtClean="0">
                <a:solidFill>
                  <a:schemeClr val="accent4"/>
                </a:solidFill>
              </a:rPr>
              <a:t>+ 1.5</a:t>
            </a:r>
            <a:endParaRPr lang="en-US" sz="3000" dirty="0">
              <a:solidFill>
                <a:schemeClr val="accent4"/>
              </a:solidFill>
            </a:endParaRP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42</a:t>
            </a:fld>
            <a:endParaRPr lang="en-US" dirty="0"/>
          </a:p>
        </p:txBody>
      </p:sp>
      <p:sp>
        <p:nvSpPr>
          <p:cNvPr id="11" name="TextBox 10"/>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Tree>
    <p:extLst>
      <p:ext uri="{BB962C8B-B14F-4D97-AF65-F5344CB8AC3E}">
        <p14:creationId xmlns:p14="http://schemas.microsoft.com/office/powerpoint/2010/main" val="130060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Footer Placeholder 2"/>
          <p:cNvSpPr>
            <a:spLocks noGrp="1"/>
          </p:cNvSpPr>
          <p:nvPr>
            <p:ph type="ftr" sz="quarter" idx="11"/>
          </p:nvPr>
        </p:nvSpPr>
        <p:spPr/>
        <p:txBody>
          <a:bodyPr/>
          <a:lstStyle/>
          <a:p>
            <a:r>
              <a:rPr lang="en-US" smtClean="0"/>
              <a:t>Huda Khayrallah</a:t>
            </a:r>
            <a:endParaRPr lang="en-US" dirty="0" smtClean="0"/>
          </a:p>
        </p:txBody>
      </p:sp>
      <p:sp>
        <p:nvSpPr>
          <p:cNvPr id="4" name="Slide Number Placeholder 3"/>
          <p:cNvSpPr>
            <a:spLocks noGrp="1"/>
          </p:cNvSpPr>
          <p:nvPr>
            <p:ph type="sldNum" sz="quarter" idx="12"/>
          </p:nvPr>
        </p:nvSpPr>
        <p:spPr/>
        <p:txBody>
          <a:bodyPr/>
          <a:lstStyle/>
          <a:p>
            <a:fld id="{C12314A2-7C65-4740-9CD2-1DF38082228D}" type="slidenum">
              <a:rPr lang="en-US" smtClean="0"/>
              <a:pPr/>
              <a:t>43</a:t>
            </a:fld>
            <a:endParaRPr lang="en-US" dirty="0"/>
          </a:p>
        </p:txBody>
      </p:sp>
    </p:spTree>
    <p:extLst>
      <p:ext uri="{BB962C8B-B14F-4D97-AF65-F5344CB8AC3E}">
        <p14:creationId xmlns:p14="http://schemas.microsoft.com/office/powerpoint/2010/main" val="1596009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a:bodyPr>
          <a:lstStyle/>
          <a:p>
            <a:r>
              <a:rPr lang="en-US" dirty="0" smtClean="0"/>
              <a:t>Russian </a:t>
            </a:r>
            <a:r>
              <a:rPr lang="en-US" dirty="0"/>
              <a:t>→ English General  (patents)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1867104"/>
              </p:ext>
            </p:extLst>
          </p:nvPr>
        </p:nvGraphicFramePr>
        <p:xfrm>
          <a:off x="702118" y="165058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302786" y="2408109"/>
            <a:ext cx="1356360" cy="553998"/>
          </a:xfrm>
          <a:prstGeom prst="rect">
            <a:avLst/>
          </a:prstGeom>
          <a:noFill/>
        </p:spPr>
        <p:txBody>
          <a:bodyPr wrap="square" rtlCol="0">
            <a:spAutoFit/>
          </a:bodyPr>
          <a:lstStyle/>
          <a:p>
            <a:pPr algn="ctr"/>
            <a:r>
              <a:rPr lang="en-US" sz="3000" dirty="0" smtClean="0">
                <a:solidFill>
                  <a:schemeClr val="accent4"/>
                </a:solidFill>
              </a:rPr>
              <a:t>- 9.2</a:t>
            </a:r>
          </a:p>
        </p:txBody>
      </p:sp>
      <p:sp>
        <p:nvSpPr>
          <p:cNvPr id="3" name="Footer Placeholder 2"/>
          <p:cNvSpPr>
            <a:spLocks noGrp="1"/>
          </p:cNvSpPr>
          <p:nvPr>
            <p:ph type="ftr" sz="quarter" idx="11"/>
          </p:nvPr>
        </p:nvSpPr>
        <p:spPr/>
        <p:txBody>
          <a:bodyPr/>
          <a:lstStyle/>
          <a:p>
            <a:r>
              <a:rPr lang="en-US" smtClean="0"/>
              <a:t>Huda Khayrallah</a:t>
            </a:r>
            <a:endParaRPr lang="en-US" dirty="0"/>
          </a:p>
        </p:txBody>
      </p:sp>
      <p:sp>
        <p:nvSpPr>
          <p:cNvPr id="4" name="Slide Number Placeholder 3"/>
          <p:cNvSpPr>
            <a:spLocks noGrp="1"/>
          </p:cNvSpPr>
          <p:nvPr>
            <p:ph type="sldNum" sz="quarter" idx="12"/>
          </p:nvPr>
        </p:nvSpPr>
        <p:spPr/>
        <p:txBody>
          <a:bodyPr/>
          <a:lstStyle/>
          <a:p>
            <a:fld id="{C12314A2-7C65-4740-9CD2-1DF38082228D}" type="slidenum">
              <a:rPr lang="en-US" smtClean="0"/>
              <a:pPr/>
              <a:t>44</a:t>
            </a:fld>
            <a:endParaRPr lang="en-US" dirty="0"/>
          </a:p>
        </p:txBody>
      </p:sp>
      <p:sp>
        <p:nvSpPr>
          <p:cNvPr id="11" name="TextBox 10"/>
          <p:cNvSpPr txBox="1"/>
          <p:nvPr/>
        </p:nvSpPr>
        <p:spPr>
          <a:xfrm>
            <a:off x="4946426" y="3330416"/>
            <a:ext cx="1356360" cy="553998"/>
          </a:xfrm>
          <a:prstGeom prst="rect">
            <a:avLst/>
          </a:prstGeom>
          <a:noFill/>
        </p:spPr>
        <p:txBody>
          <a:bodyPr wrap="square" rtlCol="0">
            <a:spAutoFit/>
          </a:bodyPr>
          <a:lstStyle/>
          <a:p>
            <a:pPr algn="ctr"/>
            <a:r>
              <a:rPr lang="en-US" sz="3000" dirty="0" smtClean="0">
                <a:solidFill>
                  <a:schemeClr val="accent4"/>
                </a:solidFill>
              </a:rPr>
              <a:t>- 18.2</a:t>
            </a:r>
          </a:p>
        </p:txBody>
      </p:sp>
      <p:sp>
        <p:nvSpPr>
          <p:cNvPr id="12" name="TextBox 11"/>
          <p:cNvSpPr txBox="1"/>
          <p:nvPr/>
        </p:nvSpPr>
        <p:spPr>
          <a:xfrm rot="16200000">
            <a:off x="-81180" y="3229177"/>
            <a:ext cx="1012597"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Tree>
    <p:extLst>
      <p:ext uri="{BB962C8B-B14F-4D97-AF65-F5344CB8AC3E}">
        <p14:creationId xmlns:p14="http://schemas.microsoft.com/office/powerpoint/2010/main" val="1723830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45</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92" t="5335" r="8561" b="1053"/>
          <a:stretch/>
        </p:blipFill>
        <p:spPr>
          <a:xfrm>
            <a:off x="0" y="1597499"/>
            <a:ext cx="9144000" cy="2589535"/>
          </a:xfrm>
          <a:prstGeom prst="rect">
            <a:avLst/>
          </a:prstGeom>
        </p:spPr>
      </p:pic>
      <p:sp>
        <p:nvSpPr>
          <p:cNvPr id="5" name="TextBox 4"/>
          <p:cNvSpPr txBox="1"/>
          <p:nvPr/>
        </p:nvSpPr>
        <p:spPr>
          <a:xfrm>
            <a:off x="6377267" y="0"/>
            <a:ext cx="2766733" cy="707886"/>
          </a:xfrm>
          <a:prstGeom prst="rect">
            <a:avLst/>
          </a:prstGeom>
          <a:noFill/>
        </p:spPr>
        <p:txBody>
          <a:bodyPr wrap="square" rtlCol="0">
            <a:spAutoFit/>
          </a:bodyPr>
          <a:lstStyle/>
          <a:p>
            <a:pPr algn="ctr"/>
            <a:r>
              <a:rPr lang="en-US" sz="4000" dirty="0" smtClean="0"/>
              <a:t>NAACL 2019</a:t>
            </a:r>
            <a:endParaRPr lang="en-US" sz="4000" dirty="0"/>
          </a:p>
        </p:txBody>
      </p:sp>
    </p:spTree>
    <p:extLst>
      <p:ext uri="{BB962C8B-B14F-4D97-AF65-F5344CB8AC3E}">
        <p14:creationId xmlns:p14="http://schemas.microsoft.com/office/powerpoint/2010/main" val="6305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Review of Neural Machine Translation (NMT)</a:t>
            </a:r>
          </a:p>
          <a:p>
            <a:r>
              <a:rPr lang="en-US" dirty="0" smtClean="0"/>
              <a:t>Review of 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b="1" dirty="0" smtClean="0"/>
              <a:t>Analysis of Noisy Corpora </a:t>
            </a:r>
            <a:endParaRPr lang="en-US" b="1"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46</a:t>
            </a:fld>
            <a:endParaRPr lang="en-US" dirty="0"/>
          </a:p>
        </p:txBody>
      </p:sp>
    </p:spTree>
    <p:extLst>
      <p:ext uri="{BB962C8B-B14F-4D97-AF65-F5344CB8AC3E}">
        <p14:creationId xmlns:p14="http://schemas.microsoft.com/office/powerpoint/2010/main" val="1594980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657" y="1336959"/>
            <a:ext cx="9176657" cy="1470025"/>
          </a:xfrm>
        </p:spPr>
        <p:txBody>
          <a:bodyPr>
            <a:noAutofit/>
          </a:bodyPr>
          <a:lstStyle/>
          <a:p>
            <a:r>
              <a:rPr lang="en-US" sz="4500" dirty="0"/>
              <a:t>On the Impact of </a:t>
            </a:r>
            <a:r>
              <a:rPr lang="en-US" sz="4500" dirty="0" smtClean="0"/>
              <a:t/>
            </a:r>
            <a:br>
              <a:rPr lang="en-US" sz="4500" dirty="0" smtClean="0"/>
            </a:br>
            <a:r>
              <a:rPr lang="en-US" sz="4500" dirty="0" smtClean="0"/>
              <a:t>Various </a:t>
            </a:r>
            <a:r>
              <a:rPr lang="en-US" sz="4500" dirty="0"/>
              <a:t>Types of Noise </a:t>
            </a:r>
            <a:r>
              <a:rPr lang="en-US" sz="4500" dirty="0" smtClean="0"/>
              <a:t>on</a:t>
            </a:r>
            <a:br>
              <a:rPr lang="en-US" sz="4500" dirty="0" smtClean="0"/>
            </a:br>
            <a:r>
              <a:rPr lang="en-US" sz="4500" dirty="0" smtClean="0"/>
              <a:t> </a:t>
            </a:r>
            <a:r>
              <a:rPr lang="en-US" sz="4500" dirty="0"/>
              <a:t>Neural Machine Translation</a:t>
            </a:r>
          </a:p>
        </p:txBody>
      </p:sp>
      <p:sp>
        <p:nvSpPr>
          <p:cNvPr id="3" name="Subtitle 2"/>
          <p:cNvSpPr>
            <a:spLocks noGrp="1"/>
          </p:cNvSpPr>
          <p:nvPr>
            <p:ph type="subTitle" idx="1"/>
          </p:nvPr>
        </p:nvSpPr>
        <p:spPr>
          <a:xfrm>
            <a:off x="-32657" y="3532453"/>
            <a:ext cx="9144000" cy="1538306"/>
          </a:xfrm>
        </p:spPr>
        <p:txBody>
          <a:bodyPr>
            <a:normAutofit/>
          </a:bodyPr>
          <a:lstStyle/>
          <a:p>
            <a:r>
              <a:rPr lang="en-US" sz="3000" b="1" dirty="0" smtClean="0">
                <a:solidFill>
                  <a:srgbClr val="000000"/>
                </a:solidFill>
              </a:rPr>
              <a:t>Huda Khayrallah </a:t>
            </a:r>
            <a:r>
              <a:rPr lang="en-US" sz="3000" dirty="0" smtClean="0">
                <a:solidFill>
                  <a:srgbClr val="000000"/>
                </a:solidFill>
              </a:rPr>
              <a:t>&amp;</a:t>
            </a:r>
            <a:r>
              <a:rPr lang="en-US" sz="3000" b="1" dirty="0" smtClean="0">
                <a:solidFill>
                  <a:srgbClr val="000000"/>
                </a:solidFill>
              </a:rPr>
              <a:t> </a:t>
            </a:r>
            <a:r>
              <a:rPr lang="en-US" sz="3000" dirty="0" smtClean="0">
                <a:solidFill>
                  <a:srgbClr val="000000"/>
                </a:solidFill>
              </a:rPr>
              <a:t>Philipp Koehn</a:t>
            </a:r>
          </a:p>
          <a:p>
            <a:r>
              <a:rPr lang="en-US" sz="3000" dirty="0" smtClean="0">
                <a:solidFill>
                  <a:srgbClr val="000000"/>
                </a:solidFill>
              </a:rPr>
              <a:t>WNMT at ACL 2018 </a:t>
            </a:r>
            <a:r>
              <a:rPr lang="en-US" sz="2800" dirty="0"/>
              <a:t>[Outstanding Contribution Award]</a:t>
            </a:r>
            <a:endParaRPr lang="en-US" sz="3000" dirty="0" smtClean="0">
              <a:solidFill>
                <a:srgbClr val="000000"/>
              </a:solidFill>
            </a:endParaRPr>
          </a:p>
        </p:txBody>
      </p:sp>
      <p:grpSp>
        <p:nvGrpSpPr>
          <p:cNvPr id="5" name="Group 4"/>
          <p:cNvGrpSpPr/>
          <p:nvPr/>
        </p:nvGrpSpPr>
        <p:grpSpPr>
          <a:xfrm>
            <a:off x="537608" y="4184725"/>
            <a:ext cx="7387192" cy="2901875"/>
            <a:chOff x="-152400" y="3078204"/>
            <a:chExt cx="8458200" cy="332259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78204"/>
              <a:ext cx="8040329" cy="33225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070" y="3908853"/>
              <a:ext cx="1283730" cy="1661298"/>
            </a:xfrm>
            <a:prstGeom prst="rect">
              <a:avLst/>
            </a:prstGeom>
          </p:spPr>
        </p:pic>
      </p:grpSp>
    </p:spTree>
    <p:extLst>
      <p:ext uri="{BB962C8B-B14F-4D97-AF65-F5344CB8AC3E}">
        <p14:creationId xmlns:p14="http://schemas.microsoft.com/office/powerpoint/2010/main" val="1696909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 is better!</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dirty="0" smtClean="0"/>
              <a:t>Huda Khayrallah</a:t>
            </a:r>
          </a:p>
        </p:txBody>
      </p:sp>
      <p:sp>
        <p:nvSpPr>
          <p:cNvPr id="6" name="Content Placeholder 5"/>
          <p:cNvSpPr>
            <a:spLocks noGrp="1"/>
          </p:cNvSpPr>
          <p:nvPr>
            <p:ph idx="1"/>
          </p:nvPr>
        </p:nvSpPr>
        <p:spPr/>
        <p:txBody>
          <a:bodyPr/>
          <a:lstStyle/>
          <a:p>
            <a:endParaRPr lang="en-US"/>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b="6314"/>
          <a:stretch/>
        </p:blipFill>
        <p:spPr>
          <a:xfrm>
            <a:off x="1960300" y="1295400"/>
            <a:ext cx="5061779" cy="4495800"/>
          </a:xfrm>
          <a:prstGeom prst="rect">
            <a:avLst/>
          </a:prstGeom>
        </p:spPr>
      </p:pic>
      <p:sp>
        <p:nvSpPr>
          <p:cNvPr id="8" name="TextBox 7"/>
          <p:cNvSpPr txBox="1"/>
          <p:nvPr/>
        </p:nvSpPr>
        <p:spPr>
          <a:xfrm rot="16200000">
            <a:off x="1232673" y="3201879"/>
            <a:ext cx="1327666" cy="553998"/>
          </a:xfrm>
          <a:prstGeom prst="rect">
            <a:avLst/>
          </a:prstGeom>
          <a:noFill/>
        </p:spPr>
        <p:txBody>
          <a:bodyPr wrap="square" rtlCol="0">
            <a:spAutoFit/>
          </a:bodyPr>
          <a:lstStyle/>
          <a:p>
            <a:r>
              <a:rPr lang="en-US" sz="3000" dirty="0" smtClean="0">
                <a:solidFill>
                  <a:schemeClr val="accent1"/>
                </a:solidFill>
              </a:rPr>
              <a:t>BLEU</a:t>
            </a:r>
            <a:endParaRPr lang="en-US" sz="3000" dirty="0">
              <a:solidFill>
                <a:schemeClr val="accent1"/>
              </a:solidFill>
            </a:endParaRPr>
          </a:p>
        </p:txBody>
      </p:sp>
      <p:sp>
        <p:nvSpPr>
          <p:cNvPr id="9" name="TextBox 8"/>
          <p:cNvSpPr txBox="1"/>
          <p:nvPr/>
        </p:nvSpPr>
        <p:spPr>
          <a:xfrm>
            <a:off x="2656097" y="5676900"/>
            <a:ext cx="4882634" cy="477054"/>
          </a:xfrm>
          <a:prstGeom prst="rect">
            <a:avLst/>
          </a:prstGeom>
          <a:noFill/>
        </p:spPr>
        <p:txBody>
          <a:bodyPr wrap="square" rtlCol="0">
            <a:spAutoFit/>
          </a:bodyPr>
          <a:lstStyle/>
          <a:p>
            <a:r>
              <a:rPr lang="en-US" sz="2500" dirty="0" smtClean="0">
                <a:latin typeface="+mj-lt"/>
              </a:rPr>
              <a:t>Corpus size (English words)</a:t>
            </a:r>
            <a:endParaRPr lang="en-US" sz="2000" dirty="0">
              <a:latin typeface="+mj-lt"/>
            </a:endParaRPr>
          </a:p>
        </p:txBody>
      </p:sp>
      <p:sp>
        <p:nvSpPr>
          <p:cNvPr id="12" name="TextBox 11"/>
          <p:cNvSpPr txBox="1"/>
          <p:nvPr/>
        </p:nvSpPr>
        <p:spPr>
          <a:xfrm rot="16200000">
            <a:off x="5593500" y="3626700"/>
            <a:ext cx="3175331" cy="646331"/>
          </a:xfrm>
          <a:prstGeom prst="rect">
            <a:avLst/>
          </a:prstGeom>
          <a:noFill/>
        </p:spPr>
        <p:txBody>
          <a:bodyPr wrap="square" rtlCol="0">
            <a:spAutoFit/>
          </a:bodyPr>
          <a:lstStyle/>
          <a:p>
            <a:r>
              <a:rPr lang="en-US"/>
              <a:t>[Koehn &amp; Knowles 2017]</a:t>
            </a:r>
          </a:p>
          <a:p>
            <a:endParaRPr lang="en-US" dirty="0"/>
          </a:p>
        </p:txBody>
      </p:sp>
      <p:sp>
        <p:nvSpPr>
          <p:cNvPr id="3" name="Slide Number Placeholder 2"/>
          <p:cNvSpPr>
            <a:spLocks noGrp="1"/>
          </p:cNvSpPr>
          <p:nvPr>
            <p:ph type="sldNum" sz="quarter" idx="12"/>
          </p:nvPr>
        </p:nvSpPr>
        <p:spPr/>
        <p:txBody>
          <a:bodyPr/>
          <a:lstStyle/>
          <a:p>
            <a:fld id="{C12314A2-7C65-4740-9CD2-1DF38082228D}" type="slidenum">
              <a:rPr lang="en-US" smtClean="0"/>
              <a:pPr/>
              <a:t>48</a:t>
            </a:fld>
            <a:endParaRPr lang="en-US" dirty="0"/>
          </a:p>
        </p:txBody>
      </p:sp>
      <p:sp>
        <p:nvSpPr>
          <p:cNvPr id="5" name="TextBox 4"/>
          <p:cNvSpPr txBox="1"/>
          <p:nvPr/>
        </p:nvSpPr>
        <p:spPr>
          <a:xfrm>
            <a:off x="4491189" y="4495899"/>
            <a:ext cx="2227663" cy="784830"/>
          </a:xfrm>
          <a:prstGeom prst="rect">
            <a:avLst/>
          </a:prstGeom>
          <a:solidFill>
            <a:schemeClr val="bg1"/>
          </a:solidFill>
        </p:spPr>
        <p:txBody>
          <a:bodyPr wrap="square" rtlCol="0">
            <a:spAutoFit/>
          </a:bodyPr>
          <a:lstStyle/>
          <a:p>
            <a:r>
              <a:rPr lang="en-US" sz="1500" dirty="0" smtClean="0">
                <a:latin typeface="+mj-lt"/>
              </a:rPr>
              <a:t>Statistical MT with big LM</a:t>
            </a:r>
          </a:p>
          <a:p>
            <a:r>
              <a:rPr lang="en-US" sz="1500" dirty="0" smtClean="0">
                <a:latin typeface="+mj-lt"/>
              </a:rPr>
              <a:t>Statistical MT (SMT)</a:t>
            </a:r>
          </a:p>
          <a:p>
            <a:r>
              <a:rPr lang="en-US" sz="1500" dirty="0" smtClean="0">
                <a:latin typeface="+mj-lt"/>
              </a:rPr>
              <a:t>Neural MT (NMT)</a:t>
            </a:r>
            <a:endParaRPr lang="en-US" sz="1500" dirty="0">
              <a:latin typeface="+mj-lt"/>
            </a:endParaRPr>
          </a:p>
        </p:txBody>
      </p:sp>
    </p:spTree>
    <p:extLst>
      <p:ext uri="{BB962C8B-B14F-4D97-AF65-F5344CB8AC3E}">
        <p14:creationId xmlns:p14="http://schemas.microsoft.com/office/powerpoint/2010/main" val="1537912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4</a:t>
            </a:fld>
            <a:endParaRPr lang="en-US" dirty="0"/>
          </a:p>
        </p:txBody>
      </p:sp>
    </p:spTree>
    <p:extLst>
      <p:ext uri="{BB962C8B-B14F-4D97-AF65-F5344CB8AC3E}">
        <p14:creationId xmlns:p14="http://schemas.microsoft.com/office/powerpoint/2010/main" val="2007189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get more data!</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49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075" y="1870077"/>
            <a:ext cx="3962400" cy="1879600"/>
          </a:xfrm>
          <a:prstGeom prst="rect">
            <a:avLst/>
          </a:prstGeom>
        </p:spPr>
      </p:pic>
    </p:spTree>
    <p:extLst>
      <p:ext uri="{BB962C8B-B14F-4D97-AF65-F5344CB8AC3E}">
        <p14:creationId xmlns:p14="http://schemas.microsoft.com/office/powerpoint/2010/main" val="79515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402021" y="2326957"/>
          <a:ext cx="8339958" cy="2852586"/>
        </p:xfrm>
        <a:graphic>
          <a:graphicData uri="http://schemas.openxmlformats.org/drawingml/2006/table">
            <a:tbl>
              <a:tblPr firstRow="1" bandRow="1">
                <a:tableStyleId>{5940675A-B579-460E-94D1-54222C63F5DA}</a:tableStyleId>
              </a:tblPr>
              <a:tblGrid>
                <a:gridCol w="3752192"/>
                <a:gridCol w="2286000"/>
                <a:gridCol w="2301766"/>
              </a:tblGrid>
              <a:tr h="535043">
                <a:tc>
                  <a:txBody>
                    <a:bodyPr/>
                    <a:lstStyle/>
                    <a:p>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NMT</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SMT</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35043">
                <a:tc>
                  <a:txBody>
                    <a:bodyPr/>
                    <a:lstStyle/>
                    <a:p>
                      <a:r>
                        <a:rPr lang="en-US" sz="3500" dirty="0" smtClean="0">
                          <a:latin typeface="Garamond" charset="0"/>
                          <a:ea typeface="Garamond" charset="0"/>
                          <a:cs typeface="Garamond" charset="0"/>
                        </a:rPr>
                        <a:t>WMT17</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27.2</a:t>
                      </a:r>
                      <a:endParaRPr lang="en-US" sz="3500" b="1" dirty="0">
                        <a:solidFill>
                          <a:srgbClr val="00BD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24.0</a:t>
                      </a:r>
                      <a:endParaRPr lang="en-US" sz="3500" b="1" dirty="0">
                        <a:solidFill>
                          <a:srgbClr val="2500FF"/>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raw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17.3 </a:t>
                      </a:r>
                      <a:r>
                        <a:rPr lang="en-US" sz="3500" b="1" dirty="0" smtClean="0">
                          <a:solidFill>
                            <a:srgbClr val="C00000"/>
                          </a:solidFill>
                          <a:latin typeface="Garamond" charset="0"/>
                          <a:ea typeface="Garamond" charset="0"/>
                          <a:cs typeface="Garamond" charset="0"/>
                        </a:rPr>
                        <a:t>(-9.9)</a:t>
                      </a:r>
                      <a:endParaRPr lang="en-US" sz="3500" b="1" dirty="0">
                        <a:solidFill>
                          <a:srgbClr val="C00000"/>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25.2 </a:t>
                      </a:r>
                      <a:r>
                        <a:rPr lang="en-US" sz="3500" b="1" dirty="0" smtClean="0">
                          <a:solidFill>
                            <a:schemeClr val="tx1"/>
                          </a:solidFill>
                          <a:latin typeface="Garamond" charset="0"/>
                          <a:ea typeface="Garamond" charset="0"/>
                          <a:cs typeface="Garamond" charset="0"/>
                        </a:rPr>
                        <a:t>(+1.2)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1133">
                <a:tc>
                  <a:txBody>
                    <a:bodyPr/>
                    <a:lstStyle/>
                    <a:p>
                      <a:r>
                        <a:rPr lang="en-US" sz="3500" dirty="0" smtClean="0">
                          <a:latin typeface="Garamond" charset="0"/>
                          <a:ea typeface="Garamond" charset="0"/>
                          <a:cs typeface="Garamond" charset="0"/>
                        </a:rPr>
                        <a:t>+</a:t>
                      </a:r>
                      <a:r>
                        <a:rPr lang="en-US" sz="3500" baseline="0" dirty="0" smtClean="0">
                          <a:latin typeface="Garamond" charset="0"/>
                          <a:ea typeface="Garamond" charset="0"/>
                          <a:cs typeface="Garamond" charset="0"/>
                        </a:rPr>
                        <a:t> filtered </a:t>
                      </a:r>
                      <a:r>
                        <a:rPr lang="en-US" sz="3500" baseline="0" dirty="0" err="1" smtClean="0">
                          <a:latin typeface="Garamond" charset="0"/>
                          <a:ea typeface="Garamond" charset="0"/>
                          <a:cs typeface="Garamond" charset="0"/>
                        </a:rPr>
                        <a:t>paracrawl</a:t>
                      </a:r>
                      <a:endParaRPr lang="en-US" sz="3500" dirty="0">
                        <a:latin typeface="Garamond" charset="0"/>
                        <a:ea typeface="Garamond" charset="0"/>
                        <a:cs typeface="Garamond" charset="0"/>
                      </a:endParaRPr>
                    </a:p>
                  </a:txBody>
                  <a:tcPr marL="111760" marR="111760" marT="55880" marB="5588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00BD00"/>
                          </a:solidFill>
                          <a:latin typeface="Garamond" charset="0"/>
                          <a:ea typeface="Garamond" charset="0"/>
                          <a:cs typeface="Garamond" charset="0"/>
                        </a:rPr>
                        <a:t>32.4 </a:t>
                      </a:r>
                      <a:r>
                        <a:rPr lang="en-US" sz="3500" b="1" dirty="0" smtClean="0">
                          <a:solidFill>
                            <a:schemeClr val="tx1"/>
                          </a:solidFill>
                          <a:latin typeface="Garamond" charset="0"/>
                          <a:ea typeface="Garamond" charset="0"/>
                          <a:cs typeface="Garamond" charset="0"/>
                        </a:rPr>
                        <a:t>(+5.2)</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3500" b="1" dirty="0" smtClean="0">
                          <a:solidFill>
                            <a:srgbClr val="2500FF"/>
                          </a:solidFill>
                          <a:latin typeface="Garamond" charset="0"/>
                          <a:ea typeface="Garamond" charset="0"/>
                          <a:cs typeface="Garamond" charset="0"/>
                        </a:rPr>
                        <a:t>25.8 </a:t>
                      </a:r>
                      <a:r>
                        <a:rPr lang="en-US" sz="3500" b="1" dirty="0" smtClean="0">
                          <a:solidFill>
                            <a:schemeClr val="tx1"/>
                          </a:solidFill>
                          <a:latin typeface="Garamond" charset="0"/>
                          <a:ea typeface="Garamond" charset="0"/>
                          <a:cs typeface="Garamond" charset="0"/>
                        </a:rPr>
                        <a:t>(+1.8)</a:t>
                      </a:r>
                      <a:endParaRPr lang="en-US" sz="3500" b="1" dirty="0">
                        <a:solidFill>
                          <a:schemeClr val="tx1"/>
                        </a:solidFill>
                        <a:latin typeface="Garamond" charset="0"/>
                        <a:ea typeface="Garamond" charset="0"/>
                        <a:cs typeface="Garamond" charset="0"/>
                      </a:endParaRPr>
                    </a:p>
                  </a:txBody>
                  <a:tcPr marL="111760" marR="111760" marT="55880" marB="5588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50</a:t>
            </a:fld>
            <a:endParaRPr lang="en-US" dirty="0"/>
          </a:p>
        </p:txBody>
      </p:sp>
      <p:sp>
        <p:nvSpPr>
          <p:cNvPr id="8" name="Title 1"/>
          <p:cNvSpPr>
            <a:spLocks noGrp="1"/>
          </p:cNvSpPr>
          <p:nvPr>
            <p:ph type="title"/>
          </p:nvPr>
        </p:nvSpPr>
        <p:spPr/>
        <p:txBody>
          <a:bodyPr/>
          <a:lstStyle/>
          <a:p>
            <a:r>
              <a:rPr lang="en-US" dirty="0" err="1" smtClean="0"/>
              <a:t>De</a:t>
            </a:r>
            <a:r>
              <a:rPr lang="en-US" dirty="0" err="1" smtClean="0">
                <a:sym typeface="Wingdings"/>
              </a:rPr>
              <a:t>En</a:t>
            </a:r>
            <a:r>
              <a:rPr lang="en-US" dirty="0" smtClean="0">
                <a:sym typeface="Wingdings"/>
              </a:rPr>
              <a:t> translation</a:t>
            </a:r>
            <a:endParaRPr lang="en-US" dirty="0"/>
          </a:p>
        </p:txBody>
      </p:sp>
      <p:sp>
        <p:nvSpPr>
          <p:cNvPr id="2" name="Rectangle 1"/>
          <p:cNvSpPr/>
          <p:nvPr/>
        </p:nvSpPr>
        <p:spPr>
          <a:xfrm>
            <a:off x="228599" y="4327742"/>
            <a:ext cx="8686800" cy="1274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2993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a:t>
            </a:r>
            <a:r>
              <a:rPr lang="en-US" dirty="0" err="1" smtClean="0"/>
              <a:t>Paracrawl</a:t>
            </a:r>
            <a:endParaRPr lang="en-US" dirty="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51</a:t>
            </a:fld>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29142" t="7005" r="19230" b="81156"/>
          <a:stretch/>
        </p:blipFill>
        <p:spPr>
          <a:xfrm>
            <a:off x="457200" y="1939443"/>
            <a:ext cx="8229600" cy="2670658"/>
          </a:xfrm>
        </p:spPr>
      </p:pic>
      <p:graphicFrame>
        <p:nvGraphicFramePr>
          <p:cNvPr id="10" name="Table 9"/>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686643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Analysis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8992204"/>
              </p:ext>
            </p:extLst>
          </p:nvPr>
        </p:nvGraphicFramePr>
        <p:xfrm>
          <a:off x="0" y="1370013"/>
          <a:ext cx="9334500" cy="51689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52</a:t>
            </a:fld>
            <a:endParaRPr lang="en-US" dirty="0"/>
          </a:p>
        </p:txBody>
      </p:sp>
    </p:spTree>
    <p:extLst>
      <p:ext uri="{BB962C8B-B14F-4D97-AF65-F5344CB8AC3E}">
        <p14:creationId xmlns:p14="http://schemas.microsoft.com/office/powerpoint/2010/main" val="1305322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Types</a:t>
            </a:r>
            <a:endParaRPr lang="en-US" dirty="0"/>
          </a:p>
        </p:txBody>
      </p:sp>
      <p:sp>
        <p:nvSpPr>
          <p:cNvPr id="3" name="Content Placeholder 2"/>
          <p:cNvSpPr>
            <a:spLocks noGrp="1"/>
          </p:cNvSpPr>
          <p:nvPr>
            <p:ph idx="1"/>
          </p:nvPr>
        </p:nvSpPr>
        <p:spPr/>
        <p:txBody>
          <a:bodyPr>
            <a:normAutofit/>
          </a:bodyPr>
          <a:lstStyle/>
          <a:p>
            <a:r>
              <a:rPr lang="en-US" dirty="0" smtClean="0"/>
              <a:t>Misaligned Sentences</a:t>
            </a:r>
          </a:p>
          <a:p>
            <a:r>
              <a:rPr lang="en-US" dirty="0" err="1" smtClean="0"/>
              <a:t>Misordered</a:t>
            </a:r>
            <a:r>
              <a:rPr lang="en-US" dirty="0" smtClean="0"/>
              <a:t> words</a:t>
            </a:r>
          </a:p>
          <a:p>
            <a:r>
              <a:rPr lang="en-US" dirty="0" smtClean="0"/>
              <a:t>Wrong Language</a:t>
            </a:r>
          </a:p>
          <a:p>
            <a:r>
              <a:rPr lang="en-US" dirty="0" smtClean="0"/>
              <a:t>Untranslated Sentences</a:t>
            </a:r>
          </a:p>
          <a:p>
            <a:r>
              <a:rPr lang="en-US" dirty="0" smtClean="0"/>
              <a:t>Short Segments </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53</a:t>
            </a:fld>
            <a:endParaRPr lang="en-US" dirty="0"/>
          </a:p>
        </p:txBody>
      </p:sp>
    </p:spTree>
    <p:extLst>
      <p:ext uri="{BB962C8B-B14F-4D97-AF65-F5344CB8AC3E}">
        <p14:creationId xmlns:p14="http://schemas.microsoft.com/office/powerpoint/2010/main" val="112876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54</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8789221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3" name="Slide Number Placeholder 2"/>
          <p:cNvSpPr>
            <a:spLocks noGrp="1"/>
          </p:cNvSpPr>
          <p:nvPr>
            <p:ph type="sldNum" sz="quarter" idx="12"/>
          </p:nvPr>
        </p:nvSpPr>
        <p:spPr/>
        <p:txBody>
          <a:bodyPr/>
          <a:lstStyle/>
          <a:p>
            <a:fld id="{C12314A2-7C65-4740-9CD2-1DF38082228D}" type="slidenum">
              <a:rPr lang="en-US" smtClean="0"/>
              <a:pPr/>
              <a:t>55</a:t>
            </a:fld>
            <a:endParaRPr lang="en-US" dirty="0"/>
          </a:p>
        </p:txBody>
      </p:sp>
      <p:sp>
        <p:nvSpPr>
          <p:cNvPr id="6" name="Content Placeholder 5"/>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endParaRPr lang="en-US" dirty="0"/>
          </a:p>
        </p:txBody>
      </p:sp>
    </p:spTree>
    <p:extLst>
      <p:ext uri="{BB962C8B-B14F-4D97-AF65-F5344CB8AC3E}">
        <p14:creationId xmlns:p14="http://schemas.microsoft.com/office/powerpoint/2010/main" val="1919225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C00000"/>
                </a:solidFill>
              </a:rPr>
              <a:t>The kangaroos jump</a:t>
            </a:r>
            <a:endParaRPr lang="en-US" sz="3000" dirty="0">
              <a:solidFill>
                <a:srgbClr val="00B050"/>
              </a:solidFill>
            </a:endParaRPr>
          </a:p>
          <a:p>
            <a:pPr marL="0" indent="0">
              <a:buNone/>
            </a:pPr>
            <a:r>
              <a:rPr lang="en-US" sz="3000" dirty="0" smtClean="0">
                <a:solidFill>
                  <a:srgbClr val="00B050"/>
                </a:solidFill>
              </a:rPr>
              <a:t>The </a:t>
            </a:r>
            <a:r>
              <a:rPr lang="en-US" sz="3000" dirty="0">
                <a:solidFill>
                  <a:srgbClr val="00B050"/>
                </a:solidFill>
              </a:rPr>
              <a:t>koala is </a:t>
            </a:r>
            <a:r>
              <a:rPr lang="en-US" sz="3000" dirty="0" smtClean="0">
                <a:solidFill>
                  <a:srgbClr val="00B050"/>
                </a:solidFill>
              </a:rPr>
              <a:t>soft</a:t>
            </a:r>
          </a:p>
          <a:p>
            <a:pPr marL="0" indent="0">
              <a:buNone/>
            </a:pPr>
            <a:r>
              <a:rPr lang="en-US" sz="3000" dirty="0" smtClean="0">
                <a:solidFill>
                  <a:srgbClr val="8039B7"/>
                </a:solidFill>
              </a:rPr>
              <a:t>The </a:t>
            </a:r>
            <a:r>
              <a:rPr lang="en-US" sz="3000" dirty="0">
                <a:solidFill>
                  <a:srgbClr val="8039B7"/>
                </a:solidFill>
              </a:rPr>
              <a:t>kangaroo is </a:t>
            </a:r>
            <a:r>
              <a:rPr lang="en-US" sz="3000" dirty="0" smtClean="0">
                <a:solidFill>
                  <a:srgbClr val="8039B7"/>
                </a:solidFill>
              </a:rPr>
              <a:t>fast</a:t>
            </a:r>
          </a:p>
          <a:p>
            <a:pPr marL="0" indent="0">
              <a:buNone/>
            </a:pPr>
            <a:r>
              <a:rPr lang="en-US" sz="3000" dirty="0" smtClean="0">
                <a:solidFill>
                  <a:srgbClr val="0228D6"/>
                </a:solidFill>
              </a:rPr>
              <a:t>The </a:t>
            </a:r>
            <a:r>
              <a:rPr lang="en-US" sz="3000" dirty="0">
                <a:solidFill>
                  <a:srgbClr val="0228D6"/>
                </a:solidFill>
              </a:rPr>
              <a:t>koalas are cute</a:t>
            </a:r>
          </a:p>
          <a:p>
            <a:endParaRPr lang="en-US" sz="27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56</a:t>
            </a:fld>
            <a:endParaRPr lang="en-US" dirty="0"/>
          </a:p>
        </p:txBody>
      </p:sp>
    </p:spTree>
    <p:extLst>
      <p:ext uri="{BB962C8B-B14F-4D97-AF65-F5344CB8AC3E}">
        <p14:creationId xmlns:p14="http://schemas.microsoft.com/office/powerpoint/2010/main" val="1320493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Misaligned Sentences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57</a:t>
            </a:fld>
            <a:endParaRPr lang="en-US" dirty="0"/>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34887" t="7638" r="13859" b="85386"/>
          <a:stretch/>
        </p:blipFill>
        <p:spPr>
          <a:xfrm>
            <a:off x="496122" y="2643185"/>
            <a:ext cx="8229600" cy="1585117"/>
          </a:xfrm>
        </p:spPr>
      </p:pic>
      <p:graphicFrame>
        <p:nvGraphicFramePr>
          <p:cNvPr id="6" name="Table 5"/>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7059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Words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58</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670067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5</a:t>
            </a:fld>
            <a:endParaRPr lang="en-US" dirty="0"/>
          </a:p>
        </p:txBody>
      </p:sp>
    </p:spTree>
    <p:extLst>
      <p:ext uri="{BB962C8B-B14F-4D97-AF65-F5344CB8AC3E}">
        <p14:creationId xmlns:p14="http://schemas.microsoft.com/office/powerpoint/2010/main" val="2008993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(source)</a:t>
            </a:r>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01063"/>
                </a:solidFill>
              </a:rPr>
              <a:t>Die</a:t>
            </a:r>
            <a:r>
              <a:rPr lang="en-US" sz="3000" dirty="0">
                <a:solidFill>
                  <a:srgbClr val="001688"/>
                </a:solidFill>
              </a:rPr>
              <a:t> </a:t>
            </a:r>
            <a:r>
              <a:rPr lang="en-US" sz="3000" dirty="0">
                <a:solidFill>
                  <a:srgbClr val="0229D6"/>
                </a:solidFill>
              </a:rPr>
              <a:t>Koalas</a:t>
            </a:r>
            <a:r>
              <a:rPr lang="en-US" sz="3000" dirty="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a:solidFill>
                  <a:srgbClr val="610706"/>
                </a:solidFill>
              </a:rPr>
              <a:t>Die </a:t>
            </a:r>
            <a:r>
              <a:rPr lang="en-US" sz="3000" dirty="0" err="1">
                <a:solidFill>
                  <a:srgbClr val="C00000"/>
                </a:solidFill>
              </a:rPr>
              <a:t>Kängurus</a:t>
            </a:r>
            <a:r>
              <a:rPr lang="en-US" sz="3000" dirty="0">
                <a:solidFill>
                  <a:srgbClr val="C00000"/>
                </a:solidFill>
              </a:rPr>
              <a:t> </a:t>
            </a:r>
            <a:r>
              <a:rPr lang="en-US" sz="3000" dirty="0" err="1">
                <a:solidFill>
                  <a:srgbClr val="F6585B"/>
                </a:solidFill>
              </a:rPr>
              <a:t>springen</a:t>
            </a:r>
            <a:endParaRPr lang="en-US" sz="3000" dirty="0">
              <a:solidFill>
                <a:srgbClr val="F6585B"/>
              </a:solidFill>
            </a:endParaRPr>
          </a:p>
          <a:p>
            <a:pPr marL="0" indent="0">
              <a:buNone/>
            </a:pPr>
            <a:r>
              <a:rPr lang="en-US" sz="3000" dirty="0">
                <a:solidFill>
                  <a:srgbClr val="0A3D1C"/>
                </a:solidFill>
              </a:rPr>
              <a:t>Der </a:t>
            </a:r>
            <a:r>
              <a:rPr lang="en-US" sz="3000" dirty="0">
                <a:solidFill>
                  <a:srgbClr val="007F39"/>
                </a:solidFill>
              </a:rPr>
              <a:t>Koala</a:t>
            </a:r>
            <a:r>
              <a:rPr lang="en-US" sz="3000" dirty="0">
                <a:solidFill>
                  <a:srgbClr val="00632C"/>
                </a:solidFill>
              </a:rPr>
              <a:t> </a:t>
            </a:r>
            <a:r>
              <a:rPr lang="en-US" sz="3000" dirty="0" err="1">
                <a:solidFill>
                  <a:srgbClr val="00B050"/>
                </a:solidFill>
              </a:rPr>
              <a:t>ist</a:t>
            </a:r>
            <a:r>
              <a:rPr lang="en-US" sz="3000" dirty="0">
                <a:solidFill>
                  <a:srgbClr val="00B050"/>
                </a:solidFill>
              </a:rPr>
              <a:t> </a:t>
            </a:r>
            <a:r>
              <a:rPr lang="en-US" sz="3000" dirty="0" err="1">
                <a:solidFill>
                  <a:srgbClr val="22FF86"/>
                </a:solidFill>
              </a:rPr>
              <a:t>weich</a:t>
            </a:r>
            <a:r>
              <a:rPr lang="en-US" sz="3000" dirty="0">
                <a:solidFill>
                  <a:srgbClr val="22FF86"/>
                </a:solidFill>
              </a:rPr>
              <a:t> </a:t>
            </a:r>
          </a:p>
          <a:p>
            <a:pPr marL="0" indent="0">
              <a:buNone/>
            </a:pPr>
            <a:r>
              <a:rPr lang="en-US" sz="3000" dirty="0">
                <a:solidFill>
                  <a:srgbClr val="401D5B"/>
                </a:solidFill>
              </a:rPr>
              <a:t>Das </a:t>
            </a:r>
            <a:r>
              <a:rPr lang="en-US" sz="3000" dirty="0" err="1">
                <a:solidFill>
                  <a:srgbClr val="66209C"/>
                </a:solidFill>
              </a:rPr>
              <a:t>Känguru</a:t>
            </a:r>
            <a:r>
              <a:rPr lang="en-US" sz="3000" dirty="0">
                <a:solidFill>
                  <a:srgbClr val="66209C"/>
                </a:solidFill>
              </a:rPr>
              <a:t> </a:t>
            </a:r>
            <a:r>
              <a:rPr lang="en-US" sz="3000" dirty="0" err="1">
                <a:solidFill>
                  <a:srgbClr val="9751CD"/>
                </a:solidFill>
              </a:rPr>
              <a:t>ist</a:t>
            </a:r>
            <a:r>
              <a:rPr lang="en-US" sz="3000" dirty="0">
                <a:solidFill>
                  <a:srgbClr val="9751CD"/>
                </a:solidFill>
              </a:rPr>
              <a:t> </a:t>
            </a:r>
            <a:r>
              <a:rPr lang="en-US" sz="3000" dirty="0" err="1">
                <a:solidFill>
                  <a:srgbClr val="BD72F6"/>
                </a:solidFill>
              </a:rPr>
              <a:t>schnell</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01063"/>
                </a:solidFill>
              </a:rPr>
              <a:t>The </a:t>
            </a:r>
            <a:r>
              <a:rPr lang="en-US" sz="3000" dirty="0">
                <a:solidFill>
                  <a:srgbClr val="0228D6"/>
                </a:solidFill>
              </a:rPr>
              <a:t>koalas are </a:t>
            </a:r>
            <a:r>
              <a:rPr lang="en-US" sz="3000" dirty="0" smtClean="0">
                <a:solidFill>
                  <a:srgbClr val="728CFF"/>
                </a:solidFill>
              </a:rPr>
              <a:t>cute</a:t>
            </a:r>
            <a:endParaRPr lang="en-US" sz="3000" dirty="0">
              <a:solidFill>
                <a:srgbClr val="728CFF"/>
              </a:solidFill>
            </a:endParaRPr>
          </a:p>
          <a:p>
            <a:pPr marL="0" indent="0">
              <a:buNone/>
            </a:pPr>
            <a:r>
              <a:rPr lang="en-US" sz="3000" dirty="0">
                <a:solidFill>
                  <a:srgbClr val="610706"/>
                </a:solidFill>
              </a:rPr>
              <a:t>The</a:t>
            </a:r>
            <a:r>
              <a:rPr lang="en-US" sz="3000" dirty="0">
                <a:solidFill>
                  <a:srgbClr val="C00000"/>
                </a:solidFill>
              </a:rPr>
              <a:t> kangaroos </a:t>
            </a:r>
            <a:r>
              <a:rPr lang="en-US" sz="3000" dirty="0">
                <a:solidFill>
                  <a:srgbClr val="FF686A"/>
                </a:solidFill>
              </a:rPr>
              <a:t>jump</a:t>
            </a:r>
          </a:p>
          <a:p>
            <a:pPr marL="0" indent="0">
              <a:buNone/>
            </a:pPr>
            <a:r>
              <a:rPr lang="en-US" sz="3000" dirty="0" smtClean="0">
                <a:solidFill>
                  <a:srgbClr val="0A3D1C"/>
                </a:solidFill>
              </a:rPr>
              <a:t>The </a:t>
            </a:r>
            <a:r>
              <a:rPr lang="en-US" sz="3000" dirty="0">
                <a:solidFill>
                  <a:srgbClr val="007F39"/>
                </a:solidFill>
              </a:rPr>
              <a:t>koala </a:t>
            </a:r>
            <a:r>
              <a:rPr lang="en-US" sz="3000" dirty="0">
                <a:solidFill>
                  <a:srgbClr val="00B050"/>
                </a:solidFill>
              </a:rPr>
              <a:t>is </a:t>
            </a:r>
            <a:r>
              <a:rPr lang="en-US" sz="3000" dirty="0">
                <a:solidFill>
                  <a:srgbClr val="22FF86"/>
                </a:solidFill>
              </a:rPr>
              <a:t>soft</a:t>
            </a:r>
          </a:p>
          <a:p>
            <a:pPr marL="0" indent="0">
              <a:buNone/>
            </a:pPr>
            <a:r>
              <a:rPr lang="en-US" sz="3000" dirty="0">
                <a:solidFill>
                  <a:srgbClr val="401D5B"/>
                </a:solidFill>
              </a:rPr>
              <a:t>The </a:t>
            </a:r>
            <a:r>
              <a:rPr lang="en-US" sz="3000" dirty="0">
                <a:solidFill>
                  <a:srgbClr val="66209C"/>
                </a:solidFill>
              </a:rPr>
              <a:t>kangaroo</a:t>
            </a:r>
            <a:r>
              <a:rPr lang="en-US" sz="3000" dirty="0">
                <a:solidFill>
                  <a:srgbClr val="8039B7"/>
                </a:solidFill>
              </a:rPr>
              <a:t> </a:t>
            </a:r>
            <a:r>
              <a:rPr lang="en-US" sz="3000" dirty="0">
                <a:solidFill>
                  <a:srgbClr val="9751CD"/>
                </a:solidFill>
              </a:rPr>
              <a:t>is</a:t>
            </a:r>
            <a:r>
              <a:rPr lang="en-US" sz="3000" dirty="0">
                <a:solidFill>
                  <a:srgbClr val="8039B7"/>
                </a:solidFill>
              </a:rPr>
              <a:t> </a:t>
            </a:r>
            <a:r>
              <a:rPr lang="en-US" sz="3000" dirty="0">
                <a:solidFill>
                  <a:srgbClr val="BD72F6"/>
                </a:solidFill>
              </a:rPr>
              <a:t>fast</a:t>
            </a: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59</a:t>
            </a:fld>
            <a:endParaRPr lang="en-US" dirty="0"/>
          </a:p>
        </p:txBody>
      </p:sp>
    </p:spTree>
    <p:extLst>
      <p:ext uri="{BB962C8B-B14F-4D97-AF65-F5344CB8AC3E}">
        <p14:creationId xmlns:p14="http://schemas.microsoft.com/office/powerpoint/2010/main" val="18414365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(source)</a:t>
            </a:r>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smtClean="0">
                <a:solidFill>
                  <a:srgbClr val="0229D6"/>
                </a:solidFill>
              </a:rPr>
              <a:t>Koalas </a:t>
            </a:r>
            <a:r>
              <a:rPr lang="en-US" sz="3000" dirty="0">
                <a:solidFill>
                  <a:srgbClr val="001063"/>
                </a:solidFill>
              </a:rPr>
              <a:t>Die</a:t>
            </a:r>
            <a:r>
              <a:rPr lang="en-US" sz="3000" dirty="0" smtClean="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err="1" smtClean="0">
                <a:solidFill>
                  <a:srgbClr val="C00000"/>
                </a:solidFill>
              </a:rPr>
              <a:t>Kängurus</a:t>
            </a:r>
            <a:r>
              <a:rPr lang="en-US" sz="3000" dirty="0" smtClean="0">
                <a:solidFill>
                  <a:srgbClr val="C00000"/>
                </a:solidFill>
              </a:rPr>
              <a:t> </a:t>
            </a:r>
            <a:r>
              <a:rPr lang="en-US" sz="3000" dirty="0" err="1" smtClean="0">
                <a:solidFill>
                  <a:srgbClr val="F6585B"/>
                </a:solidFill>
              </a:rPr>
              <a:t>springen</a:t>
            </a:r>
            <a:r>
              <a:rPr lang="en-US" sz="3000" dirty="0" smtClean="0">
                <a:solidFill>
                  <a:srgbClr val="F6585B"/>
                </a:solidFill>
              </a:rPr>
              <a:t> </a:t>
            </a:r>
            <a:r>
              <a:rPr lang="en-US" sz="3000" dirty="0">
                <a:solidFill>
                  <a:srgbClr val="610706"/>
                </a:solidFill>
              </a:rPr>
              <a:t>Die </a:t>
            </a:r>
            <a:endParaRPr lang="en-US" sz="3000" dirty="0">
              <a:solidFill>
                <a:srgbClr val="F6585B"/>
              </a:solidFill>
            </a:endParaRPr>
          </a:p>
          <a:p>
            <a:pPr marL="0" indent="0">
              <a:buNone/>
            </a:pPr>
            <a:r>
              <a:rPr lang="en-US" sz="3000" dirty="0" err="1" smtClean="0">
                <a:solidFill>
                  <a:srgbClr val="00B050"/>
                </a:solidFill>
              </a:rPr>
              <a:t>ist</a:t>
            </a:r>
            <a:r>
              <a:rPr lang="en-US" sz="3000" dirty="0" smtClean="0">
                <a:solidFill>
                  <a:srgbClr val="00B050"/>
                </a:solidFill>
              </a:rPr>
              <a:t> </a:t>
            </a:r>
            <a:r>
              <a:rPr lang="en-US" sz="3000" dirty="0">
                <a:solidFill>
                  <a:srgbClr val="0A3D1C"/>
                </a:solidFill>
              </a:rPr>
              <a:t>Der </a:t>
            </a:r>
            <a:r>
              <a:rPr lang="en-US" sz="3000" dirty="0" smtClean="0">
                <a:solidFill>
                  <a:srgbClr val="0A3D1C"/>
                </a:solidFill>
              </a:rPr>
              <a:t> </a:t>
            </a:r>
            <a:r>
              <a:rPr lang="en-US" sz="3000" dirty="0" err="1" smtClean="0">
                <a:solidFill>
                  <a:srgbClr val="22FF86"/>
                </a:solidFill>
              </a:rPr>
              <a:t>weich</a:t>
            </a:r>
            <a:r>
              <a:rPr lang="en-US" sz="3000" dirty="0" smtClean="0">
                <a:solidFill>
                  <a:srgbClr val="22FF86"/>
                </a:solidFill>
              </a:rPr>
              <a:t> </a:t>
            </a:r>
            <a:r>
              <a:rPr lang="en-US" sz="3000" dirty="0">
                <a:solidFill>
                  <a:srgbClr val="007F39"/>
                </a:solidFill>
              </a:rPr>
              <a:t>Koala</a:t>
            </a:r>
            <a:r>
              <a:rPr lang="en-US" sz="3000" dirty="0">
                <a:solidFill>
                  <a:srgbClr val="00632C"/>
                </a:solidFill>
              </a:rPr>
              <a:t> </a:t>
            </a:r>
            <a:endParaRPr lang="en-US" sz="3000" dirty="0">
              <a:solidFill>
                <a:srgbClr val="22FF86"/>
              </a:solidFill>
            </a:endParaRPr>
          </a:p>
          <a:p>
            <a:pPr marL="0" indent="0">
              <a:buNone/>
            </a:pPr>
            <a:r>
              <a:rPr lang="en-US" sz="3000" dirty="0" err="1">
                <a:solidFill>
                  <a:srgbClr val="BD72F6"/>
                </a:solidFill>
              </a:rPr>
              <a:t>schnell</a:t>
            </a:r>
            <a:r>
              <a:rPr lang="en-US" sz="3000" dirty="0">
                <a:solidFill>
                  <a:srgbClr val="401D5B"/>
                </a:solidFill>
              </a:rPr>
              <a:t> </a:t>
            </a:r>
            <a:r>
              <a:rPr lang="en-US" sz="3000" dirty="0" err="1" smtClean="0">
                <a:solidFill>
                  <a:srgbClr val="66209C"/>
                </a:solidFill>
              </a:rPr>
              <a:t>Känguru</a:t>
            </a:r>
            <a:r>
              <a:rPr lang="en-US" sz="3000" dirty="0" smtClean="0">
                <a:solidFill>
                  <a:srgbClr val="66209C"/>
                </a:solidFill>
              </a:rPr>
              <a:t> </a:t>
            </a:r>
            <a:r>
              <a:rPr lang="en-US" sz="3000" dirty="0" err="1">
                <a:solidFill>
                  <a:srgbClr val="9751CD"/>
                </a:solidFill>
              </a:rPr>
              <a:t>ist</a:t>
            </a:r>
            <a:r>
              <a:rPr lang="en-US" sz="3000" dirty="0">
                <a:solidFill>
                  <a:srgbClr val="9751CD"/>
                </a:solidFill>
              </a:rPr>
              <a:t> </a:t>
            </a:r>
            <a:r>
              <a:rPr lang="en-US" sz="3000" dirty="0" smtClean="0">
                <a:solidFill>
                  <a:srgbClr val="401D5B"/>
                </a:solidFill>
              </a:rPr>
              <a:t>Das </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01063"/>
                </a:solidFill>
              </a:rPr>
              <a:t>The </a:t>
            </a:r>
            <a:r>
              <a:rPr lang="en-US" sz="3000" dirty="0">
                <a:solidFill>
                  <a:srgbClr val="0228D6"/>
                </a:solidFill>
              </a:rPr>
              <a:t>koalas are </a:t>
            </a:r>
            <a:r>
              <a:rPr lang="en-US" sz="3000" dirty="0" smtClean="0">
                <a:solidFill>
                  <a:srgbClr val="728CFF"/>
                </a:solidFill>
              </a:rPr>
              <a:t>cute</a:t>
            </a:r>
            <a:endParaRPr lang="en-US" sz="3000" dirty="0">
              <a:solidFill>
                <a:srgbClr val="728CFF"/>
              </a:solidFill>
            </a:endParaRPr>
          </a:p>
          <a:p>
            <a:pPr marL="0" indent="0">
              <a:buNone/>
            </a:pPr>
            <a:r>
              <a:rPr lang="en-US" sz="3000" dirty="0">
                <a:solidFill>
                  <a:srgbClr val="610706"/>
                </a:solidFill>
              </a:rPr>
              <a:t>The</a:t>
            </a:r>
            <a:r>
              <a:rPr lang="en-US" sz="3000" dirty="0">
                <a:solidFill>
                  <a:srgbClr val="C00000"/>
                </a:solidFill>
              </a:rPr>
              <a:t> kangaroos </a:t>
            </a:r>
            <a:r>
              <a:rPr lang="en-US" sz="3000" dirty="0">
                <a:solidFill>
                  <a:srgbClr val="FF686A"/>
                </a:solidFill>
              </a:rPr>
              <a:t>jump</a:t>
            </a:r>
          </a:p>
          <a:p>
            <a:pPr marL="0" indent="0">
              <a:buNone/>
            </a:pPr>
            <a:r>
              <a:rPr lang="en-US" sz="3000" dirty="0" smtClean="0">
                <a:solidFill>
                  <a:srgbClr val="0A3D1C"/>
                </a:solidFill>
              </a:rPr>
              <a:t>The </a:t>
            </a:r>
            <a:r>
              <a:rPr lang="en-US" sz="3000" dirty="0">
                <a:solidFill>
                  <a:srgbClr val="007F39"/>
                </a:solidFill>
              </a:rPr>
              <a:t>koala </a:t>
            </a:r>
            <a:r>
              <a:rPr lang="en-US" sz="3000" dirty="0">
                <a:solidFill>
                  <a:srgbClr val="00B050"/>
                </a:solidFill>
              </a:rPr>
              <a:t>is </a:t>
            </a:r>
            <a:r>
              <a:rPr lang="en-US" sz="3000" dirty="0">
                <a:solidFill>
                  <a:srgbClr val="22FF86"/>
                </a:solidFill>
              </a:rPr>
              <a:t>soft</a:t>
            </a:r>
          </a:p>
          <a:p>
            <a:pPr marL="0" indent="0">
              <a:buNone/>
            </a:pPr>
            <a:r>
              <a:rPr lang="en-US" sz="3000" dirty="0">
                <a:solidFill>
                  <a:srgbClr val="401D5B"/>
                </a:solidFill>
              </a:rPr>
              <a:t>The </a:t>
            </a:r>
            <a:r>
              <a:rPr lang="en-US" sz="3000" dirty="0">
                <a:solidFill>
                  <a:srgbClr val="66209C"/>
                </a:solidFill>
              </a:rPr>
              <a:t>kangaroo</a:t>
            </a:r>
            <a:r>
              <a:rPr lang="en-US" sz="3000" dirty="0">
                <a:solidFill>
                  <a:srgbClr val="8039B7"/>
                </a:solidFill>
              </a:rPr>
              <a:t> </a:t>
            </a:r>
            <a:r>
              <a:rPr lang="en-US" sz="3000" dirty="0">
                <a:solidFill>
                  <a:srgbClr val="9751CD"/>
                </a:solidFill>
              </a:rPr>
              <a:t>is</a:t>
            </a:r>
            <a:r>
              <a:rPr lang="en-US" sz="3000" dirty="0">
                <a:solidFill>
                  <a:srgbClr val="8039B7"/>
                </a:solidFill>
              </a:rPr>
              <a:t> </a:t>
            </a:r>
            <a:r>
              <a:rPr lang="en-US" sz="3000" dirty="0">
                <a:solidFill>
                  <a:srgbClr val="BD72F6"/>
                </a:solidFill>
              </a:rPr>
              <a:t>fast</a:t>
            </a: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60</a:t>
            </a:fld>
            <a:endParaRPr lang="en-US" dirty="0"/>
          </a:p>
        </p:txBody>
      </p:sp>
    </p:spTree>
    <p:extLst>
      <p:ext uri="{BB962C8B-B14F-4D97-AF65-F5344CB8AC3E}">
        <p14:creationId xmlns:p14="http://schemas.microsoft.com/office/powerpoint/2010/main" val="7178567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(source)</a:t>
            </a:r>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61</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879" t="15945" r="17150" b="77050"/>
          <a:stretch/>
        </p:blipFill>
        <p:spPr>
          <a:xfrm>
            <a:off x="481878" y="2644059"/>
            <a:ext cx="8229600" cy="1600440"/>
          </a:xfrm>
        </p:spPr>
      </p:pic>
      <p:graphicFrame>
        <p:nvGraphicFramePr>
          <p:cNvPr id="6" name="Table 5"/>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9513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a:t>
            </a:r>
            <a:r>
              <a:rPr lang="en-US" dirty="0"/>
              <a:t>Words (target)</a:t>
            </a:r>
          </a:p>
        </p:txBody>
      </p:sp>
      <p:sp>
        <p:nvSpPr>
          <p:cNvPr id="3" name="Content Placeholder 2"/>
          <p:cNvSpPr>
            <a:spLocks noGrp="1"/>
          </p:cNvSpPr>
          <p:nvPr>
            <p:ph idx="1"/>
          </p:nvPr>
        </p:nvSpPr>
        <p:spPr>
          <a:xfrm>
            <a:off x="628650" y="2521131"/>
            <a:ext cx="7886700" cy="3655832"/>
          </a:xfrm>
        </p:spPr>
        <p:txBody>
          <a:bodyPr numCol="2">
            <a:normAutofit/>
          </a:bodyPr>
          <a:lstStyle/>
          <a:p>
            <a:pPr marL="0" indent="0">
              <a:buNone/>
            </a:pPr>
            <a:r>
              <a:rPr lang="en-US" sz="3000" dirty="0">
                <a:solidFill>
                  <a:srgbClr val="001063"/>
                </a:solidFill>
              </a:rPr>
              <a:t>Die</a:t>
            </a:r>
            <a:r>
              <a:rPr lang="en-US" sz="3000" dirty="0">
                <a:solidFill>
                  <a:srgbClr val="001688"/>
                </a:solidFill>
              </a:rPr>
              <a:t> </a:t>
            </a:r>
            <a:r>
              <a:rPr lang="en-US" sz="3000" dirty="0">
                <a:solidFill>
                  <a:srgbClr val="0229D6"/>
                </a:solidFill>
              </a:rPr>
              <a:t>Koalas</a:t>
            </a:r>
            <a:r>
              <a:rPr lang="en-US" sz="3000" dirty="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a:solidFill>
                  <a:srgbClr val="610706"/>
                </a:solidFill>
              </a:rPr>
              <a:t>Die </a:t>
            </a:r>
            <a:r>
              <a:rPr lang="en-US" sz="3000" dirty="0" err="1">
                <a:solidFill>
                  <a:srgbClr val="C00000"/>
                </a:solidFill>
              </a:rPr>
              <a:t>Kängurus</a:t>
            </a:r>
            <a:r>
              <a:rPr lang="en-US" sz="3000" dirty="0">
                <a:solidFill>
                  <a:srgbClr val="C00000"/>
                </a:solidFill>
              </a:rPr>
              <a:t> </a:t>
            </a:r>
            <a:r>
              <a:rPr lang="en-US" sz="3000" dirty="0" err="1">
                <a:solidFill>
                  <a:srgbClr val="F6585B"/>
                </a:solidFill>
              </a:rPr>
              <a:t>springen</a:t>
            </a:r>
            <a:endParaRPr lang="en-US" sz="3000" dirty="0">
              <a:solidFill>
                <a:srgbClr val="F6585B"/>
              </a:solidFill>
            </a:endParaRPr>
          </a:p>
          <a:p>
            <a:pPr marL="0" indent="0">
              <a:buNone/>
            </a:pPr>
            <a:r>
              <a:rPr lang="en-US" sz="3000" dirty="0">
                <a:solidFill>
                  <a:srgbClr val="0A3D1C"/>
                </a:solidFill>
              </a:rPr>
              <a:t>Der </a:t>
            </a:r>
            <a:r>
              <a:rPr lang="en-US" sz="3000" dirty="0">
                <a:solidFill>
                  <a:srgbClr val="007F39"/>
                </a:solidFill>
              </a:rPr>
              <a:t>Koala</a:t>
            </a:r>
            <a:r>
              <a:rPr lang="en-US" sz="3000" dirty="0">
                <a:solidFill>
                  <a:srgbClr val="00632C"/>
                </a:solidFill>
              </a:rPr>
              <a:t> </a:t>
            </a:r>
            <a:r>
              <a:rPr lang="en-US" sz="3000" dirty="0" err="1">
                <a:solidFill>
                  <a:srgbClr val="00B050"/>
                </a:solidFill>
              </a:rPr>
              <a:t>ist</a:t>
            </a:r>
            <a:r>
              <a:rPr lang="en-US" sz="3000" dirty="0">
                <a:solidFill>
                  <a:srgbClr val="00B050"/>
                </a:solidFill>
              </a:rPr>
              <a:t> </a:t>
            </a:r>
            <a:r>
              <a:rPr lang="en-US" sz="3000" dirty="0" err="1">
                <a:solidFill>
                  <a:srgbClr val="22FF86"/>
                </a:solidFill>
              </a:rPr>
              <a:t>weich</a:t>
            </a:r>
            <a:r>
              <a:rPr lang="en-US" sz="3000" dirty="0">
                <a:solidFill>
                  <a:srgbClr val="22FF86"/>
                </a:solidFill>
              </a:rPr>
              <a:t> </a:t>
            </a:r>
          </a:p>
          <a:p>
            <a:pPr marL="0" indent="0">
              <a:buNone/>
            </a:pPr>
            <a:r>
              <a:rPr lang="en-US" sz="3000" dirty="0">
                <a:solidFill>
                  <a:srgbClr val="401D5B"/>
                </a:solidFill>
              </a:rPr>
              <a:t>Das </a:t>
            </a:r>
            <a:r>
              <a:rPr lang="en-US" sz="3000" dirty="0" err="1">
                <a:solidFill>
                  <a:srgbClr val="66209C"/>
                </a:solidFill>
              </a:rPr>
              <a:t>Känguru</a:t>
            </a:r>
            <a:r>
              <a:rPr lang="en-US" sz="3000" dirty="0">
                <a:solidFill>
                  <a:srgbClr val="66209C"/>
                </a:solidFill>
              </a:rPr>
              <a:t> </a:t>
            </a:r>
            <a:r>
              <a:rPr lang="en-US" sz="3000" dirty="0" err="1">
                <a:solidFill>
                  <a:srgbClr val="9751CD"/>
                </a:solidFill>
              </a:rPr>
              <a:t>ist</a:t>
            </a:r>
            <a:r>
              <a:rPr lang="en-US" sz="3000" dirty="0">
                <a:solidFill>
                  <a:srgbClr val="9751CD"/>
                </a:solidFill>
              </a:rPr>
              <a:t> </a:t>
            </a:r>
            <a:r>
              <a:rPr lang="en-US" sz="3000" dirty="0" err="1">
                <a:solidFill>
                  <a:srgbClr val="BD72F6"/>
                </a:solidFill>
              </a:rPr>
              <a:t>schnell</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01063"/>
                </a:solidFill>
              </a:rPr>
              <a:t>The </a:t>
            </a:r>
            <a:r>
              <a:rPr lang="en-US" sz="3000" dirty="0">
                <a:solidFill>
                  <a:srgbClr val="0228D6"/>
                </a:solidFill>
              </a:rPr>
              <a:t>koalas are </a:t>
            </a:r>
            <a:r>
              <a:rPr lang="en-US" sz="3000" dirty="0" smtClean="0">
                <a:solidFill>
                  <a:srgbClr val="728CFF"/>
                </a:solidFill>
              </a:rPr>
              <a:t>cute</a:t>
            </a:r>
            <a:endParaRPr lang="en-US" sz="3000" dirty="0">
              <a:solidFill>
                <a:srgbClr val="728CFF"/>
              </a:solidFill>
            </a:endParaRPr>
          </a:p>
          <a:p>
            <a:pPr marL="0" indent="0">
              <a:buNone/>
            </a:pPr>
            <a:r>
              <a:rPr lang="en-US" sz="3000" dirty="0">
                <a:solidFill>
                  <a:srgbClr val="610706"/>
                </a:solidFill>
              </a:rPr>
              <a:t>The</a:t>
            </a:r>
            <a:r>
              <a:rPr lang="en-US" sz="3000" dirty="0">
                <a:solidFill>
                  <a:srgbClr val="C00000"/>
                </a:solidFill>
              </a:rPr>
              <a:t> kangaroos </a:t>
            </a:r>
            <a:r>
              <a:rPr lang="en-US" sz="3000" dirty="0">
                <a:solidFill>
                  <a:srgbClr val="FF686A"/>
                </a:solidFill>
              </a:rPr>
              <a:t>jump</a:t>
            </a:r>
          </a:p>
          <a:p>
            <a:pPr marL="0" indent="0">
              <a:buNone/>
            </a:pPr>
            <a:r>
              <a:rPr lang="en-US" sz="3000" dirty="0" smtClean="0">
                <a:solidFill>
                  <a:srgbClr val="0A3D1C"/>
                </a:solidFill>
              </a:rPr>
              <a:t>The </a:t>
            </a:r>
            <a:r>
              <a:rPr lang="en-US" sz="3000" dirty="0">
                <a:solidFill>
                  <a:srgbClr val="007F39"/>
                </a:solidFill>
              </a:rPr>
              <a:t>koala </a:t>
            </a:r>
            <a:r>
              <a:rPr lang="en-US" sz="3000" dirty="0">
                <a:solidFill>
                  <a:srgbClr val="00B050"/>
                </a:solidFill>
              </a:rPr>
              <a:t>is </a:t>
            </a:r>
            <a:r>
              <a:rPr lang="en-US" sz="3000" dirty="0">
                <a:solidFill>
                  <a:srgbClr val="22FF86"/>
                </a:solidFill>
              </a:rPr>
              <a:t>soft</a:t>
            </a:r>
          </a:p>
          <a:p>
            <a:pPr marL="0" indent="0">
              <a:buNone/>
            </a:pPr>
            <a:r>
              <a:rPr lang="en-US" sz="3000" dirty="0">
                <a:solidFill>
                  <a:srgbClr val="401D5B"/>
                </a:solidFill>
              </a:rPr>
              <a:t>The </a:t>
            </a:r>
            <a:r>
              <a:rPr lang="en-US" sz="3000" dirty="0">
                <a:solidFill>
                  <a:srgbClr val="66209C"/>
                </a:solidFill>
              </a:rPr>
              <a:t>kangaroo</a:t>
            </a:r>
            <a:r>
              <a:rPr lang="en-US" sz="3000" dirty="0">
                <a:solidFill>
                  <a:srgbClr val="8039B7"/>
                </a:solidFill>
              </a:rPr>
              <a:t> </a:t>
            </a:r>
            <a:r>
              <a:rPr lang="en-US" sz="3000" dirty="0">
                <a:solidFill>
                  <a:srgbClr val="9751CD"/>
                </a:solidFill>
              </a:rPr>
              <a:t>is</a:t>
            </a:r>
            <a:r>
              <a:rPr lang="en-US" sz="3000" dirty="0">
                <a:solidFill>
                  <a:srgbClr val="8039B7"/>
                </a:solidFill>
              </a:rPr>
              <a:t> </a:t>
            </a:r>
            <a:r>
              <a:rPr lang="en-US" sz="3000" dirty="0">
                <a:solidFill>
                  <a:srgbClr val="BD72F6"/>
                </a:solidFill>
              </a:rPr>
              <a:t>fast</a:t>
            </a: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62</a:t>
            </a:fld>
            <a:endParaRPr lang="en-US" dirty="0"/>
          </a:p>
        </p:txBody>
      </p:sp>
    </p:spTree>
    <p:extLst>
      <p:ext uri="{BB962C8B-B14F-4D97-AF65-F5344CB8AC3E}">
        <p14:creationId xmlns:p14="http://schemas.microsoft.com/office/powerpoint/2010/main" val="2886405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Words (target)</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a:solidFill>
                  <a:srgbClr val="001063"/>
                </a:solidFill>
              </a:rPr>
              <a:t>Die</a:t>
            </a:r>
            <a:r>
              <a:rPr lang="en-US" sz="3000" dirty="0">
                <a:solidFill>
                  <a:srgbClr val="001688"/>
                </a:solidFill>
              </a:rPr>
              <a:t> </a:t>
            </a:r>
            <a:r>
              <a:rPr lang="en-US" sz="3000" dirty="0">
                <a:solidFill>
                  <a:srgbClr val="0229D6"/>
                </a:solidFill>
              </a:rPr>
              <a:t>Koalas</a:t>
            </a:r>
            <a:r>
              <a:rPr lang="en-US" sz="3000" dirty="0">
                <a:solidFill>
                  <a:srgbClr val="0228D6"/>
                </a:solidFill>
              </a:rPr>
              <a:t> </a:t>
            </a:r>
            <a:r>
              <a:rPr lang="en-US" sz="3000" dirty="0" err="1">
                <a:solidFill>
                  <a:srgbClr val="0228D6"/>
                </a:solidFill>
              </a:rPr>
              <a:t>sind</a:t>
            </a:r>
            <a:r>
              <a:rPr lang="en-US" sz="3000" dirty="0">
                <a:solidFill>
                  <a:srgbClr val="0228D6"/>
                </a:solidFill>
              </a:rPr>
              <a:t> </a:t>
            </a:r>
            <a:r>
              <a:rPr lang="en-US" sz="3000" dirty="0" err="1">
                <a:solidFill>
                  <a:srgbClr val="728CFF"/>
                </a:solidFill>
              </a:rPr>
              <a:t>süß</a:t>
            </a:r>
            <a:r>
              <a:rPr lang="en-US" sz="3000" dirty="0">
                <a:solidFill>
                  <a:srgbClr val="728CFF"/>
                </a:solidFill>
              </a:rPr>
              <a:t> </a:t>
            </a:r>
            <a:r>
              <a:rPr lang="en-US" sz="3000" dirty="0">
                <a:solidFill>
                  <a:srgbClr val="0228D6"/>
                </a:solidFill>
              </a:rPr>
              <a:t> </a:t>
            </a:r>
            <a:endParaRPr lang="en-US" sz="3000" dirty="0">
              <a:solidFill>
                <a:srgbClr val="A6AED6"/>
              </a:solidFill>
            </a:endParaRPr>
          </a:p>
          <a:p>
            <a:pPr marL="0" indent="0">
              <a:buNone/>
            </a:pPr>
            <a:r>
              <a:rPr lang="en-US" sz="3000" dirty="0">
                <a:solidFill>
                  <a:srgbClr val="610706"/>
                </a:solidFill>
              </a:rPr>
              <a:t>Die </a:t>
            </a:r>
            <a:r>
              <a:rPr lang="en-US" sz="3000" dirty="0" err="1">
                <a:solidFill>
                  <a:srgbClr val="C00000"/>
                </a:solidFill>
              </a:rPr>
              <a:t>Kängurus</a:t>
            </a:r>
            <a:r>
              <a:rPr lang="en-US" sz="3000" dirty="0">
                <a:solidFill>
                  <a:srgbClr val="C00000"/>
                </a:solidFill>
              </a:rPr>
              <a:t> </a:t>
            </a:r>
            <a:r>
              <a:rPr lang="en-US" sz="3000" dirty="0" err="1">
                <a:solidFill>
                  <a:srgbClr val="F6585B"/>
                </a:solidFill>
              </a:rPr>
              <a:t>springen</a:t>
            </a:r>
            <a:endParaRPr lang="en-US" sz="3000" dirty="0">
              <a:solidFill>
                <a:srgbClr val="F6585B"/>
              </a:solidFill>
            </a:endParaRPr>
          </a:p>
          <a:p>
            <a:pPr marL="0" indent="0">
              <a:buNone/>
            </a:pPr>
            <a:r>
              <a:rPr lang="en-US" sz="3000" dirty="0">
                <a:solidFill>
                  <a:srgbClr val="0A3D1C"/>
                </a:solidFill>
              </a:rPr>
              <a:t>Der </a:t>
            </a:r>
            <a:r>
              <a:rPr lang="en-US" sz="3000" dirty="0">
                <a:solidFill>
                  <a:srgbClr val="007F39"/>
                </a:solidFill>
              </a:rPr>
              <a:t>Koala</a:t>
            </a:r>
            <a:r>
              <a:rPr lang="en-US" sz="3000" dirty="0">
                <a:solidFill>
                  <a:srgbClr val="00632C"/>
                </a:solidFill>
              </a:rPr>
              <a:t> </a:t>
            </a:r>
            <a:r>
              <a:rPr lang="en-US" sz="3000" dirty="0" err="1">
                <a:solidFill>
                  <a:srgbClr val="00B050"/>
                </a:solidFill>
              </a:rPr>
              <a:t>ist</a:t>
            </a:r>
            <a:r>
              <a:rPr lang="en-US" sz="3000" dirty="0">
                <a:solidFill>
                  <a:srgbClr val="00B050"/>
                </a:solidFill>
              </a:rPr>
              <a:t> </a:t>
            </a:r>
            <a:r>
              <a:rPr lang="en-US" sz="3000" dirty="0" err="1">
                <a:solidFill>
                  <a:srgbClr val="22FF86"/>
                </a:solidFill>
              </a:rPr>
              <a:t>weich</a:t>
            </a:r>
            <a:r>
              <a:rPr lang="en-US" sz="3000" dirty="0">
                <a:solidFill>
                  <a:srgbClr val="22FF86"/>
                </a:solidFill>
              </a:rPr>
              <a:t> </a:t>
            </a:r>
          </a:p>
          <a:p>
            <a:pPr marL="0" indent="0">
              <a:buNone/>
            </a:pPr>
            <a:r>
              <a:rPr lang="en-US" sz="3000" dirty="0">
                <a:solidFill>
                  <a:srgbClr val="401D5B"/>
                </a:solidFill>
              </a:rPr>
              <a:t>Das </a:t>
            </a:r>
            <a:r>
              <a:rPr lang="en-US" sz="3000" dirty="0" err="1">
                <a:solidFill>
                  <a:srgbClr val="66209C"/>
                </a:solidFill>
              </a:rPr>
              <a:t>Känguru</a:t>
            </a:r>
            <a:r>
              <a:rPr lang="en-US" sz="3000" dirty="0">
                <a:solidFill>
                  <a:srgbClr val="66209C"/>
                </a:solidFill>
              </a:rPr>
              <a:t> </a:t>
            </a:r>
            <a:r>
              <a:rPr lang="en-US" sz="3000" dirty="0" err="1">
                <a:solidFill>
                  <a:srgbClr val="9751CD"/>
                </a:solidFill>
              </a:rPr>
              <a:t>ist</a:t>
            </a:r>
            <a:r>
              <a:rPr lang="en-US" sz="3000" dirty="0">
                <a:solidFill>
                  <a:srgbClr val="9751CD"/>
                </a:solidFill>
              </a:rPr>
              <a:t> </a:t>
            </a:r>
            <a:r>
              <a:rPr lang="en-US" sz="3000" dirty="0" err="1" smtClean="0">
                <a:solidFill>
                  <a:srgbClr val="BD72F6"/>
                </a:solidFill>
              </a:rPr>
              <a:t>schnell</a:t>
            </a:r>
            <a:endParaRPr lang="en-US" sz="3000" dirty="0">
              <a:solidFill>
                <a:srgbClr val="BD72F6"/>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smtClean="0">
                <a:solidFill>
                  <a:srgbClr val="0228D6"/>
                </a:solidFill>
              </a:rPr>
              <a:t>koalas </a:t>
            </a:r>
            <a:r>
              <a:rPr lang="en-US" sz="3000" dirty="0" smtClean="0">
                <a:solidFill>
                  <a:srgbClr val="728CFF"/>
                </a:solidFill>
              </a:rPr>
              <a:t>cute</a:t>
            </a:r>
            <a:r>
              <a:rPr lang="en-US" sz="3000" dirty="0" smtClean="0">
                <a:solidFill>
                  <a:srgbClr val="0228D6"/>
                </a:solidFill>
              </a:rPr>
              <a:t> are </a:t>
            </a:r>
            <a:r>
              <a:rPr lang="en-US" sz="3000" dirty="0">
                <a:solidFill>
                  <a:srgbClr val="001063"/>
                </a:solidFill>
              </a:rPr>
              <a:t>The </a:t>
            </a:r>
            <a:endParaRPr lang="en-US" sz="3000" dirty="0">
              <a:solidFill>
                <a:srgbClr val="728CFF"/>
              </a:solidFill>
            </a:endParaRPr>
          </a:p>
          <a:p>
            <a:pPr marL="0" indent="0">
              <a:buNone/>
            </a:pPr>
            <a:r>
              <a:rPr lang="en-US" sz="3000" dirty="0" smtClean="0">
                <a:solidFill>
                  <a:srgbClr val="C00000"/>
                </a:solidFill>
              </a:rPr>
              <a:t>kangaroos</a:t>
            </a:r>
            <a:r>
              <a:rPr lang="en-US" sz="3000" dirty="0">
                <a:solidFill>
                  <a:srgbClr val="610706"/>
                </a:solidFill>
              </a:rPr>
              <a:t> The</a:t>
            </a:r>
            <a:r>
              <a:rPr lang="en-US" sz="3000" dirty="0" smtClean="0">
                <a:solidFill>
                  <a:srgbClr val="C00000"/>
                </a:solidFill>
              </a:rPr>
              <a:t> </a:t>
            </a:r>
            <a:r>
              <a:rPr lang="en-US" sz="3000" dirty="0">
                <a:solidFill>
                  <a:srgbClr val="FF686A"/>
                </a:solidFill>
              </a:rPr>
              <a:t>jump</a:t>
            </a:r>
          </a:p>
          <a:p>
            <a:pPr marL="0" indent="0">
              <a:buNone/>
            </a:pPr>
            <a:r>
              <a:rPr lang="en-US" sz="3000" dirty="0">
                <a:solidFill>
                  <a:srgbClr val="00B050"/>
                </a:solidFill>
              </a:rPr>
              <a:t>is </a:t>
            </a:r>
            <a:r>
              <a:rPr lang="en-US" sz="3000" dirty="0" smtClean="0">
                <a:solidFill>
                  <a:srgbClr val="0A3D1C"/>
                </a:solidFill>
              </a:rPr>
              <a:t>The</a:t>
            </a:r>
            <a:r>
              <a:rPr lang="en-US" sz="3000" dirty="0">
                <a:solidFill>
                  <a:srgbClr val="22FF86"/>
                </a:solidFill>
              </a:rPr>
              <a:t> soft</a:t>
            </a:r>
            <a:r>
              <a:rPr lang="en-US" sz="3000" dirty="0" smtClean="0">
                <a:solidFill>
                  <a:srgbClr val="0A3D1C"/>
                </a:solidFill>
              </a:rPr>
              <a:t> </a:t>
            </a:r>
            <a:r>
              <a:rPr lang="en-US" sz="3000" dirty="0" smtClean="0">
                <a:solidFill>
                  <a:srgbClr val="007F39"/>
                </a:solidFill>
              </a:rPr>
              <a:t>koala</a:t>
            </a:r>
            <a:endParaRPr lang="en-US" sz="3000" dirty="0">
              <a:solidFill>
                <a:srgbClr val="22FF86"/>
              </a:solidFill>
            </a:endParaRPr>
          </a:p>
          <a:p>
            <a:pPr marL="0" indent="0">
              <a:buNone/>
            </a:pPr>
            <a:r>
              <a:rPr lang="en-US" sz="3000" dirty="0">
                <a:solidFill>
                  <a:srgbClr val="BD72F6"/>
                </a:solidFill>
              </a:rPr>
              <a:t>fast</a:t>
            </a:r>
            <a:r>
              <a:rPr lang="en-US" sz="3000" dirty="0">
                <a:solidFill>
                  <a:srgbClr val="66209C"/>
                </a:solidFill>
              </a:rPr>
              <a:t> </a:t>
            </a:r>
            <a:r>
              <a:rPr lang="en-US" sz="3000" dirty="0" smtClean="0">
                <a:solidFill>
                  <a:srgbClr val="401D5B"/>
                </a:solidFill>
              </a:rPr>
              <a:t>The </a:t>
            </a:r>
            <a:r>
              <a:rPr lang="en-US" sz="3000" dirty="0" smtClean="0">
                <a:solidFill>
                  <a:srgbClr val="9751CD"/>
                </a:solidFill>
              </a:rPr>
              <a:t>is</a:t>
            </a:r>
            <a:r>
              <a:rPr lang="en-US" sz="3000" dirty="0" smtClean="0">
                <a:solidFill>
                  <a:srgbClr val="8039B7"/>
                </a:solidFill>
              </a:rPr>
              <a:t> </a:t>
            </a:r>
            <a:r>
              <a:rPr lang="en-US" sz="3000" dirty="0" smtClean="0">
                <a:solidFill>
                  <a:srgbClr val="66209C"/>
                </a:solidFill>
              </a:rPr>
              <a:t>kangaroo</a:t>
            </a:r>
            <a:r>
              <a:rPr lang="en-US" sz="3000" dirty="0" smtClean="0">
                <a:solidFill>
                  <a:srgbClr val="8039B7"/>
                </a:solidFill>
              </a:rPr>
              <a:t> </a:t>
            </a:r>
            <a:endParaRPr lang="en-US" sz="3000" dirty="0">
              <a:solidFill>
                <a:srgbClr val="BD72F6"/>
              </a:solidFill>
            </a:endParaRPr>
          </a:p>
          <a:p>
            <a:endParaRPr lang="en-US" sz="2700" dirty="0"/>
          </a:p>
          <a:p>
            <a:endParaRPr lang="en-US" sz="2700"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63</a:t>
            </a:fld>
            <a:endParaRPr lang="en-US" dirty="0"/>
          </a:p>
        </p:txBody>
      </p:sp>
    </p:spTree>
    <p:extLst>
      <p:ext uri="{BB962C8B-B14F-4D97-AF65-F5344CB8AC3E}">
        <p14:creationId xmlns:p14="http://schemas.microsoft.com/office/powerpoint/2010/main" val="2073022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Misordered</a:t>
            </a:r>
            <a:r>
              <a:rPr lang="en-US" dirty="0" smtClean="0"/>
              <a:t> Words (target)</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64</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901" t="24257" r="16978" b="68371"/>
          <a:stretch/>
        </p:blipFill>
        <p:spPr>
          <a:xfrm>
            <a:off x="470262" y="2586442"/>
            <a:ext cx="8257739" cy="1685108"/>
          </a:xfrm>
        </p:spPr>
      </p:pic>
      <p:graphicFrame>
        <p:nvGraphicFramePr>
          <p:cNvPr id="6" name="Table 5"/>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323800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a:t>
            </a:r>
            <a:r>
              <a:rPr lang="en-US" dirty="0" smtClean="0"/>
              <a:t>Language</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65</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9794220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(French source)</a:t>
            </a:r>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66</a:t>
            </a:fld>
            <a:endParaRPr lang="en-US" dirty="0"/>
          </a:p>
        </p:txBody>
      </p:sp>
    </p:spTree>
    <p:extLst>
      <p:ext uri="{BB962C8B-B14F-4D97-AF65-F5344CB8AC3E}">
        <p14:creationId xmlns:p14="http://schemas.microsoft.com/office/powerpoint/2010/main" val="2589623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Wrong Language (French source)</a:t>
            </a:r>
            <a:endParaRPr lang="en-US" dirty="0"/>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a:solidFill>
                  <a:srgbClr val="728CFF"/>
                </a:solidFill>
              </a:rPr>
              <a:t>Les koalas </a:t>
            </a:r>
            <a:r>
              <a:rPr lang="en-US" sz="3000" dirty="0" err="1">
                <a:solidFill>
                  <a:srgbClr val="728CFF"/>
                </a:solidFill>
              </a:rPr>
              <a:t>sont</a:t>
            </a:r>
            <a:r>
              <a:rPr lang="en-US" sz="3000" dirty="0">
                <a:solidFill>
                  <a:srgbClr val="728CFF"/>
                </a:solidFill>
              </a:rPr>
              <a:t> </a:t>
            </a:r>
            <a:r>
              <a:rPr lang="en-US" sz="3000" dirty="0" smtClean="0">
                <a:solidFill>
                  <a:srgbClr val="728CFF"/>
                </a:solidFill>
              </a:rPr>
              <a:t>mignons </a:t>
            </a:r>
          </a:p>
          <a:p>
            <a:pPr marL="0" indent="0">
              <a:buNone/>
            </a:pPr>
            <a:r>
              <a:rPr lang="en-US" sz="3000" dirty="0">
                <a:solidFill>
                  <a:srgbClr val="F6585B"/>
                </a:solidFill>
              </a:rPr>
              <a:t>Les </a:t>
            </a:r>
            <a:r>
              <a:rPr lang="en-US" sz="3000" dirty="0" err="1">
                <a:solidFill>
                  <a:srgbClr val="F6585B"/>
                </a:solidFill>
              </a:rPr>
              <a:t>kangourous</a:t>
            </a:r>
            <a:r>
              <a:rPr lang="en-US" sz="3000" dirty="0">
                <a:solidFill>
                  <a:srgbClr val="F6585B"/>
                </a:solidFill>
              </a:rPr>
              <a:t> </a:t>
            </a:r>
            <a:r>
              <a:rPr lang="en-US" sz="3000" dirty="0" err="1">
                <a:solidFill>
                  <a:srgbClr val="F6585B"/>
                </a:solidFill>
              </a:rPr>
              <a:t>sautent</a:t>
            </a:r>
            <a:r>
              <a:rPr lang="en-US" sz="3000" dirty="0">
                <a:solidFill>
                  <a:srgbClr val="F6585B"/>
                </a:solidFill>
              </a:rPr>
              <a:t> </a:t>
            </a:r>
            <a:endParaRPr lang="en-US" sz="3000" dirty="0" smtClean="0">
              <a:solidFill>
                <a:srgbClr val="F6585B"/>
              </a:solidFill>
            </a:endParaRPr>
          </a:p>
          <a:p>
            <a:pPr marL="0" indent="0">
              <a:buNone/>
            </a:pPr>
            <a:r>
              <a:rPr lang="en-US" sz="3000" dirty="0">
                <a:solidFill>
                  <a:srgbClr val="22FF86"/>
                </a:solidFill>
              </a:rPr>
              <a:t>Le koala </a:t>
            </a:r>
            <a:r>
              <a:rPr lang="en-US" sz="3000" dirty="0" err="1">
                <a:solidFill>
                  <a:srgbClr val="22FF86"/>
                </a:solidFill>
              </a:rPr>
              <a:t>est</a:t>
            </a:r>
            <a:r>
              <a:rPr lang="en-US" sz="3000" dirty="0">
                <a:solidFill>
                  <a:srgbClr val="22FF86"/>
                </a:solidFill>
              </a:rPr>
              <a:t> </a:t>
            </a:r>
            <a:r>
              <a:rPr lang="en-US" sz="3000" dirty="0" err="1">
                <a:solidFill>
                  <a:srgbClr val="22FF86"/>
                </a:solidFill>
              </a:rPr>
              <a:t>doux</a:t>
            </a:r>
            <a:r>
              <a:rPr lang="en-US" sz="3000" dirty="0">
                <a:solidFill>
                  <a:srgbClr val="22FF86"/>
                </a:solidFill>
              </a:rPr>
              <a:t> </a:t>
            </a:r>
            <a:endParaRPr lang="en-US" sz="3000" dirty="0" smtClean="0">
              <a:solidFill>
                <a:srgbClr val="22FF86"/>
              </a:solidFill>
            </a:endParaRPr>
          </a:p>
          <a:p>
            <a:pPr marL="0" indent="0">
              <a:buNone/>
            </a:pPr>
            <a:r>
              <a:rPr lang="en-US" sz="3000" dirty="0" smtClean="0">
                <a:solidFill>
                  <a:srgbClr val="BD72F6"/>
                </a:solidFill>
              </a:rPr>
              <a:t>Le </a:t>
            </a:r>
            <a:r>
              <a:rPr lang="en-US" sz="3000" dirty="0" err="1">
                <a:solidFill>
                  <a:srgbClr val="BD72F6"/>
                </a:solidFill>
              </a:rPr>
              <a:t>kangourou</a:t>
            </a:r>
            <a:r>
              <a:rPr lang="en-US" sz="3000" dirty="0">
                <a:solidFill>
                  <a:srgbClr val="BD72F6"/>
                </a:solidFill>
              </a:rPr>
              <a:t> </a:t>
            </a:r>
            <a:r>
              <a:rPr lang="en-US" sz="3000" dirty="0" err="1">
                <a:solidFill>
                  <a:srgbClr val="BD72F6"/>
                </a:solidFill>
              </a:rPr>
              <a:t>est</a:t>
            </a:r>
            <a:r>
              <a:rPr lang="en-US" sz="3000" dirty="0">
                <a:solidFill>
                  <a:srgbClr val="BD72F6"/>
                </a:solidFill>
              </a:rPr>
              <a:t> </a:t>
            </a:r>
            <a:r>
              <a:rPr lang="en-US" sz="3000" dirty="0" err="1" smtClean="0">
                <a:solidFill>
                  <a:srgbClr val="BD72F6"/>
                </a:solidFill>
              </a:rPr>
              <a:t>rapide</a:t>
            </a:r>
            <a:endParaRPr lang="en-US" sz="3000" dirty="0" smtClean="0">
              <a:solidFill>
                <a:srgbClr val="BD72F6"/>
              </a:solidFill>
            </a:endParaRPr>
          </a:p>
          <a:p>
            <a:pPr marL="0" indent="0">
              <a:buNone/>
            </a:pPr>
            <a:endParaRPr lang="en-US" sz="3000" dirty="0" smtClean="0"/>
          </a:p>
          <a:p>
            <a:pPr marL="0" indent="0">
              <a:buNone/>
            </a:pPr>
            <a:endParaRPr lang="en-US" sz="3000" dirty="0"/>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67</a:t>
            </a:fld>
            <a:endParaRPr lang="en-US" dirty="0"/>
          </a:p>
        </p:txBody>
      </p:sp>
    </p:spTree>
    <p:extLst>
      <p:ext uri="{BB962C8B-B14F-4D97-AF65-F5344CB8AC3E}">
        <p14:creationId xmlns:p14="http://schemas.microsoft.com/office/powerpoint/2010/main" val="13942572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Wrong Language (French source)</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68</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048" t="32660" r="18328" b="60031"/>
          <a:stretch/>
        </p:blipFill>
        <p:spPr>
          <a:xfrm>
            <a:off x="460675" y="2605454"/>
            <a:ext cx="8229600" cy="1681449"/>
          </a:xfrm>
        </p:spPr>
      </p:pic>
      <p:graphicFrame>
        <p:nvGraphicFramePr>
          <p:cNvPr id="8" name="Table 7"/>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2159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6</a:t>
            </a:fld>
            <a:endParaRPr lang="en-US" dirty="0"/>
          </a:p>
        </p:txBody>
      </p:sp>
    </p:spTree>
    <p:extLst>
      <p:ext uri="{BB962C8B-B14F-4D97-AF65-F5344CB8AC3E}">
        <p14:creationId xmlns:p14="http://schemas.microsoft.com/office/powerpoint/2010/main" val="10802345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(French </a:t>
            </a:r>
            <a:r>
              <a:rPr lang="en-US" dirty="0" smtClean="0"/>
              <a:t>target)</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69</a:t>
            </a:fld>
            <a:endParaRPr lang="en-US" dirty="0"/>
          </a:p>
        </p:txBody>
      </p:sp>
    </p:spTree>
    <p:extLst>
      <p:ext uri="{BB962C8B-B14F-4D97-AF65-F5344CB8AC3E}">
        <p14:creationId xmlns:p14="http://schemas.microsoft.com/office/powerpoint/2010/main" val="18257974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a:t>
            </a:r>
            <a:r>
              <a:rPr lang="en-US"/>
              <a:t>French </a:t>
            </a:r>
            <a:r>
              <a:rPr lang="en-US" smtClean="0"/>
              <a:t>target)</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a:solidFill>
                  <a:srgbClr val="728CFF"/>
                </a:solidFill>
              </a:rPr>
              <a:t>Les koalas </a:t>
            </a:r>
            <a:r>
              <a:rPr lang="en-US" sz="3000" dirty="0" err="1">
                <a:solidFill>
                  <a:srgbClr val="728CFF"/>
                </a:solidFill>
              </a:rPr>
              <a:t>sont</a:t>
            </a:r>
            <a:r>
              <a:rPr lang="en-US" sz="3000" dirty="0">
                <a:solidFill>
                  <a:srgbClr val="728CFF"/>
                </a:solidFill>
              </a:rPr>
              <a:t> mignons </a:t>
            </a:r>
          </a:p>
          <a:p>
            <a:pPr marL="0" indent="0">
              <a:buNone/>
            </a:pPr>
            <a:r>
              <a:rPr lang="en-US" sz="3000" dirty="0">
                <a:solidFill>
                  <a:srgbClr val="F6585B"/>
                </a:solidFill>
              </a:rPr>
              <a:t>Les </a:t>
            </a:r>
            <a:r>
              <a:rPr lang="en-US" sz="3000" dirty="0" err="1">
                <a:solidFill>
                  <a:srgbClr val="F6585B"/>
                </a:solidFill>
              </a:rPr>
              <a:t>kangourous</a:t>
            </a:r>
            <a:r>
              <a:rPr lang="en-US" sz="3000" dirty="0">
                <a:solidFill>
                  <a:srgbClr val="F6585B"/>
                </a:solidFill>
              </a:rPr>
              <a:t> </a:t>
            </a:r>
            <a:r>
              <a:rPr lang="en-US" sz="3000" dirty="0" err="1">
                <a:solidFill>
                  <a:srgbClr val="F6585B"/>
                </a:solidFill>
              </a:rPr>
              <a:t>sautent</a:t>
            </a:r>
            <a:r>
              <a:rPr lang="en-US" sz="3000" dirty="0">
                <a:solidFill>
                  <a:srgbClr val="F6585B"/>
                </a:solidFill>
              </a:rPr>
              <a:t> </a:t>
            </a:r>
          </a:p>
          <a:p>
            <a:pPr marL="0" indent="0">
              <a:buNone/>
            </a:pPr>
            <a:r>
              <a:rPr lang="en-US" sz="3000" dirty="0">
                <a:solidFill>
                  <a:srgbClr val="22FF86"/>
                </a:solidFill>
              </a:rPr>
              <a:t>Le koala </a:t>
            </a:r>
            <a:r>
              <a:rPr lang="en-US" sz="3000" dirty="0" err="1">
                <a:solidFill>
                  <a:srgbClr val="22FF86"/>
                </a:solidFill>
              </a:rPr>
              <a:t>est</a:t>
            </a:r>
            <a:r>
              <a:rPr lang="en-US" sz="3000" dirty="0">
                <a:solidFill>
                  <a:srgbClr val="22FF86"/>
                </a:solidFill>
              </a:rPr>
              <a:t> </a:t>
            </a:r>
            <a:r>
              <a:rPr lang="en-US" sz="3000" dirty="0" err="1">
                <a:solidFill>
                  <a:srgbClr val="22FF86"/>
                </a:solidFill>
              </a:rPr>
              <a:t>doux</a:t>
            </a:r>
            <a:r>
              <a:rPr lang="en-US" sz="3000" dirty="0">
                <a:solidFill>
                  <a:srgbClr val="22FF86"/>
                </a:solidFill>
              </a:rPr>
              <a:t> </a:t>
            </a:r>
          </a:p>
          <a:p>
            <a:pPr marL="0" indent="0">
              <a:buNone/>
            </a:pPr>
            <a:r>
              <a:rPr lang="en-US" sz="3000" dirty="0">
                <a:solidFill>
                  <a:srgbClr val="BD72F6"/>
                </a:solidFill>
              </a:rPr>
              <a:t>Le </a:t>
            </a:r>
            <a:r>
              <a:rPr lang="en-US" sz="3000" dirty="0" err="1">
                <a:solidFill>
                  <a:srgbClr val="BD72F6"/>
                </a:solidFill>
              </a:rPr>
              <a:t>kangourou</a:t>
            </a:r>
            <a:r>
              <a:rPr lang="en-US" sz="3000" dirty="0">
                <a:solidFill>
                  <a:srgbClr val="BD72F6"/>
                </a:solidFill>
              </a:rPr>
              <a:t> </a:t>
            </a:r>
            <a:r>
              <a:rPr lang="en-US" sz="3000" dirty="0" err="1">
                <a:solidFill>
                  <a:srgbClr val="BD72F6"/>
                </a:solidFill>
              </a:rPr>
              <a:t>est</a:t>
            </a:r>
            <a:r>
              <a:rPr lang="en-US" sz="3000" dirty="0">
                <a:solidFill>
                  <a:srgbClr val="BD72F6"/>
                </a:solidFill>
              </a:rPr>
              <a:t> </a:t>
            </a:r>
            <a:r>
              <a:rPr lang="en-US" sz="3000" dirty="0" err="1">
                <a:solidFill>
                  <a:srgbClr val="BD72F6"/>
                </a:solidFill>
              </a:rPr>
              <a:t>rapide</a:t>
            </a:r>
            <a:endParaRPr lang="en-US" sz="3000" dirty="0">
              <a:solidFill>
                <a:srgbClr val="BD72F6"/>
              </a:solidFill>
            </a:endParaRP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70</a:t>
            </a:fld>
            <a:endParaRPr lang="en-US" dirty="0"/>
          </a:p>
        </p:txBody>
      </p:sp>
    </p:spTree>
    <p:extLst>
      <p:ext uri="{BB962C8B-B14F-4D97-AF65-F5344CB8AC3E}">
        <p14:creationId xmlns:p14="http://schemas.microsoft.com/office/powerpoint/2010/main" val="8680912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Language (</a:t>
            </a:r>
            <a:r>
              <a:rPr lang="en-US"/>
              <a:t>French </a:t>
            </a:r>
            <a:r>
              <a:rPr lang="en-US" smtClean="0"/>
              <a:t>target)</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71</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1294" t="40912" r="17925" b="52347"/>
          <a:stretch/>
        </p:blipFill>
        <p:spPr>
          <a:xfrm>
            <a:off x="460790" y="2633180"/>
            <a:ext cx="8229600" cy="1545824"/>
          </a:xfrm>
        </p:spPr>
      </p:pic>
      <p:graphicFrame>
        <p:nvGraphicFramePr>
          <p:cNvPr id="8" name="Table 7"/>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30967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72</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9341857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a:t>
            </a:r>
            <a:r>
              <a:rPr lang="en-US" dirty="0"/>
              <a:t>(English Source)</a:t>
            </a:r>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sz="3000" dirty="0" smtClean="0">
                <a:solidFill>
                  <a:srgbClr val="0228D6"/>
                </a:solidFill>
              </a:rPr>
              <a:t>Die Koalas </a:t>
            </a:r>
            <a:r>
              <a:rPr lang="en-US" sz="3000" dirty="0" err="1" smtClean="0">
                <a:solidFill>
                  <a:srgbClr val="0228D6"/>
                </a:solidFill>
              </a:rPr>
              <a:t>sind</a:t>
            </a:r>
            <a:r>
              <a:rPr lang="en-US" sz="3000" dirty="0" smtClean="0">
                <a:solidFill>
                  <a:srgbClr val="0228D6"/>
                </a:solidFill>
              </a:rPr>
              <a:t> </a:t>
            </a:r>
            <a:r>
              <a:rPr lang="en-US" sz="3000" dirty="0" err="1" smtClean="0">
                <a:solidFill>
                  <a:srgbClr val="0228D6"/>
                </a:solidFill>
              </a:rPr>
              <a:t>süß</a:t>
            </a:r>
            <a:r>
              <a:rPr lang="en-US" sz="3000" dirty="0" smtClean="0">
                <a:solidFill>
                  <a:srgbClr val="0228D6"/>
                </a:solidFill>
              </a:rPr>
              <a:t> </a:t>
            </a:r>
          </a:p>
          <a:p>
            <a:pPr marL="0" indent="0">
              <a:buNone/>
            </a:pPr>
            <a:r>
              <a:rPr lang="en-US" sz="3000" dirty="0" smtClean="0">
                <a:solidFill>
                  <a:srgbClr val="C00000"/>
                </a:solidFill>
              </a:rPr>
              <a:t>Die </a:t>
            </a:r>
            <a:r>
              <a:rPr lang="en-US" sz="3000" dirty="0" err="1" smtClean="0">
                <a:solidFill>
                  <a:srgbClr val="C00000"/>
                </a:solidFill>
              </a:rPr>
              <a:t>Kängurus</a:t>
            </a:r>
            <a:r>
              <a:rPr lang="en-US" sz="3000" dirty="0" smtClean="0">
                <a:solidFill>
                  <a:srgbClr val="C00000"/>
                </a:solidFill>
              </a:rPr>
              <a:t> </a:t>
            </a:r>
            <a:r>
              <a:rPr lang="en-US" sz="3000" dirty="0" err="1" smtClean="0">
                <a:solidFill>
                  <a:srgbClr val="C00000"/>
                </a:solidFill>
              </a:rPr>
              <a:t>springen</a:t>
            </a:r>
            <a:endParaRPr lang="en-US" sz="3000" dirty="0" smtClean="0">
              <a:solidFill>
                <a:srgbClr val="C00000"/>
              </a:solidFill>
            </a:endParaRPr>
          </a:p>
          <a:p>
            <a:pPr marL="0" indent="0">
              <a:buNone/>
            </a:pPr>
            <a:r>
              <a:rPr lang="en-US" sz="3000" dirty="0" smtClean="0">
                <a:solidFill>
                  <a:srgbClr val="00B050"/>
                </a:solidFill>
              </a:rPr>
              <a:t>Der Koala </a:t>
            </a:r>
            <a:r>
              <a:rPr lang="en-US" sz="3000" dirty="0" err="1" smtClean="0">
                <a:solidFill>
                  <a:srgbClr val="00B050"/>
                </a:solidFill>
              </a:rPr>
              <a:t>ist</a:t>
            </a:r>
            <a:r>
              <a:rPr lang="en-US" sz="3000" dirty="0" smtClean="0">
                <a:solidFill>
                  <a:srgbClr val="00B050"/>
                </a:solidFill>
              </a:rPr>
              <a:t> </a:t>
            </a:r>
            <a:r>
              <a:rPr lang="en-US" sz="3000" dirty="0" err="1" smtClean="0">
                <a:solidFill>
                  <a:srgbClr val="00B050"/>
                </a:solidFill>
              </a:rPr>
              <a:t>weich</a:t>
            </a:r>
            <a:r>
              <a:rPr lang="en-US" sz="3000" dirty="0" smtClean="0">
                <a:solidFill>
                  <a:srgbClr val="00B050"/>
                </a:solidFill>
              </a:rPr>
              <a:t> </a:t>
            </a:r>
          </a:p>
          <a:p>
            <a:pPr marL="0" indent="0">
              <a:buNone/>
            </a:pPr>
            <a:r>
              <a:rPr lang="en-US" sz="3000" dirty="0" smtClean="0">
                <a:solidFill>
                  <a:srgbClr val="8039B7"/>
                </a:solidFill>
              </a:rPr>
              <a:t>Das </a:t>
            </a:r>
            <a:r>
              <a:rPr lang="en-US" sz="3000" dirty="0" err="1" smtClean="0">
                <a:solidFill>
                  <a:srgbClr val="8039B7"/>
                </a:solidFill>
              </a:rPr>
              <a:t>Känguru</a:t>
            </a:r>
            <a:r>
              <a:rPr lang="en-US" sz="3000" dirty="0" smtClean="0">
                <a:solidFill>
                  <a:srgbClr val="8039B7"/>
                </a:solidFill>
              </a:rPr>
              <a:t> </a:t>
            </a:r>
            <a:r>
              <a:rPr lang="en-US" sz="3000" dirty="0" err="1" smtClean="0">
                <a:solidFill>
                  <a:srgbClr val="8039B7"/>
                </a:solidFill>
              </a:rPr>
              <a:t>ist</a:t>
            </a:r>
            <a:r>
              <a:rPr lang="en-US" sz="3000" dirty="0" smtClean="0">
                <a:solidFill>
                  <a:srgbClr val="8039B7"/>
                </a:solidFill>
              </a:rPr>
              <a:t> </a:t>
            </a:r>
            <a:r>
              <a:rPr lang="en-US" sz="3000" dirty="0" err="1" smtClean="0">
                <a:solidFill>
                  <a:srgbClr val="8039B7"/>
                </a:solidFill>
              </a:rPr>
              <a:t>schnell</a:t>
            </a:r>
            <a:endParaRPr lang="en-US" sz="3000" dirty="0" smtClean="0">
              <a:solidFill>
                <a:srgbClr val="8039B7"/>
              </a:solidFill>
            </a:endParaRPr>
          </a:p>
          <a:p>
            <a:pPr marL="0" indent="0">
              <a:buNone/>
            </a:pPr>
            <a:endParaRPr lang="en-US" sz="3000" dirty="0" smtClean="0">
              <a:solidFill>
                <a:srgbClr val="8039B7"/>
              </a:solidFill>
            </a:endParaRPr>
          </a:p>
          <a:p>
            <a:pPr marL="0" indent="0">
              <a:buNone/>
            </a:pPr>
            <a:endParaRPr lang="en-US" sz="3000" dirty="0" smtClean="0">
              <a:solidFill>
                <a:srgbClr val="8039B7"/>
              </a:solidFill>
            </a:endParaRPr>
          </a:p>
          <a:p>
            <a:pPr marL="0" indent="0">
              <a:buNone/>
            </a:pPr>
            <a:r>
              <a:rPr lang="en-US" sz="3000" dirty="0" smtClean="0">
                <a:solidFill>
                  <a:srgbClr val="0228D6"/>
                </a:solidFill>
              </a:rPr>
              <a:t>The koalas are cute</a:t>
            </a:r>
          </a:p>
          <a:p>
            <a:pPr marL="0" indent="0">
              <a:buNone/>
            </a:pPr>
            <a:r>
              <a:rPr lang="en-US" sz="3000" dirty="0" smtClean="0">
                <a:solidFill>
                  <a:srgbClr val="C00000"/>
                </a:solidFill>
              </a:rPr>
              <a:t>The kangaroos jump</a:t>
            </a:r>
          </a:p>
          <a:p>
            <a:pPr marL="0" indent="0">
              <a:buNone/>
            </a:pPr>
            <a:r>
              <a:rPr lang="en-US" sz="3000" dirty="0" smtClean="0">
                <a:solidFill>
                  <a:srgbClr val="00B050"/>
                </a:solidFill>
              </a:rPr>
              <a:t>The koala is soft</a:t>
            </a:r>
          </a:p>
          <a:p>
            <a:pPr marL="0" indent="0">
              <a:buNone/>
            </a:pPr>
            <a:r>
              <a:rPr lang="en-US" sz="3000" dirty="0" smtClean="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73</a:t>
            </a:fld>
            <a:endParaRPr lang="en-US" dirty="0"/>
          </a:p>
        </p:txBody>
      </p:sp>
    </p:spTree>
    <p:extLst>
      <p:ext uri="{BB962C8B-B14F-4D97-AF65-F5344CB8AC3E}">
        <p14:creationId xmlns:p14="http://schemas.microsoft.com/office/powerpoint/2010/main" val="7425723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(English source)</a:t>
            </a:r>
            <a:endParaRPr lang="en-US" dirty="0"/>
          </a:p>
        </p:txBody>
      </p:sp>
      <p:sp>
        <p:nvSpPr>
          <p:cNvPr id="3" name="Content Placeholder 2"/>
          <p:cNvSpPr>
            <a:spLocks noGrp="1"/>
          </p:cNvSpPr>
          <p:nvPr>
            <p:ph idx="1"/>
          </p:nvPr>
        </p:nvSpPr>
        <p:spPr>
          <a:xfrm>
            <a:off x="628650" y="2517569"/>
            <a:ext cx="7886700" cy="3659393"/>
          </a:xfrm>
        </p:spPr>
        <p:txBody>
          <a:bodyPr numCol="2">
            <a:normAutofit/>
          </a:bodyPr>
          <a:lstStyle/>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74</a:t>
            </a:fld>
            <a:endParaRPr lang="en-US" dirty="0"/>
          </a:p>
        </p:txBody>
      </p:sp>
    </p:spTree>
    <p:extLst>
      <p:ext uri="{BB962C8B-B14F-4D97-AF65-F5344CB8AC3E}">
        <p14:creationId xmlns:p14="http://schemas.microsoft.com/office/powerpoint/2010/main" val="6151414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Untranslated (English source)</a:t>
            </a:r>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75</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30640" t="49435" r="18530" b="42667"/>
          <a:stretch/>
        </p:blipFill>
        <p:spPr>
          <a:xfrm>
            <a:off x="459798" y="2534782"/>
            <a:ext cx="8229600" cy="1809567"/>
          </a:xfrm>
        </p:spPr>
      </p:pic>
      <p:graphicFrame>
        <p:nvGraphicFramePr>
          <p:cNvPr id="9" name="Table 8"/>
          <p:cNvGraphicFramePr>
            <a:graphicFrameLocks noGrp="1"/>
          </p:cNvGraphicFramePr>
          <p:nvPr>
            <p:extLst>
              <p:ext uri="{D42A27DB-BD31-4B8C-83A1-F6EECF244321}">
                <p14:modId xmlns:p14="http://schemas.microsoft.com/office/powerpoint/2010/main" val="2125595024"/>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55509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(German target)</a:t>
            </a:r>
            <a:endParaRPr lang="en-US" dirty="0"/>
          </a:p>
        </p:txBody>
      </p:sp>
      <p:sp>
        <p:nvSpPr>
          <p:cNvPr id="3" name="Content Placeholder 2"/>
          <p:cNvSpPr>
            <a:spLocks noGrp="1"/>
          </p:cNvSpPr>
          <p:nvPr>
            <p:ph idx="1"/>
          </p:nvPr>
        </p:nvSpPr>
        <p:spPr>
          <a:xfrm>
            <a:off x="628650" y="2517569"/>
            <a:ext cx="7886700" cy="3659394"/>
          </a:xfrm>
        </p:spPr>
        <p:txBody>
          <a:bodyPr numCol="2">
            <a:no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smtClean="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The koalas are cute</a:t>
            </a:r>
          </a:p>
          <a:p>
            <a:pPr marL="0" indent="0">
              <a:buNone/>
            </a:pPr>
            <a:r>
              <a:rPr lang="en-US" sz="3000" dirty="0">
                <a:solidFill>
                  <a:srgbClr val="C00000"/>
                </a:solidFill>
              </a:rPr>
              <a:t>The kangaroos jump</a:t>
            </a:r>
          </a:p>
          <a:p>
            <a:pPr marL="0" indent="0">
              <a:buNone/>
            </a:pPr>
            <a:r>
              <a:rPr lang="en-US" sz="3000" dirty="0">
                <a:solidFill>
                  <a:srgbClr val="00B050"/>
                </a:solidFill>
              </a:rPr>
              <a:t>The koala is soft</a:t>
            </a:r>
          </a:p>
          <a:p>
            <a:pPr marL="0" indent="0">
              <a:buNone/>
            </a:pPr>
            <a:r>
              <a:rPr lang="en-US" sz="3000" dirty="0">
                <a:solidFill>
                  <a:srgbClr val="8039B7"/>
                </a:solidFill>
              </a:rPr>
              <a:t>The kangaroo is fast</a:t>
            </a:r>
          </a:p>
          <a:p>
            <a:endParaRPr lang="en-US" sz="3000" dirty="0" smtClean="0"/>
          </a:p>
          <a:p>
            <a:endParaRPr lang="en-US" sz="3000" dirty="0"/>
          </a:p>
          <a:p>
            <a:endParaRPr lang="en-US" sz="3000" dirty="0" smtClean="0"/>
          </a:p>
          <a:p>
            <a:endParaRPr lang="en-US" sz="3000" dirty="0"/>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76</a:t>
            </a:fld>
            <a:endParaRPr lang="en-US" dirty="0"/>
          </a:p>
        </p:txBody>
      </p:sp>
    </p:spTree>
    <p:extLst>
      <p:ext uri="{BB962C8B-B14F-4D97-AF65-F5344CB8AC3E}">
        <p14:creationId xmlns:p14="http://schemas.microsoft.com/office/powerpoint/2010/main" val="14568533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a:t>
            </a:r>
            <a:r>
              <a:rPr lang="en-US" dirty="0"/>
              <a:t>(German target)</a:t>
            </a:r>
          </a:p>
        </p:txBody>
      </p:sp>
      <p:sp>
        <p:nvSpPr>
          <p:cNvPr id="3" name="Content Placeholder 2"/>
          <p:cNvSpPr>
            <a:spLocks noGrp="1"/>
          </p:cNvSpPr>
          <p:nvPr>
            <p:ph idx="1"/>
          </p:nvPr>
        </p:nvSpPr>
        <p:spPr>
          <a:xfrm>
            <a:off x="628650" y="2517569"/>
            <a:ext cx="7886700" cy="3659394"/>
          </a:xfrm>
        </p:spPr>
        <p:txBody>
          <a:bodyPr numCol="2">
            <a:noAutofit/>
          </a:bodyPr>
          <a:lstStyle/>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smtClean="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endParaRPr lang="en-US" sz="3000" dirty="0">
              <a:solidFill>
                <a:srgbClr val="8039B7"/>
              </a:solidFill>
            </a:endParaRPr>
          </a:p>
          <a:p>
            <a:pPr marL="0" indent="0">
              <a:buNone/>
            </a:pPr>
            <a:r>
              <a:rPr lang="en-US" sz="3000" dirty="0">
                <a:solidFill>
                  <a:srgbClr val="0228D6"/>
                </a:solidFill>
              </a:rPr>
              <a:t>Die Koalas </a:t>
            </a:r>
            <a:r>
              <a:rPr lang="en-US" sz="3000" dirty="0" err="1">
                <a:solidFill>
                  <a:srgbClr val="0228D6"/>
                </a:solidFill>
              </a:rPr>
              <a:t>sind</a:t>
            </a:r>
            <a:r>
              <a:rPr lang="en-US" sz="3000" dirty="0">
                <a:solidFill>
                  <a:srgbClr val="0228D6"/>
                </a:solidFill>
              </a:rPr>
              <a:t> </a:t>
            </a:r>
            <a:r>
              <a:rPr lang="en-US" sz="3000" dirty="0" err="1">
                <a:solidFill>
                  <a:srgbClr val="0228D6"/>
                </a:solidFill>
              </a:rPr>
              <a:t>süß</a:t>
            </a:r>
            <a:r>
              <a:rPr lang="en-US" sz="3000" dirty="0">
                <a:solidFill>
                  <a:srgbClr val="0228D6"/>
                </a:solidFill>
              </a:rPr>
              <a:t> </a:t>
            </a:r>
          </a:p>
          <a:p>
            <a:pPr marL="0" indent="0">
              <a:buNone/>
            </a:pPr>
            <a:r>
              <a:rPr lang="en-US" sz="3000" dirty="0">
                <a:solidFill>
                  <a:srgbClr val="C00000"/>
                </a:solidFill>
              </a:rPr>
              <a:t>Die </a:t>
            </a:r>
            <a:r>
              <a:rPr lang="en-US" sz="3000" dirty="0" err="1">
                <a:solidFill>
                  <a:srgbClr val="C00000"/>
                </a:solidFill>
              </a:rPr>
              <a:t>Kängurus</a:t>
            </a:r>
            <a:r>
              <a:rPr lang="en-US" sz="3000" dirty="0">
                <a:solidFill>
                  <a:srgbClr val="C00000"/>
                </a:solidFill>
              </a:rPr>
              <a:t> </a:t>
            </a:r>
            <a:r>
              <a:rPr lang="en-US" sz="3000" dirty="0" err="1">
                <a:solidFill>
                  <a:srgbClr val="C00000"/>
                </a:solidFill>
              </a:rPr>
              <a:t>springen</a:t>
            </a:r>
            <a:endParaRPr lang="en-US" sz="3000" dirty="0">
              <a:solidFill>
                <a:srgbClr val="C00000"/>
              </a:solidFill>
            </a:endParaRPr>
          </a:p>
          <a:p>
            <a:pPr marL="0" indent="0">
              <a:buNone/>
            </a:pPr>
            <a:r>
              <a:rPr lang="en-US" sz="3000" dirty="0">
                <a:solidFill>
                  <a:srgbClr val="00B050"/>
                </a:solidFill>
              </a:rPr>
              <a:t>Der Koala </a:t>
            </a:r>
            <a:r>
              <a:rPr lang="en-US" sz="3000" dirty="0" err="1">
                <a:solidFill>
                  <a:srgbClr val="00B050"/>
                </a:solidFill>
              </a:rPr>
              <a:t>ist</a:t>
            </a:r>
            <a:r>
              <a:rPr lang="en-US" sz="3000" dirty="0">
                <a:solidFill>
                  <a:srgbClr val="00B050"/>
                </a:solidFill>
              </a:rPr>
              <a:t> </a:t>
            </a:r>
            <a:r>
              <a:rPr lang="en-US" sz="3000" dirty="0" err="1">
                <a:solidFill>
                  <a:srgbClr val="00B050"/>
                </a:solidFill>
              </a:rPr>
              <a:t>weich</a:t>
            </a:r>
            <a:r>
              <a:rPr lang="en-US" sz="3000" dirty="0">
                <a:solidFill>
                  <a:srgbClr val="00B050"/>
                </a:solidFill>
              </a:rPr>
              <a:t> </a:t>
            </a:r>
          </a:p>
          <a:p>
            <a:pPr marL="0" indent="0">
              <a:buNone/>
            </a:pPr>
            <a:r>
              <a:rPr lang="en-US" sz="3000" dirty="0">
                <a:solidFill>
                  <a:srgbClr val="8039B7"/>
                </a:solidFill>
              </a:rPr>
              <a:t>Das </a:t>
            </a:r>
            <a:r>
              <a:rPr lang="en-US" sz="3000" dirty="0" err="1">
                <a:solidFill>
                  <a:srgbClr val="8039B7"/>
                </a:solidFill>
              </a:rPr>
              <a:t>Känguru</a:t>
            </a:r>
            <a:r>
              <a:rPr lang="en-US" sz="3000" dirty="0">
                <a:solidFill>
                  <a:srgbClr val="8039B7"/>
                </a:solidFill>
              </a:rPr>
              <a:t> </a:t>
            </a:r>
            <a:r>
              <a:rPr lang="en-US" sz="3000" dirty="0" err="1">
                <a:solidFill>
                  <a:srgbClr val="8039B7"/>
                </a:solidFill>
              </a:rPr>
              <a:t>ist</a:t>
            </a:r>
            <a:r>
              <a:rPr lang="en-US" sz="3000" dirty="0">
                <a:solidFill>
                  <a:srgbClr val="8039B7"/>
                </a:solidFill>
              </a:rPr>
              <a:t> </a:t>
            </a:r>
            <a:r>
              <a:rPr lang="en-US" sz="3000" dirty="0" err="1">
                <a:solidFill>
                  <a:srgbClr val="8039B7"/>
                </a:solidFill>
              </a:rPr>
              <a:t>schnell</a:t>
            </a:r>
            <a:endParaRPr lang="en-US" sz="3000" dirty="0">
              <a:solidFill>
                <a:srgbClr val="8039B7"/>
              </a:solidFill>
            </a:endParaRPr>
          </a:p>
          <a:p>
            <a:endParaRPr lang="en-US" sz="3000" dirty="0" smtClean="0"/>
          </a:p>
          <a:p>
            <a:endParaRPr lang="en-US" sz="3000" dirty="0"/>
          </a:p>
          <a:p>
            <a:endParaRPr lang="en-US" sz="3000" dirty="0" smtClean="0"/>
          </a:p>
          <a:p>
            <a:endParaRPr lang="en-US" sz="3000" dirty="0"/>
          </a:p>
          <a:p>
            <a:endParaRPr lang="en-US" sz="3000" dirty="0" smtClean="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77</a:t>
            </a:fld>
            <a:endParaRPr lang="en-US" dirty="0"/>
          </a:p>
        </p:txBody>
      </p:sp>
    </p:spTree>
    <p:extLst>
      <p:ext uri="{BB962C8B-B14F-4D97-AF65-F5344CB8AC3E}">
        <p14:creationId xmlns:p14="http://schemas.microsoft.com/office/powerpoint/2010/main" val="16429527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Untranslated </a:t>
            </a:r>
            <a:r>
              <a:rPr lang="en-US" dirty="0"/>
              <a:t>(German target)</a:t>
            </a:r>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78</a:t>
            </a:fld>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29794" t="57458" r="18002" b="23414"/>
          <a:stretch/>
        </p:blipFill>
        <p:spPr>
          <a:xfrm>
            <a:off x="457200" y="1690689"/>
            <a:ext cx="8229600" cy="4267200"/>
          </a:xfrm>
        </p:spPr>
      </p:pic>
      <p:graphicFrame>
        <p:nvGraphicFramePr>
          <p:cNvPr id="9" name="Table 8"/>
          <p:cNvGraphicFramePr>
            <a:graphicFrameLocks noGrp="1"/>
          </p:cNvGraphicFramePr>
          <p:nvPr>
            <p:extLst>
              <p:ext uri="{D42A27DB-BD31-4B8C-83A1-F6EECF244321}">
                <p14:modId xmlns:p14="http://schemas.microsoft.com/office/powerpoint/2010/main" val="710069395"/>
              </p:ext>
            </p:extLst>
          </p:nvPr>
        </p:nvGraphicFramePr>
        <p:xfrm>
          <a:off x="7135586" y="5957889"/>
          <a:ext cx="2125980" cy="492760"/>
        </p:xfrm>
        <a:graphic>
          <a:graphicData uri="http://schemas.openxmlformats.org/drawingml/2006/table">
            <a:tbl>
              <a:tblPr firstRow="1" bandRow="1">
                <a:tableStyleId>{5940675A-B579-460E-94D1-54222C63F5DA}</a:tableStyleId>
              </a:tblPr>
              <a:tblGrid>
                <a:gridCol w="1044341"/>
                <a:gridCol w="1081639"/>
              </a:tblGrid>
              <a:tr h="377477">
                <a:tc>
                  <a:txBody>
                    <a:bodyPr/>
                    <a:lstStyle/>
                    <a:p>
                      <a:r>
                        <a:rPr lang="en-US" sz="2500" b="1" dirty="0" smtClean="0">
                          <a:solidFill>
                            <a:srgbClr val="00BD00"/>
                          </a:solidFill>
                          <a:latin typeface="Garamond" charset="0"/>
                          <a:ea typeface="Garamond" charset="0"/>
                          <a:cs typeface="Garamond" charset="0"/>
                        </a:rPr>
                        <a:t>NMT</a:t>
                      </a:r>
                      <a:endParaRPr lang="en-US" sz="2500" b="1" dirty="0">
                        <a:solidFill>
                          <a:srgbClr val="00BD00"/>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500" b="1" dirty="0" smtClean="0">
                          <a:solidFill>
                            <a:srgbClr val="2500FF"/>
                          </a:solidFill>
                          <a:latin typeface="Garamond" charset="0"/>
                          <a:ea typeface="Garamond" charset="0"/>
                          <a:cs typeface="Garamond" charset="0"/>
                        </a:rPr>
                        <a:t>SMT</a:t>
                      </a:r>
                      <a:endParaRPr lang="en-US" sz="2500" b="1" dirty="0">
                        <a:solidFill>
                          <a:srgbClr val="2500FF"/>
                        </a:solidFill>
                        <a:latin typeface="Garamond" charset="0"/>
                        <a:ea typeface="Garamond" charset="0"/>
                        <a:cs typeface="Garamond" charset="0"/>
                      </a:endParaRPr>
                    </a:p>
                  </a:txBody>
                  <a:tcPr marL="111760" marR="111760" marT="55880" marB="5588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06227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7</a:t>
            </a:fld>
            <a:endParaRPr lang="en-US" dirty="0"/>
          </a:p>
        </p:txBody>
      </p:sp>
    </p:spTree>
    <p:extLst>
      <p:ext uri="{BB962C8B-B14F-4D97-AF65-F5344CB8AC3E}">
        <p14:creationId xmlns:p14="http://schemas.microsoft.com/office/powerpoint/2010/main" val="14960280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Segments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79</a:t>
            </a:fld>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4552868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Segments</a:t>
            </a:r>
            <a:endParaRPr lang="en-US" dirty="0"/>
          </a:p>
        </p:txBody>
      </p:sp>
      <p:sp>
        <p:nvSpPr>
          <p:cNvPr id="3" name="Content Placeholder 2"/>
          <p:cNvSpPr>
            <a:spLocks noGrp="1"/>
          </p:cNvSpPr>
          <p:nvPr>
            <p:ph idx="1"/>
          </p:nvPr>
        </p:nvSpPr>
        <p:spPr>
          <a:xfrm>
            <a:off x="628650" y="2517569"/>
            <a:ext cx="7886700" cy="3659394"/>
          </a:xfrm>
        </p:spPr>
        <p:txBody>
          <a:bodyPr numCol="2">
            <a:normAutofit/>
          </a:bodyPr>
          <a:lstStyle/>
          <a:p>
            <a:pPr marL="0" indent="0">
              <a:buNone/>
            </a:pPr>
            <a:r>
              <a:rPr lang="en-US" dirty="0" smtClean="0">
                <a:solidFill>
                  <a:srgbClr val="0228D6"/>
                </a:solidFill>
              </a:rPr>
              <a:t>Die</a:t>
            </a:r>
          </a:p>
          <a:p>
            <a:pPr marL="0" indent="0">
              <a:buNone/>
            </a:pPr>
            <a:r>
              <a:rPr lang="en-US" dirty="0" err="1">
                <a:solidFill>
                  <a:srgbClr val="C00000"/>
                </a:solidFill>
              </a:rPr>
              <a:t>süß</a:t>
            </a:r>
            <a:endParaRPr lang="en-US" dirty="0" smtClean="0">
              <a:solidFill>
                <a:srgbClr val="C00000"/>
              </a:solidFill>
            </a:endParaRPr>
          </a:p>
          <a:p>
            <a:pPr marL="0" indent="0">
              <a:buNone/>
            </a:pPr>
            <a:r>
              <a:rPr lang="en-US" dirty="0" err="1" smtClean="0">
                <a:solidFill>
                  <a:srgbClr val="00B050"/>
                </a:solidFill>
              </a:rPr>
              <a:t>Känguru</a:t>
            </a:r>
            <a:endParaRPr lang="en-US" dirty="0" smtClean="0">
              <a:solidFill>
                <a:srgbClr val="00B050"/>
              </a:solidFill>
            </a:endParaRPr>
          </a:p>
          <a:p>
            <a:pPr marL="0" indent="0">
              <a:buNone/>
            </a:pPr>
            <a:r>
              <a:rPr lang="en-US" dirty="0" err="1">
                <a:solidFill>
                  <a:srgbClr val="8039B7"/>
                </a:solidFill>
              </a:rPr>
              <a:t>schnell</a:t>
            </a:r>
            <a:endParaRPr lang="en-US" dirty="0">
              <a:solidFill>
                <a:srgbClr val="0228D6"/>
              </a:solidFill>
            </a:endParaRPr>
          </a:p>
          <a:p>
            <a:pPr marL="0" indent="0">
              <a:buNone/>
            </a:pPr>
            <a:endParaRPr lang="en-US" dirty="0" smtClean="0">
              <a:solidFill>
                <a:srgbClr val="8039B7"/>
              </a:solidFill>
            </a:endParaRPr>
          </a:p>
          <a:p>
            <a:pPr marL="0" indent="0">
              <a:buNone/>
            </a:pPr>
            <a:endParaRPr lang="en-US" dirty="0" smtClean="0">
              <a:solidFill>
                <a:srgbClr val="8039B7"/>
              </a:solidFill>
            </a:endParaRPr>
          </a:p>
          <a:p>
            <a:pPr marL="0" indent="0">
              <a:buNone/>
            </a:pPr>
            <a:endParaRPr lang="en-US" dirty="0">
              <a:solidFill>
                <a:srgbClr val="8039B7"/>
              </a:solidFill>
            </a:endParaRPr>
          </a:p>
          <a:p>
            <a:pPr marL="0" indent="0">
              <a:buNone/>
            </a:pPr>
            <a:r>
              <a:rPr lang="en-US" dirty="0" smtClean="0">
                <a:solidFill>
                  <a:srgbClr val="0228D6"/>
                </a:solidFill>
              </a:rPr>
              <a:t>The</a:t>
            </a:r>
          </a:p>
          <a:p>
            <a:pPr marL="0" indent="0">
              <a:buNone/>
            </a:pPr>
            <a:r>
              <a:rPr lang="en-US" dirty="0" smtClean="0">
                <a:solidFill>
                  <a:srgbClr val="C00000"/>
                </a:solidFill>
              </a:rPr>
              <a:t>cute</a:t>
            </a:r>
          </a:p>
          <a:p>
            <a:pPr marL="0" indent="0">
              <a:buNone/>
            </a:pPr>
            <a:r>
              <a:rPr lang="en-US" dirty="0" smtClean="0">
                <a:solidFill>
                  <a:srgbClr val="00B050"/>
                </a:solidFill>
              </a:rPr>
              <a:t>Kangaroo</a:t>
            </a:r>
          </a:p>
          <a:p>
            <a:pPr marL="0" indent="0">
              <a:buNone/>
            </a:pPr>
            <a:r>
              <a:rPr lang="en-US" dirty="0" smtClean="0">
                <a:solidFill>
                  <a:srgbClr val="8039B7"/>
                </a:solidFill>
              </a:rPr>
              <a:t>fast</a:t>
            </a:r>
            <a:endParaRPr lang="en-US" dirty="0">
              <a:solidFill>
                <a:srgbClr val="8039B7"/>
              </a:solidFill>
            </a:endParaRPr>
          </a:p>
          <a:p>
            <a:pPr lvl="1"/>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80</a:t>
            </a:fld>
            <a:endParaRPr lang="en-US" dirty="0"/>
          </a:p>
        </p:txBody>
      </p:sp>
    </p:spTree>
    <p:extLst>
      <p:ext uri="{BB962C8B-B14F-4D97-AF65-F5344CB8AC3E}">
        <p14:creationId xmlns:p14="http://schemas.microsoft.com/office/powerpoint/2010/main" val="7833359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Segments</a:t>
            </a:r>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81</a:t>
            </a:fld>
            <a:endParaRPr lang="en-US" dirty="0"/>
          </a:p>
        </p:txBody>
      </p:sp>
      <p:pic>
        <p:nvPicPr>
          <p:cNvPr id="12"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l="29482" t="75778" r="39906" b="16791"/>
          <a:stretch/>
        </p:blipFill>
        <p:spPr>
          <a:xfrm>
            <a:off x="1790700" y="1690689"/>
            <a:ext cx="5308600" cy="1823602"/>
          </a:xfrm>
          <a:prstGeom prst="rect">
            <a:avLst/>
          </a:prstGeom>
        </p:spPr>
      </p:pic>
      <p:pic>
        <p:nvPicPr>
          <p:cNvPr id="14" name="Content Placeholder 10"/>
          <p:cNvPicPr>
            <a:picLocks noChangeAspect="1"/>
          </p:cNvPicPr>
          <p:nvPr/>
        </p:nvPicPr>
        <p:blipFill rotWithShape="1">
          <a:blip r:embed="rId3">
            <a:extLst>
              <a:ext uri="{28A0092B-C50C-407E-A947-70E740481C1C}">
                <a14:useLocalDpi xmlns:a14="http://schemas.microsoft.com/office/drawing/2010/main" val="0"/>
              </a:ext>
            </a:extLst>
          </a:blip>
          <a:srcRect l="29482" t="82973" r="29800" b="8865"/>
          <a:stretch/>
        </p:blipFill>
        <p:spPr>
          <a:xfrm>
            <a:off x="1790700" y="4161988"/>
            <a:ext cx="7061200" cy="2002761"/>
          </a:xfrm>
          <a:prstGeom prst="rect">
            <a:avLst/>
          </a:prstGeom>
        </p:spPr>
      </p:pic>
      <p:sp>
        <p:nvSpPr>
          <p:cNvPr id="15" name="TextBox 14"/>
          <p:cNvSpPr txBox="1"/>
          <p:nvPr/>
        </p:nvSpPr>
        <p:spPr>
          <a:xfrm>
            <a:off x="239128" y="1571276"/>
            <a:ext cx="1642310" cy="477054"/>
          </a:xfrm>
          <a:prstGeom prst="rect">
            <a:avLst/>
          </a:prstGeom>
          <a:noFill/>
        </p:spPr>
        <p:txBody>
          <a:bodyPr wrap="square" rtlCol="0">
            <a:spAutoFit/>
          </a:bodyPr>
          <a:lstStyle/>
          <a:p>
            <a:r>
              <a:rPr lang="en-US" sz="2500" dirty="0" smtClean="0"/>
              <a:t>≤ 2 words</a:t>
            </a:r>
          </a:p>
        </p:txBody>
      </p:sp>
      <p:sp>
        <p:nvSpPr>
          <p:cNvPr id="16" name="TextBox 15"/>
          <p:cNvSpPr txBox="1"/>
          <p:nvPr/>
        </p:nvSpPr>
        <p:spPr>
          <a:xfrm>
            <a:off x="239128" y="3913591"/>
            <a:ext cx="1642310" cy="477054"/>
          </a:xfrm>
          <a:prstGeom prst="rect">
            <a:avLst/>
          </a:prstGeom>
          <a:noFill/>
        </p:spPr>
        <p:txBody>
          <a:bodyPr wrap="square" rtlCol="0">
            <a:spAutoFit/>
          </a:bodyPr>
          <a:lstStyle/>
          <a:p>
            <a:r>
              <a:rPr lang="en-US" sz="2500" smtClean="0"/>
              <a:t>3-5 words</a:t>
            </a:r>
            <a:endParaRPr lang="en-US" sz="2500" dirty="0" smtClean="0"/>
          </a:p>
        </p:txBody>
      </p:sp>
    </p:spTree>
    <p:extLst>
      <p:ext uri="{BB962C8B-B14F-4D97-AF65-F5344CB8AC3E}">
        <p14:creationId xmlns:p14="http://schemas.microsoft.com/office/powerpoint/2010/main" val="12960628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002" y="6077666"/>
            <a:ext cx="3203838" cy="10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258" b="20001"/>
          <a:stretch/>
        </p:blipFill>
        <p:spPr>
          <a:xfrm>
            <a:off x="1168400" y="0"/>
            <a:ext cx="6858000" cy="6865343"/>
          </a:xfrm>
          <a:prstGeom prst="rect">
            <a:avLst/>
          </a:prstGeom>
        </p:spPr>
      </p:pic>
      <p:sp>
        <p:nvSpPr>
          <p:cNvPr id="3" name="Slide Number Placeholder 2"/>
          <p:cNvSpPr>
            <a:spLocks noGrp="1"/>
          </p:cNvSpPr>
          <p:nvPr>
            <p:ph type="sldNum" sz="quarter" idx="12"/>
          </p:nvPr>
        </p:nvSpPr>
        <p:spPr/>
        <p:txBody>
          <a:bodyPr/>
          <a:lstStyle/>
          <a:p>
            <a:fld id="{C12314A2-7C65-4740-9CD2-1DF38082228D}" type="slidenum">
              <a:rPr lang="en-US" smtClean="0"/>
              <a:pPr/>
              <a:t>82</a:t>
            </a:fld>
            <a:endParaRPr lang="en-US" dirty="0"/>
          </a:p>
        </p:txBody>
      </p:sp>
    </p:spTree>
    <p:extLst>
      <p:ext uri="{BB962C8B-B14F-4D97-AF65-F5344CB8AC3E}">
        <p14:creationId xmlns:p14="http://schemas.microsoft.com/office/powerpoint/2010/main" val="15593391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iltering </a:t>
            </a:r>
            <a:r>
              <a:rPr lang="en-US" dirty="0"/>
              <a:t>methods</a:t>
            </a:r>
          </a:p>
        </p:txBody>
      </p:sp>
      <p:sp>
        <p:nvSpPr>
          <p:cNvPr id="3" name="Content Placeholder 2"/>
          <p:cNvSpPr>
            <a:spLocks noGrp="1"/>
          </p:cNvSpPr>
          <p:nvPr>
            <p:ph idx="1"/>
          </p:nvPr>
        </p:nvSpPr>
        <p:spPr>
          <a:xfrm>
            <a:off x="628649" y="1825625"/>
            <a:ext cx="8773045" cy="4351338"/>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r>
              <a:rPr lang="en-US" dirty="0" err="1"/>
              <a:t>BiCleaner</a:t>
            </a:r>
            <a:r>
              <a:rPr lang="en-US" dirty="0"/>
              <a:t> </a:t>
            </a:r>
            <a:r>
              <a:rPr lang="en-US" sz="2500" dirty="0" smtClean="0"/>
              <a:t>[</a:t>
            </a:r>
            <a:r>
              <a:rPr lang="en-US" sz="2500" dirty="0" err="1" smtClean="0"/>
              <a:t>Espla-Gomis</a:t>
            </a:r>
            <a:r>
              <a:rPr lang="en-US" sz="2500" dirty="0" smtClean="0"/>
              <a:t> &amp; </a:t>
            </a:r>
            <a:r>
              <a:rPr lang="en-US" sz="2500" dirty="0" err="1" smtClean="0"/>
              <a:t>Forcada</a:t>
            </a:r>
            <a:r>
              <a:rPr lang="en-US" sz="2500" dirty="0" smtClean="0"/>
              <a:t> 2009]</a:t>
            </a:r>
          </a:p>
          <a:p>
            <a:r>
              <a:rPr lang="en-US" dirty="0" smtClean="0"/>
              <a:t>Zipporah </a:t>
            </a:r>
            <a:r>
              <a:rPr lang="en-US" sz="2500" dirty="0" smtClean="0"/>
              <a:t>[Xu &amp; Koehn 2017]</a:t>
            </a:r>
          </a:p>
          <a:p>
            <a:r>
              <a:rPr lang="en-US" dirty="0"/>
              <a:t>WMT shared task </a:t>
            </a:r>
            <a:r>
              <a:rPr lang="en-US" sz="2500" dirty="0" smtClean="0"/>
              <a:t>[Koehn, Khayrallah,</a:t>
            </a:r>
            <a:r>
              <a:rPr lang="en-US" sz="2500" dirty="0"/>
              <a:t> </a:t>
            </a:r>
            <a:r>
              <a:rPr lang="en-US" sz="2500" dirty="0" err="1" smtClean="0"/>
              <a:t>Heafield</a:t>
            </a:r>
            <a:r>
              <a:rPr lang="en-US" sz="2500" dirty="0" smtClean="0"/>
              <a:t> &amp; </a:t>
            </a:r>
            <a:r>
              <a:rPr lang="en-US" sz="2500" dirty="0" err="1" smtClean="0"/>
              <a:t>Forcada</a:t>
            </a:r>
            <a:r>
              <a:rPr lang="en-US" sz="2500" dirty="0" smtClean="0"/>
              <a:t>  2018]</a:t>
            </a:r>
            <a:r>
              <a:rPr lang="en-US" dirty="0"/>
              <a:t> </a:t>
            </a:r>
          </a:p>
          <a:p>
            <a:pPr marL="576263" lvl="1" indent="-230188"/>
            <a:r>
              <a:rPr lang="en-US" sz="2500" dirty="0">
                <a:solidFill>
                  <a:prstClr val="black"/>
                </a:solidFill>
              </a:rPr>
              <a:t>Dual Conditional Cross-Entropy Filtering </a:t>
            </a:r>
            <a:r>
              <a:rPr lang="en-US" sz="2500" dirty="0" smtClean="0">
                <a:solidFill>
                  <a:prstClr val="black"/>
                </a:solidFill>
              </a:rPr>
              <a:t>[</a:t>
            </a:r>
            <a:r>
              <a:rPr lang="en-US" sz="2500" dirty="0" err="1" smtClean="0"/>
              <a:t>Junczys-Dowmunt</a:t>
            </a:r>
            <a:r>
              <a:rPr lang="en-US" sz="2500" dirty="0" smtClean="0"/>
              <a:t> </a:t>
            </a:r>
            <a:r>
              <a:rPr lang="en-US" sz="2500" dirty="0" smtClean="0">
                <a:solidFill>
                  <a:prstClr val="black"/>
                </a:solidFill>
              </a:rPr>
              <a:t>2018]</a:t>
            </a:r>
          </a:p>
          <a:p>
            <a:pPr marL="576263" lvl="1" indent="-230188"/>
            <a:r>
              <a:rPr lang="en-US" sz="2500" dirty="0" smtClean="0">
                <a:solidFill>
                  <a:prstClr val="black"/>
                </a:solidFill>
              </a:rPr>
              <a:t>Zipporah [Khayrallah, Xu &amp;  Koehn 2018]</a:t>
            </a:r>
          </a:p>
          <a:p>
            <a:pPr marL="576263" lvl="1" indent="-230188"/>
            <a:endParaRPr lang="en-US" sz="2500" dirty="0">
              <a:solidFill>
                <a:prstClr val="black"/>
              </a:solidFill>
            </a:endParaRPr>
          </a:p>
          <a:p>
            <a:endParaRPr lang="en-US" dirty="0" smtClean="0"/>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mtClean="0"/>
              <a:t>Huda Khayrallah</a:t>
            </a:r>
            <a:endParaRPr lang="en-US" dirty="0" smtClean="0"/>
          </a:p>
        </p:txBody>
      </p:sp>
      <p:sp>
        <p:nvSpPr>
          <p:cNvPr id="5" name="Slide Number Placeholder 4"/>
          <p:cNvSpPr>
            <a:spLocks noGrp="1"/>
          </p:cNvSpPr>
          <p:nvPr>
            <p:ph type="sldNum" sz="quarter" idx="12"/>
          </p:nvPr>
        </p:nvSpPr>
        <p:spPr/>
        <p:txBody>
          <a:bodyPr/>
          <a:lstStyle/>
          <a:p>
            <a:fld id="{C12314A2-7C65-4740-9CD2-1DF38082228D}" type="slidenum">
              <a:rPr lang="en-US" smtClean="0"/>
              <a:pPr/>
              <a:t>83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976719"/>
            <a:ext cx="6686550" cy="12955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825625"/>
            <a:ext cx="2400300" cy="1138604"/>
          </a:xfrm>
          <a:prstGeom prst="rect">
            <a:avLst/>
          </a:prstGeom>
        </p:spPr>
      </p:pic>
    </p:spTree>
    <p:extLst>
      <p:ext uri="{BB962C8B-B14F-4D97-AF65-F5344CB8AC3E}">
        <p14:creationId xmlns:p14="http://schemas.microsoft.com/office/powerpoint/2010/main" val="20525123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Review of Neural Machine Translation (NMT)</a:t>
            </a:r>
          </a:p>
          <a:p>
            <a:r>
              <a:rPr lang="en-US" dirty="0" smtClean="0"/>
              <a:t>Review of Domain Adaptation</a:t>
            </a:r>
          </a:p>
          <a:p>
            <a:r>
              <a:rPr lang="en-US" dirty="0" smtClean="0"/>
              <a:t>Improving Domain Adaptation </a:t>
            </a:r>
          </a:p>
          <a:p>
            <a:pPr lvl="1"/>
            <a:r>
              <a:rPr lang="en-US" dirty="0" smtClean="0"/>
              <a:t>Regularized </a:t>
            </a:r>
            <a:r>
              <a:rPr lang="en-US" dirty="0"/>
              <a:t>Training Objective for Continued Training for Domain Adaptation in Neural Machine Translation </a:t>
            </a:r>
            <a:r>
              <a:rPr lang="en-US" sz="2100" dirty="0" smtClean="0">
                <a:solidFill>
                  <a:prstClr val="black"/>
                </a:solidFill>
              </a:rPr>
              <a:t>[</a:t>
            </a:r>
            <a:r>
              <a:rPr lang="en-US" dirty="0" smtClean="0"/>
              <a:t>Khayrallah</a:t>
            </a:r>
            <a:r>
              <a:rPr lang="en-US" dirty="0"/>
              <a:t>, </a:t>
            </a:r>
            <a:r>
              <a:rPr lang="en-US" dirty="0" smtClean="0"/>
              <a:t>Thompson</a:t>
            </a:r>
            <a:r>
              <a:rPr lang="en-US" dirty="0"/>
              <a:t>, </a:t>
            </a:r>
            <a:r>
              <a:rPr lang="en-US" dirty="0" smtClean="0"/>
              <a:t>Duh &amp; Koehn 2018</a:t>
            </a:r>
            <a:r>
              <a:rPr lang="en-US" sz="2100" dirty="0" smtClean="0"/>
              <a:t>]</a:t>
            </a:r>
            <a:r>
              <a:rPr lang="en-US" sz="2100" dirty="0"/>
              <a:t> </a:t>
            </a:r>
            <a:endParaRPr lang="en-US" sz="2100" dirty="0" smtClean="0"/>
          </a:p>
          <a:p>
            <a:r>
              <a:rPr lang="en-US" dirty="0" smtClean="0"/>
              <a:t>Analysis of Noisy Corpora </a:t>
            </a:r>
            <a:endParaRPr lang="en-US" dirty="0"/>
          </a:p>
          <a:p>
            <a:pPr lvl="1"/>
            <a:r>
              <a:rPr lang="en-US" dirty="0" smtClean="0"/>
              <a:t>On </a:t>
            </a:r>
            <a:r>
              <a:rPr lang="en-US" dirty="0"/>
              <a:t>the Impact of </a:t>
            </a:r>
            <a:r>
              <a:rPr lang="en-US" dirty="0" smtClean="0"/>
              <a:t>Various </a:t>
            </a:r>
            <a:r>
              <a:rPr lang="en-US" dirty="0"/>
              <a:t>Types of Noise </a:t>
            </a:r>
            <a:r>
              <a:rPr lang="en-US" dirty="0" smtClean="0"/>
              <a:t>on </a:t>
            </a:r>
            <a:r>
              <a:rPr lang="en-US" dirty="0"/>
              <a:t>Neural Machine </a:t>
            </a:r>
            <a:r>
              <a:rPr lang="en-US" dirty="0" smtClean="0"/>
              <a:t>Translation </a:t>
            </a:r>
            <a:r>
              <a:rPr lang="en-US" sz="2100" dirty="0" smtClean="0">
                <a:solidFill>
                  <a:prstClr val="black"/>
                </a:solidFill>
              </a:rPr>
              <a:t>[</a:t>
            </a:r>
            <a:r>
              <a:rPr lang="en-US" dirty="0" smtClean="0">
                <a:solidFill>
                  <a:prstClr val="black"/>
                </a:solidFill>
              </a:rPr>
              <a:t>Khayrallah </a:t>
            </a:r>
            <a:r>
              <a:rPr lang="en-US" dirty="0">
                <a:solidFill>
                  <a:prstClr val="black"/>
                </a:solidFill>
              </a:rPr>
              <a:t>&amp; Koehn 2018</a:t>
            </a:r>
            <a:r>
              <a:rPr lang="en-US" sz="2100" dirty="0">
                <a:solidFill>
                  <a:prstClr val="black"/>
                </a:solidFill>
              </a:rPr>
              <a:t>] </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84</a:t>
            </a:fld>
            <a:endParaRPr lang="en-US" dirty="0"/>
          </a:p>
        </p:txBody>
      </p:sp>
    </p:spTree>
    <p:extLst>
      <p:ext uri="{BB962C8B-B14F-4D97-AF65-F5344CB8AC3E}">
        <p14:creationId xmlns:p14="http://schemas.microsoft.com/office/powerpoint/2010/main" val="15592177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Huda Khayrallah</a:t>
            </a:r>
            <a:endParaRPr lang="en-US" dirty="0"/>
          </a:p>
        </p:txBody>
      </p:sp>
      <p:sp>
        <p:nvSpPr>
          <p:cNvPr id="5" name="Slide Number Placeholder 4"/>
          <p:cNvSpPr>
            <a:spLocks noGrp="1"/>
          </p:cNvSpPr>
          <p:nvPr>
            <p:ph type="sldNum" sz="quarter" idx="12"/>
          </p:nvPr>
        </p:nvSpPr>
        <p:spPr/>
        <p:txBody>
          <a:bodyPr/>
          <a:lstStyle/>
          <a:p>
            <a:fld id="{C12314A2-7C65-4740-9CD2-1DF38082228D}" type="slidenum">
              <a:rPr lang="en-US" smtClean="0"/>
              <a:pPr/>
              <a:t>85</a:t>
            </a:fld>
            <a:endParaRPr lang="en-US" dirty="0"/>
          </a:p>
        </p:txBody>
      </p:sp>
    </p:spTree>
    <p:extLst>
      <p:ext uri="{BB962C8B-B14F-4D97-AF65-F5344CB8AC3E}">
        <p14:creationId xmlns:p14="http://schemas.microsoft.com/office/powerpoint/2010/main" val="4896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154317" y="1764922"/>
            <a:ext cx="506602" cy="501118"/>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Rectangle 9"/>
          <p:cNvSpPr/>
          <p:nvPr/>
        </p:nvSpPr>
        <p:spPr>
          <a:xfrm flipV="1">
            <a:off x="4148580" y="2675301"/>
            <a:ext cx="506603" cy="501118"/>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7" name="Rectangle 66"/>
          <p:cNvSpPr/>
          <p:nvPr/>
        </p:nvSpPr>
        <p:spPr>
          <a:xfrm rot="10800000" flipV="1">
            <a:off x="7498481"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8" name="Rectangle 67"/>
          <p:cNvSpPr/>
          <p:nvPr/>
        </p:nvSpPr>
        <p:spPr>
          <a:xfrm rot="10800000" flipV="1">
            <a:off x="4148580" y="4736277"/>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69" name="Rectangle 68"/>
          <p:cNvSpPr/>
          <p:nvPr/>
        </p:nvSpPr>
        <p:spPr>
          <a:xfrm rot="10800000" flipV="1">
            <a:off x="5265213"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0" name="Rectangle 69"/>
          <p:cNvSpPr/>
          <p:nvPr/>
        </p:nvSpPr>
        <p:spPr>
          <a:xfrm rot="10800000" flipV="1">
            <a:off x="6381847" y="4720556"/>
            <a:ext cx="506602" cy="501118"/>
          </a:xfrm>
          <a:prstGeom prst="rect">
            <a:avLst/>
          </a:prstGeom>
          <a:solidFill>
            <a:srgbClr val="92D05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1" name="Rectangle 70"/>
          <p:cNvSpPr/>
          <p:nvPr/>
        </p:nvSpPr>
        <p:spPr>
          <a:xfrm rot="10800000" flipV="1">
            <a:off x="7502021" y="3814956"/>
            <a:ext cx="506603"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2" name="Rectangle 71"/>
          <p:cNvSpPr/>
          <p:nvPr/>
        </p:nvSpPr>
        <p:spPr>
          <a:xfrm rot="10800000" flipV="1">
            <a:off x="4148580"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3" name="Rectangle 72"/>
          <p:cNvSpPr/>
          <p:nvPr/>
        </p:nvSpPr>
        <p:spPr>
          <a:xfrm rot="10800000" flipV="1">
            <a:off x="5265213"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4" name="Rectangle 73"/>
          <p:cNvSpPr/>
          <p:nvPr/>
        </p:nvSpPr>
        <p:spPr>
          <a:xfrm rot="10800000" flipV="1">
            <a:off x="6381847" y="3830862"/>
            <a:ext cx="506602" cy="501118"/>
          </a:xfrm>
          <a:prstGeom prst="rect">
            <a:avLst/>
          </a:prstGeom>
          <a:solidFill>
            <a:srgbClr val="942093"/>
          </a:solidFill>
          <a:ln>
            <a:solidFill>
              <a:srgbClr val="9420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90" name="Group 89"/>
          <p:cNvGrpSpPr/>
          <p:nvPr/>
        </p:nvGrpSpPr>
        <p:grpSpPr>
          <a:xfrm rot="10800000">
            <a:off x="4654424" y="3995932"/>
            <a:ext cx="2846839" cy="4902"/>
            <a:chOff x="3206624" y="3803137"/>
            <a:chExt cx="2846839" cy="4902"/>
          </a:xfrm>
          <a:solidFill>
            <a:srgbClr val="7030A0"/>
          </a:solidFill>
        </p:grpSpPr>
        <p:cxnSp>
          <p:nvCxnSpPr>
            <p:cNvPr id="75" name="Straight Arrow Connector 74"/>
            <p:cNvCxnSpPr/>
            <p:nvPr/>
          </p:nvCxnSpPr>
          <p:spPr>
            <a:xfrm rot="10800000" flipV="1">
              <a:off x="5439891" y="3804741"/>
              <a:ext cx="613572" cy="3298"/>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0800000" flipV="1">
              <a:off x="4323258" y="3808039"/>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10800000" flipV="1">
              <a:off x="3206624" y="3803137"/>
              <a:ext cx="610032" cy="0"/>
            </a:xfrm>
            <a:prstGeom prst="straightConnector1">
              <a:avLst/>
            </a:prstGeom>
            <a:grpFill/>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78" name="Straight Arrow Connector 77"/>
          <p:cNvCxnSpPr>
            <a:stCxn id="95" idx="0"/>
            <a:endCxn id="68" idx="2"/>
          </p:cNvCxnSpPr>
          <p:nvPr/>
        </p:nvCxnSpPr>
        <p:spPr>
          <a:xfrm flipH="1" flipV="1">
            <a:off x="4401881" y="5237395"/>
            <a:ext cx="4418" cy="367491"/>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96" idx="0"/>
          </p:cNvCxnSpPr>
          <p:nvPr/>
        </p:nvCxnSpPr>
        <p:spPr>
          <a:xfrm flipV="1">
            <a:off x="5518513" y="5205771"/>
            <a:ext cx="13018" cy="416356"/>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97" idx="0"/>
          </p:cNvCxnSpPr>
          <p:nvPr/>
        </p:nvCxnSpPr>
        <p:spPr>
          <a:xfrm flipV="1">
            <a:off x="6641663" y="5205772"/>
            <a:ext cx="10045" cy="41635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98" idx="0"/>
          </p:cNvCxnSpPr>
          <p:nvPr/>
        </p:nvCxnSpPr>
        <p:spPr>
          <a:xfrm flipV="1">
            <a:off x="7768342" y="5205771"/>
            <a:ext cx="0" cy="399115"/>
          </a:xfrm>
          <a:prstGeom prst="straightConnector1">
            <a:avLst/>
          </a:prstGeom>
          <a:solidFill>
            <a:srgbClr val="D81E00"/>
          </a:solid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6886934" y="4181801"/>
            <a:ext cx="613572" cy="439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0800000" flipV="1">
            <a:off x="5770301" y="4185645"/>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0800000" flipV="1">
            <a:off x="4653667" y="4180743"/>
            <a:ext cx="610032" cy="0"/>
          </a:xfrm>
          <a:prstGeom prst="straightConnector1">
            <a:avLst/>
          </a:prstGeom>
          <a:ln w="38100">
            <a:solidFill>
              <a:srgbClr val="94209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3949099"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smtClean="0">
                <a:solidFill>
                  <a:schemeClr val="tx1"/>
                </a:solidFill>
              </a:rPr>
              <a:t>Wasch</a:t>
            </a:r>
            <a:endParaRPr lang="en-US" sz="2400" dirty="0">
              <a:solidFill>
                <a:schemeClr val="tx1"/>
              </a:solidFill>
            </a:endParaRPr>
          </a:p>
        </p:txBody>
      </p:sp>
      <p:sp>
        <p:nvSpPr>
          <p:cNvPr id="96" name="Oval 95"/>
          <p:cNvSpPr/>
          <p:nvPr/>
        </p:nvSpPr>
        <p:spPr>
          <a:xfrm>
            <a:off x="506131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err="1" smtClean="0">
                <a:solidFill>
                  <a:schemeClr val="tx1"/>
                </a:solidFill>
              </a:rPr>
              <a:t>dir</a:t>
            </a:r>
            <a:endParaRPr lang="en-US" sz="2400" dirty="0">
              <a:solidFill>
                <a:schemeClr val="tx1"/>
              </a:solidFill>
            </a:endParaRPr>
          </a:p>
        </p:txBody>
      </p:sp>
      <p:sp>
        <p:nvSpPr>
          <p:cNvPr id="97" name="Oval 96"/>
          <p:cNvSpPr/>
          <p:nvPr/>
        </p:nvSpPr>
        <p:spPr>
          <a:xfrm>
            <a:off x="6184463" y="5622127"/>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lstStyle/>
          <a:p>
            <a:pPr algn="ctr"/>
            <a:r>
              <a:rPr lang="en-US" sz="2400" dirty="0" smtClean="0">
                <a:solidFill>
                  <a:schemeClr val="tx1"/>
                </a:solidFill>
              </a:rPr>
              <a:t>die</a:t>
            </a:r>
            <a:endParaRPr lang="en-US" sz="2400" dirty="0">
              <a:solidFill>
                <a:schemeClr val="tx1"/>
              </a:solidFill>
            </a:endParaRPr>
          </a:p>
        </p:txBody>
      </p:sp>
      <p:sp>
        <p:nvSpPr>
          <p:cNvPr id="98" name="Oval 97"/>
          <p:cNvSpPr/>
          <p:nvPr/>
        </p:nvSpPr>
        <p:spPr>
          <a:xfrm>
            <a:off x="7311142" y="5604886"/>
            <a:ext cx="914400" cy="914400"/>
          </a:xfrm>
          <a:prstGeom prst="ellipse">
            <a:avLst/>
          </a:prstGeom>
          <a:no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dirty="0" err="1">
                <a:solidFill>
                  <a:schemeClr val="tx1"/>
                </a:solidFill>
              </a:rPr>
              <a:t>Hände</a:t>
            </a:r>
            <a:endParaRPr lang="en-US" sz="2400" dirty="0" smtClean="0">
              <a:solidFill>
                <a:schemeClr val="tx1"/>
              </a:solidFill>
            </a:endParaRPr>
          </a:p>
        </p:txBody>
      </p:sp>
      <p:cxnSp>
        <p:nvCxnSpPr>
          <p:cNvPr id="104" name="Straight Arrow Connector 103"/>
          <p:cNvCxnSpPr>
            <a:stCxn id="10" idx="2"/>
            <a:endCxn id="6" idx="0"/>
          </p:cNvCxnSpPr>
          <p:nvPr/>
        </p:nvCxnSpPr>
        <p:spPr>
          <a:xfrm flipV="1">
            <a:off x="4401882" y="2266040"/>
            <a:ext cx="5736" cy="40926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72" idx="0"/>
            <a:endCxn id="10" idx="0"/>
          </p:cNvCxnSpPr>
          <p:nvPr/>
        </p:nvCxnSpPr>
        <p:spPr>
          <a:xfrm flipV="1">
            <a:off x="4401881" y="3176419"/>
            <a:ext cx="1"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74" idx="0"/>
            <a:endCxn id="10" idx="0"/>
          </p:cNvCxnSpPr>
          <p:nvPr/>
        </p:nvCxnSpPr>
        <p:spPr>
          <a:xfrm flipH="1" flipV="1">
            <a:off x="4401882" y="3176419"/>
            <a:ext cx="2233266"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73" idx="0"/>
            <a:endCxn id="10" idx="0"/>
          </p:cNvCxnSpPr>
          <p:nvPr/>
        </p:nvCxnSpPr>
        <p:spPr>
          <a:xfrm flipH="1" flipV="1">
            <a:off x="4401882" y="3176419"/>
            <a:ext cx="1116632" cy="654443"/>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71" idx="0"/>
            <a:endCxn id="10" idx="0"/>
          </p:cNvCxnSpPr>
          <p:nvPr/>
        </p:nvCxnSpPr>
        <p:spPr>
          <a:xfrm flipH="1" flipV="1">
            <a:off x="4401882" y="3176419"/>
            <a:ext cx="3353440" cy="638537"/>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0" name="Group 99"/>
          <p:cNvGrpSpPr/>
          <p:nvPr/>
        </p:nvGrpSpPr>
        <p:grpSpPr>
          <a:xfrm rot="10800000">
            <a:off x="4388914" y="4329413"/>
            <a:ext cx="3353445" cy="388346"/>
            <a:chOff x="2950537" y="4139184"/>
            <a:chExt cx="3353445" cy="440194"/>
          </a:xfrm>
          <a:solidFill>
            <a:srgbClr val="D81E00"/>
          </a:solidFill>
        </p:grpSpPr>
        <p:cxnSp>
          <p:nvCxnSpPr>
            <p:cNvPr id="101" name="Straight Arrow Connector 100"/>
            <p:cNvCxnSpPr/>
            <p:nvPr/>
          </p:nvCxnSpPr>
          <p:spPr>
            <a:xfrm rot="10800000" flipV="1">
              <a:off x="6303982"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10800000" flipV="1">
              <a:off x="5187348"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10800000" flipV="1">
              <a:off x="4067171" y="4139185"/>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flipV="1">
              <a:off x="2950537" y="4139184"/>
              <a:ext cx="0" cy="440193"/>
            </a:xfrm>
            <a:prstGeom prst="straightConnector1">
              <a:avLst/>
            </a:prstGeom>
            <a:grpFill/>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1817180" y="1620378"/>
            <a:ext cx="2743200" cy="914400"/>
          </a:xfrm>
          <a:prstGeom prst="rect">
            <a:avLst/>
          </a:prstGeom>
          <a:noFill/>
        </p:spPr>
        <p:txBody>
          <a:bodyPr wrap="square" rtlCol="0" anchor="ctr" anchorCtr="0">
            <a:noAutofit/>
          </a:bodyPr>
          <a:lstStyle/>
          <a:p>
            <a:pPr algn="ctr"/>
            <a:r>
              <a:rPr lang="en-US" sz="2800" dirty="0" err="1" smtClean="0">
                <a:solidFill>
                  <a:schemeClr val="accent2"/>
                </a:solidFill>
              </a:rPr>
              <a:t>Softmax</a:t>
            </a:r>
            <a:endParaRPr lang="en-US" sz="2800" dirty="0">
              <a:solidFill>
                <a:schemeClr val="accent2"/>
              </a:solidFill>
            </a:endParaRPr>
          </a:p>
        </p:txBody>
      </p:sp>
      <p:sp>
        <p:nvSpPr>
          <p:cNvPr id="108" name="TextBox 107"/>
          <p:cNvSpPr txBox="1"/>
          <p:nvPr/>
        </p:nvSpPr>
        <p:spPr>
          <a:xfrm>
            <a:off x="1807406" y="2463356"/>
            <a:ext cx="2743200" cy="914400"/>
          </a:xfrm>
          <a:prstGeom prst="rect">
            <a:avLst/>
          </a:prstGeom>
          <a:noFill/>
        </p:spPr>
        <p:txBody>
          <a:bodyPr wrap="square" rtlCol="0" anchor="ctr" anchorCtr="0">
            <a:noAutofit/>
          </a:bodyPr>
          <a:lstStyle/>
          <a:p>
            <a:pPr algn="ctr"/>
            <a:r>
              <a:rPr lang="en-US" sz="2800" dirty="0" smtClean="0">
                <a:solidFill>
                  <a:schemeClr val="accent6"/>
                </a:solidFill>
              </a:rPr>
              <a:t>Decoder</a:t>
            </a:r>
            <a:endParaRPr lang="en-US" sz="2800" dirty="0">
              <a:solidFill>
                <a:schemeClr val="accent6"/>
              </a:solidFill>
            </a:endParaRPr>
          </a:p>
        </p:txBody>
      </p:sp>
      <p:sp>
        <p:nvSpPr>
          <p:cNvPr id="109" name="TextBox 108"/>
          <p:cNvSpPr txBox="1"/>
          <p:nvPr/>
        </p:nvSpPr>
        <p:spPr>
          <a:xfrm>
            <a:off x="1817180" y="3635515"/>
            <a:ext cx="2743200" cy="914400"/>
          </a:xfrm>
          <a:prstGeom prst="rect">
            <a:avLst/>
          </a:prstGeom>
          <a:noFill/>
        </p:spPr>
        <p:txBody>
          <a:bodyPr wrap="square" rtlCol="0" anchor="ctr" anchorCtr="0">
            <a:noAutofit/>
          </a:bodyPr>
          <a:lstStyle/>
          <a:p>
            <a:pPr algn="ctr"/>
            <a:r>
              <a:rPr lang="en-US" sz="2800" dirty="0" smtClean="0">
                <a:solidFill>
                  <a:srgbClr val="942093"/>
                </a:solidFill>
              </a:rPr>
              <a:t>Encoder</a:t>
            </a:r>
            <a:endParaRPr lang="en-US" sz="2800" dirty="0">
              <a:solidFill>
                <a:srgbClr val="942093"/>
              </a:solidFill>
            </a:endParaRPr>
          </a:p>
        </p:txBody>
      </p:sp>
      <p:sp>
        <p:nvSpPr>
          <p:cNvPr id="110" name="TextBox 109"/>
          <p:cNvSpPr txBox="1"/>
          <p:nvPr/>
        </p:nvSpPr>
        <p:spPr>
          <a:xfrm>
            <a:off x="1812556" y="4490928"/>
            <a:ext cx="2743200" cy="914400"/>
          </a:xfrm>
          <a:prstGeom prst="rect">
            <a:avLst/>
          </a:prstGeom>
          <a:noFill/>
        </p:spPr>
        <p:txBody>
          <a:bodyPr wrap="square" rtlCol="0" anchor="ctr" anchorCtr="0">
            <a:noAutofit/>
          </a:bodyPr>
          <a:lstStyle/>
          <a:p>
            <a:pPr algn="ctr"/>
            <a:r>
              <a:rPr lang="en-US" sz="2800" dirty="0" smtClean="0">
                <a:solidFill>
                  <a:srgbClr val="92D050"/>
                </a:solidFill>
              </a:rPr>
              <a:t>Source</a:t>
            </a:r>
          </a:p>
          <a:p>
            <a:pPr algn="ctr"/>
            <a:endParaRPr lang="en-US" sz="2800" dirty="0">
              <a:solidFill>
                <a:srgbClr val="92D050"/>
              </a:solidFill>
            </a:endParaRPr>
          </a:p>
        </p:txBody>
      </p:sp>
      <p:sp>
        <p:nvSpPr>
          <p:cNvPr id="115" name="TextBox 114"/>
          <p:cNvSpPr txBox="1"/>
          <p:nvPr/>
        </p:nvSpPr>
        <p:spPr>
          <a:xfrm>
            <a:off x="1803028" y="4373331"/>
            <a:ext cx="2743200" cy="914400"/>
          </a:xfrm>
          <a:prstGeom prst="rect">
            <a:avLst/>
          </a:prstGeom>
          <a:noFill/>
        </p:spPr>
        <p:txBody>
          <a:bodyPr wrap="square" rtlCol="0" anchor="ctr" anchorCtr="0">
            <a:noAutofit/>
          </a:bodyPr>
          <a:lstStyle/>
          <a:p>
            <a:pPr algn="ctr"/>
            <a:endParaRPr lang="en-US" sz="2800" dirty="0" smtClean="0">
              <a:solidFill>
                <a:srgbClr val="92D050"/>
              </a:solidFill>
            </a:endParaRPr>
          </a:p>
          <a:p>
            <a:pPr algn="ctr"/>
            <a:r>
              <a:rPr lang="en-US" sz="2800" dirty="0" smtClean="0">
                <a:solidFill>
                  <a:srgbClr val="92D050"/>
                </a:solidFill>
              </a:rPr>
              <a:t>Embedding</a:t>
            </a:r>
            <a:endParaRPr lang="en-US" sz="2800" dirty="0">
              <a:solidFill>
                <a:srgbClr val="92D050"/>
              </a:solidFill>
            </a:endParaRPr>
          </a:p>
        </p:txBody>
      </p:sp>
      <p:sp>
        <p:nvSpPr>
          <p:cNvPr id="3" name="Slide Number Placeholder 2"/>
          <p:cNvSpPr>
            <a:spLocks noGrp="1"/>
          </p:cNvSpPr>
          <p:nvPr>
            <p:ph type="sldNum" sz="quarter" idx="12"/>
          </p:nvPr>
        </p:nvSpPr>
        <p:spPr/>
        <p:txBody>
          <a:bodyPr/>
          <a:lstStyle/>
          <a:p>
            <a:fld id="{C12314A2-7C65-4740-9CD2-1DF38082228D}" type="slidenum">
              <a:rPr lang="en-US" smtClean="0"/>
              <a:pPr/>
              <a:t>8</a:t>
            </a:fld>
            <a:endParaRPr lang="en-US" dirty="0"/>
          </a:p>
        </p:txBody>
      </p:sp>
      <p:cxnSp>
        <p:nvCxnSpPr>
          <p:cNvPr id="91" name="Straight Arrow Connector 90"/>
          <p:cNvCxnSpPr/>
          <p:nvPr/>
        </p:nvCxnSpPr>
        <p:spPr>
          <a:xfrm flipV="1">
            <a:off x="4417017" y="1459890"/>
            <a:ext cx="1094" cy="301011"/>
          </a:xfrm>
          <a:prstGeom prst="straightConnector1">
            <a:avLst/>
          </a:prstGeom>
          <a:ln w="38100">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rot="5400000">
            <a:off x="3786284" y="655137"/>
            <a:ext cx="1263654" cy="345852"/>
            <a:chOff x="3785443" y="1010275"/>
            <a:chExt cx="1795594" cy="491440"/>
          </a:xfrm>
        </p:grpSpPr>
        <p:sp>
          <p:nvSpPr>
            <p:cNvPr id="51" name="Rounded Rectangle 50"/>
            <p:cNvSpPr/>
            <p:nvPr/>
          </p:nvSpPr>
          <p:spPr>
            <a:xfrm>
              <a:off x="3785443" y="1010275"/>
              <a:ext cx="1795594" cy="491440"/>
            </a:xfrm>
            <a:prstGeom prst="roundRect">
              <a:avLst/>
            </a:prstGeom>
            <a:solidFill>
              <a:schemeClr val="accent4">
                <a:lumMod val="60000"/>
                <a:lumOff val="40000"/>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20"/>
            </a:p>
          </p:txBody>
        </p:sp>
        <p:sp>
          <p:nvSpPr>
            <p:cNvPr id="52" name="Oval 51"/>
            <p:cNvSpPr/>
            <p:nvPr/>
          </p:nvSpPr>
          <p:spPr>
            <a:xfrm>
              <a:off x="3837176" y="1069415"/>
              <a:ext cx="376269" cy="376269"/>
            </a:xfrm>
            <a:prstGeom prst="ellipse">
              <a:avLst/>
            </a:prstGeom>
            <a:solidFill>
              <a:schemeClr val="accent2">
                <a:alpha val="9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157825" y="1069415"/>
              <a:ext cx="376269" cy="376269"/>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273887" y="1069415"/>
              <a:ext cx="376269" cy="376269"/>
            </a:xfrm>
            <a:prstGeom prst="ellipse">
              <a:avLst/>
            </a:prstGeom>
            <a:solidFill>
              <a:schemeClr val="accent2">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17261" y="1069415"/>
              <a:ext cx="376269" cy="376269"/>
            </a:xfrm>
            <a:prstGeom prst="ellipse">
              <a:avLst/>
            </a:prstGeom>
            <a:solidFill>
              <a:schemeClr val="accent2">
                <a:alpha val="7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705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26631</TotalTime>
  <Words>2312</Words>
  <Application>Microsoft Macintosh PowerPoint</Application>
  <PresentationFormat>On-screen Show (4:3)</PresentationFormat>
  <Paragraphs>913</Paragraphs>
  <Slides>86</Slides>
  <Notes>81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Calibri</vt:lpstr>
      <vt:lpstr>Calibri Light</vt:lpstr>
      <vt:lpstr>Garamond</vt:lpstr>
      <vt:lpstr>Mangal</vt:lpstr>
      <vt:lpstr>Wingdings</vt:lpstr>
      <vt:lpstr>Arial</vt:lpstr>
      <vt:lpstr>Office Theme</vt:lpstr>
      <vt:lpstr>Machine Translation  with Diverse Data Sources</vt:lpstr>
      <vt:lpstr>Machine Translation  with Diverse Data Sources</vt:lpstr>
      <vt:lpstr>Overview</vt:lpstr>
      <vt:lpstr>Neural Machine Translation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NMT loss function</vt:lpstr>
      <vt:lpstr>Overview</vt:lpstr>
      <vt:lpstr>What do we want to translate?</vt:lpstr>
      <vt:lpstr>PowerPoint Presentation</vt:lpstr>
      <vt:lpstr>PowerPoint Presentation</vt:lpstr>
      <vt:lpstr>General Domain Data</vt:lpstr>
      <vt:lpstr>General Domain Data</vt:lpstr>
      <vt:lpstr>General Domain Data</vt:lpstr>
      <vt:lpstr>Domain Mismatch</vt:lpstr>
      <vt:lpstr>Translating Russian Patents </vt:lpstr>
      <vt:lpstr>General Domain NMT</vt:lpstr>
      <vt:lpstr>General Domain NMT</vt:lpstr>
      <vt:lpstr>In-Domain NMT</vt:lpstr>
      <vt:lpstr>In-Domain NMT</vt:lpstr>
      <vt:lpstr>Domain Adaptation</vt:lpstr>
      <vt:lpstr>Continued Training</vt:lpstr>
      <vt:lpstr>Continued Training</vt:lpstr>
      <vt:lpstr>Russian → English Patents</vt:lpstr>
      <vt:lpstr>Overview</vt:lpstr>
      <vt:lpstr> Regularized Training Objective for Continued Training for Domain Adaptation in Neural Machine Translation </vt:lpstr>
      <vt:lpstr>Continued Training</vt:lpstr>
      <vt:lpstr>Regularized Continued Training</vt:lpstr>
      <vt:lpstr>Teacher/Student Models</vt:lpstr>
      <vt:lpstr>Regularized Continued Training</vt:lpstr>
      <vt:lpstr>NMT loss function</vt:lpstr>
      <vt:lpstr>Teacher/Student Loss Function</vt:lpstr>
      <vt:lpstr>This work: Combine Both</vt:lpstr>
      <vt:lpstr>Results</vt:lpstr>
      <vt:lpstr>Russian → English Patents</vt:lpstr>
      <vt:lpstr>English → German Medical</vt:lpstr>
      <vt:lpstr>Analysis</vt:lpstr>
      <vt:lpstr>Russian → English General  (patents)</vt:lpstr>
      <vt:lpstr>PowerPoint Presentation</vt:lpstr>
      <vt:lpstr>Overview</vt:lpstr>
      <vt:lpstr>On the Impact of  Various Types of Noise on  Neural Machine Translation</vt:lpstr>
      <vt:lpstr>More data is better!</vt:lpstr>
      <vt:lpstr>Let’s go get more data!</vt:lpstr>
      <vt:lpstr>DeEn translation</vt:lpstr>
      <vt:lpstr>Raw Paracrawl</vt:lpstr>
      <vt:lpstr>Manual Analysis</vt:lpstr>
      <vt:lpstr>Noise Types</vt:lpstr>
      <vt:lpstr>Misaligned Sentences</vt:lpstr>
      <vt:lpstr>Misaligned Sentences</vt:lpstr>
      <vt:lpstr>Misaligned Sentences</vt:lpstr>
      <vt:lpstr>Misaligned Sentences</vt:lpstr>
      <vt:lpstr>Misordered Words</vt:lpstr>
      <vt:lpstr>Misordered Words (source)</vt:lpstr>
      <vt:lpstr>Misordered Words (source)</vt:lpstr>
      <vt:lpstr>Misordered Words (source)</vt:lpstr>
      <vt:lpstr>Misordered Words (target)</vt:lpstr>
      <vt:lpstr>Misordered Words (target)</vt:lpstr>
      <vt:lpstr>Misordered Words (target)</vt:lpstr>
      <vt:lpstr>Wrong Language</vt:lpstr>
      <vt:lpstr>Wrong Language (French source)</vt:lpstr>
      <vt:lpstr>Wrong Language (French source)</vt:lpstr>
      <vt:lpstr>Wrong Language (French source)</vt:lpstr>
      <vt:lpstr>Wrong Language (French target)</vt:lpstr>
      <vt:lpstr>Wrong Language (French target)</vt:lpstr>
      <vt:lpstr>Wrong Language (French target)</vt:lpstr>
      <vt:lpstr>Untranslated</vt:lpstr>
      <vt:lpstr>Untranslated (English Source)</vt:lpstr>
      <vt:lpstr>Untranslated (English source)</vt:lpstr>
      <vt:lpstr>Untranslated (English source)</vt:lpstr>
      <vt:lpstr>Untranslated (German target)</vt:lpstr>
      <vt:lpstr>Untranslated (German target)</vt:lpstr>
      <vt:lpstr>Untranslated (German target)</vt:lpstr>
      <vt:lpstr>Short Segments</vt:lpstr>
      <vt:lpstr>Short Segments</vt:lpstr>
      <vt:lpstr>Short Segments</vt:lpstr>
      <vt:lpstr>PowerPoint Presentation</vt:lpstr>
      <vt:lpstr>Filtering methods</vt:lpstr>
      <vt:lpstr>Overview</vt:lpstr>
      <vt:lpstr>Questions?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Impact of  Various Types of Noise on  Neural Machine Translation</dc:title>
  <dc:creator>Microsoft Office User</dc:creator>
  <cp:lastModifiedBy>Microsoft Office User</cp:lastModifiedBy>
  <cp:revision>226</cp:revision>
  <cp:lastPrinted>2019-04-09T01:12:41Z</cp:lastPrinted>
  <dcterms:created xsi:type="dcterms:W3CDTF">2018-07-18T01:13:13Z</dcterms:created>
  <dcterms:modified xsi:type="dcterms:W3CDTF">2019-04-12T13:46:44Z</dcterms:modified>
</cp:coreProperties>
</file>